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3" r:id="rId3"/>
    <p:sldId id="390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291" r:id="rId21"/>
    <p:sldId id="292" r:id="rId22"/>
    <p:sldId id="301" r:id="rId23"/>
    <p:sldId id="302" r:id="rId24"/>
    <p:sldId id="303" r:id="rId25"/>
    <p:sldId id="308" r:id="rId26"/>
    <p:sldId id="304" r:id="rId27"/>
    <p:sldId id="314" r:id="rId28"/>
    <p:sldId id="329" r:id="rId29"/>
    <p:sldId id="315" r:id="rId30"/>
    <p:sldId id="305" r:id="rId31"/>
    <p:sldId id="330" r:id="rId32"/>
    <p:sldId id="306" r:id="rId33"/>
    <p:sldId id="334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69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8725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67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24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464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1" r:id="rId17"/>
    <p:sldLayoutId id="2147483682" r:id="rId18"/>
    <p:sldLayoutId id="2147483683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world.ru/tipy-dannyx-v-python/kortezhi-tuple.html" TargetMode="External"/><Relationship Id="rId2" Type="http://schemas.openxmlformats.org/officeDocument/2006/relationships/hyperlink" Target="https://pythonworld.ru/tipy-dannyx-v-python/slovari-dict-funkcii-i-metody-slovarej.html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pythonworld.ru/tipy-dannyx-v-python/spiski-list-funkcii-i-metody-spiskov.html" TargetMode="External"/><Relationship Id="rId4" Type="http://schemas.openxmlformats.org/officeDocument/2006/relationships/hyperlink" Target="https://pythonworld.ru/tipy-dannyx-v-python/mnozhestva-set-i-frozenset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83945" y="1072717"/>
            <a:ext cx="3161281" cy="3579509"/>
          </a:xfrm>
          <a:solidFill>
            <a:schemeClr val="accent1">
              <a:lumMod val="50000"/>
            </a:schemeClr>
          </a:solidFill>
        </p:spPr>
      </p:pic>
      <p:sp>
        <p:nvSpPr>
          <p:cNvPr id="7" name="Прямоугольник 6"/>
          <p:cNvSpPr/>
          <p:nvPr/>
        </p:nvSpPr>
        <p:spPr>
          <a:xfrm>
            <a:off x="1250570" y="2277696"/>
            <a:ext cx="2215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Занятие №07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250570" y="3009134"/>
            <a:ext cx="6489857" cy="1294417"/>
          </a:xfrm>
        </p:spPr>
        <p:txBody>
          <a:bodyPr>
            <a:normAutofit fontScale="90000"/>
          </a:bodyPr>
          <a:lstStyle/>
          <a:p>
            <a:r>
              <a:rPr lang="ru-RU" sz="4800" b="1" dirty="0"/>
              <a:t>Функции. Модули, библиотеки и пакеты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777" y="1495633"/>
            <a:ext cx="12118763" cy="3886471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650695" marR="645616" algn="ctr">
              <a:lnSpc>
                <a:spcPct val="116599"/>
              </a:lnSpc>
              <a:spcBef>
                <a:spcPts val="67"/>
              </a:spcBef>
            </a:pPr>
            <a:r>
              <a:rPr sz="3600" spc="23" dirty="0">
                <a:cs typeface="Arial"/>
              </a:rPr>
              <a:t>Функция</a:t>
            </a:r>
            <a:r>
              <a:rPr sz="3600" spc="-30" dirty="0">
                <a:cs typeface="Arial"/>
              </a:rPr>
              <a:t> </a:t>
            </a:r>
            <a:r>
              <a:rPr sz="3600" spc="57" dirty="0">
                <a:cs typeface="Arial"/>
              </a:rPr>
              <a:t>filter()</a:t>
            </a:r>
            <a:r>
              <a:rPr sz="3600" spc="-30" dirty="0">
                <a:cs typeface="Arial"/>
              </a:rPr>
              <a:t> </a:t>
            </a:r>
            <a:r>
              <a:rPr sz="3600" spc="-37" dirty="0">
                <a:cs typeface="Arial"/>
              </a:rPr>
              <a:t>принимает</a:t>
            </a:r>
            <a:r>
              <a:rPr sz="3600" spc="-30" dirty="0">
                <a:cs typeface="Arial"/>
              </a:rPr>
              <a:t> </a:t>
            </a:r>
            <a:r>
              <a:rPr sz="3600" spc="-163" dirty="0">
                <a:cs typeface="Arial"/>
              </a:rPr>
              <a:t>в</a:t>
            </a:r>
            <a:r>
              <a:rPr sz="3600" spc="-27" dirty="0">
                <a:cs typeface="Arial"/>
              </a:rPr>
              <a:t> </a:t>
            </a:r>
            <a:r>
              <a:rPr sz="3600" spc="-37" dirty="0">
                <a:cs typeface="Arial"/>
              </a:rPr>
              <a:t>качестве</a:t>
            </a:r>
            <a:r>
              <a:rPr sz="3600" spc="-30" dirty="0">
                <a:cs typeface="Arial"/>
              </a:rPr>
              <a:t> </a:t>
            </a:r>
            <a:r>
              <a:rPr sz="3600" spc="-40" dirty="0">
                <a:cs typeface="Arial"/>
              </a:rPr>
              <a:t>аргументов </a:t>
            </a:r>
            <a:r>
              <a:rPr sz="3600" spc="-953" dirty="0">
                <a:cs typeface="Arial"/>
              </a:rPr>
              <a:t> </a:t>
            </a:r>
            <a:r>
              <a:rPr sz="3600" spc="-20" dirty="0">
                <a:cs typeface="Arial"/>
              </a:rPr>
              <a:t>функцию</a:t>
            </a:r>
            <a:r>
              <a:rPr sz="3600" spc="-30" dirty="0">
                <a:cs typeface="Arial"/>
              </a:rPr>
              <a:t> </a:t>
            </a:r>
            <a:r>
              <a:rPr sz="3600" spc="-40" dirty="0">
                <a:cs typeface="Arial"/>
              </a:rPr>
              <a:t>и</a:t>
            </a:r>
            <a:r>
              <a:rPr sz="3600" spc="-27" dirty="0">
                <a:cs typeface="Arial"/>
              </a:rPr>
              <a:t> </a:t>
            </a:r>
            <a:r>
              <a:rPr sz="3600" spc="-70" dirty="0">
                <a:cs typeface="Arial"/>
              </a:rPr>
              <a:t>список</a:t>
            </a:r>
            <a:r>
              <a:rPr sz="3600" spc="-27" dirty="0">
                <a:cs typeface="Arial"/>
              </a:rPr>
              <a:t> </a:t>
            </a:r>
            <a:r>
              <a:rPr sz="3600" spc="-107" dirty="0">
                <a:cs typeface="Arial"/>
              </a:rPr>
              <a:t>.</a:t>
            </a:r>
            <a:endParaRPr sz="3600" dirty="0">
              <a:cs typeface="Arial"/>
            </a:endParaRPr>
          </a:p>
          <a:p>
            <a:pPr>
              <a:spcBef>
                <a:spcPts val="17"/>
              </a:spcBef>
            </a:pPr>
            <a:endParaRPr sz="4400" dirty="0">
              <a:cs typeface="Arial"/>
            </a:endParaRPr>
          </a:p>
          <a:p>
            <a:pPr marL="8044" marR="3387" algn="ctr">
              <a:lnSpc>
                <a:spcPct val="116599"/>
              </a:lnSpc>
            </a:pPr>
            <a:r>
              <a:rPr sz="3600" spc="23" dirty="0">
                <a:cs typeface="Arial"/>
              </a:rPr>
              <a:t>Функция</a:t>
            </a:r>
            <a:r>
              <a:rPr sz="3600" spc="-30" dirty="0">
                <a:cs typeface="Arial"/>
              </a:rPr>
              <a:t> </a:t>
            </a:r>
            <a:r>
              <a:rPr sz="3600" spc="-120" dirty="0">
                <a:cs typeface="Arial"/>
              </a:rPr>
              <a:t>вызывается</a:t>
            </a:r>
            <a:r>
              <a:rPr sz="3600" spc="-27" dirty="0">
                <a:cs typeface="Arial"/>
              </a:rPr>
              <a:t> </a:t>
            </a:r>
            <a:r>
              <a:rPr sz="3600" spc="-160" dirty="0">
                <a:cs typeface="Arial"/>
              </a:rPr>
              <a:t>со</a:t>
            </a:r>
            <a:r>
              <a:rPr sz="3600" spc="-30" dirty="0">
                <a:cs typeface="Arial"/>
              </a:rPr>
              <a:t> </a:t>
            </a:r>
            <a:r>
              <a:rPr sz="3600" spc="-130" dirty="0">
                <a:cs typeface="Arial"/>
              </a:rPr>
              <a:t>всеми</a:t>
            </a:r>
            <a:r>
              <a:rPr sz="3600" spc="-27" dirty="0">
                <a:cs typeface="Arial"/>
              </a:rPr>
              <a:t> </a:t>
            </a:r>
            <a:r>
              <a:rPr sz="3600" spc="-76" dirty="0">
                <a:cs typeface="Arial"/>
              </a:rPr>
              <a:t>элементами</a:t>
            </a:r>
            <a:r>
              <a:rPr sz="3600" spc="-30" dirty="0">
                <a:cs typeface="Arial"/>
              </a:rPr>
              <a:t> </a:t>
            </a:r>
            <a:r>
              <a:rPr sz="3600" spc="-163" dirty="0">
                <a:cs typeface="Arial"/>
              </a:rPr>
              <a:t>в</a:t>
            </a:r>
            <a:r>
              <a:rPr sz="3600" spc="-27" dirty="0">
                <a:cs typeface="Arial"/>
              </a:rPr>
              <a:t> </a:t>
            </a:r>
            <a:r>
              <a:rPr sz="3600" spc="-63" dirty="0">
                <a:cs typeface="Arial"/>
              </a:rPr>
              <a:t>списке,</a:t>
            </a:r>
            <a:r>
              <a:rPr sz="3600" spc="-30" dirty="0">
                <a:cs typeface="Arial"/>
              </a:rPr>
              <a:t> </a:t>
            </a:r>
            <a:r>
              <a:rPr sz="3600" spc="-40" dirty="0">
                <a:cs typeface="Arial"/>
              </a:rPr>
              <a:t>и</a:t>
            </a:r>
            <a:r>
              <a:rPr sz="3600" spc="-27" dirty="0">
                <a:cs typeface="Arial"/>
              </a:rPr>
              <a:t> </a:t>
            </a:r>
            <a:r>
              <a:rPr sz="3600" spc="-163" dirty="0">
                <a:cs typeface="Arial"/>
              </a:rPr>
              <a:t>в </a:t>
            </a:r>
            <a:r>
              <a:rPr sz="3600" spc="-953" dirty="0">
                <a:cs typeface="Arial"/>
              </a:rPr>
              <a:t> </a:t>
            </a:r>
            <a:r>
              <a:rPr sz="3600" spc="-47" dirty="0">
                <a:cs typeface="Arial"/>
              </a:rPr>
              <a:t>результате</a:t>
            </a:r>
            <a:r>
              <a:rPr sz="3600" spc="-30" dirty="0">
                <a:cs typeface="Arial"/>
              </a:rPr>
              <a:t> </a:t>
            </a:r>
            <a:r>
              <a:rPr sz="3600" spc="-53" dirty="0">
                <a:cs typeface="Arial"/>
              </a:rPr>
              <a:t>возвращается</a:t>
            </a:r>
            <a:r>
              <a:rPr sz="3600" spc="-27" dirty="0">
                <a:cs typeface="Arial"/>
              </a:rPr>
              <a:t> </a:t>
            </a:r>
            <a:r>
              <a:rPr sz="3600" spc="-110" dirty="0">
                <a:cs typeface="Arial"/>
              </a:rPr>
              <a:t>новый</a:t>
            </a:r>
            <a:r>
              <a:rPr sz="3600" spc="-27" dirty="0">
                <a:cs typeface="Arial"/>
              </a:rPr>
              <a:t> </a:t>
            </a:r>
            <a:r>
              <a:rPr sz="3600" spc="-73" dirty="0">
                <a:cs typeface="Arial"/>
              </a:rPr>
              <a:t>список,</a:t>
            </a:r>
            <a:r>
              <a:rPr sz="3600" spc="-27" dirty="0">
                <a:cs typeface="Arial"/>
              </a:rPr>
              <a:t> </a:t>
            </a:r>
            <a:r>
              <a:rPr sz="3600" dirty="0">
                <a:cs typeface="Arial"/>
              </a:rPr>
              <a:t>содержащий </a:t>
            </a:r>
            <a:r>
              <a:rPr sz="3600" spc="3" dirty="0">
                <a:cs typeface="Arial"/>
              </a:rPr>
              <a:t> </a:t>
            </a:r>
            <a:r>
              <a:rPr sz="3600" spc="-103" dirty="0">
                <a:cs typeface="Arial"/>
              </a:rPr>
              <a:t>элементы,</a:t>
            </a:r>
            <a:r>
              <a:rPr sz="3600" spc="-27" dirty="0">
                <a:cs typeface="Arial"/>
              </a:rPr>
              <a:t> </a:t>
            </a:r>
            <a:r>
              <a:rPr sz="3600" spc="-93" dirty="0">
                <a:cs typeface="Arial"/>
              </a:rPr>
              <a:t>для</a:t>
            </a:r>
            <a:r>
              <a:rPr sz="3600" spc="-27" dirty="0">
                <a:cs typeface="Arial"/>
              </a:rPr>
              <a:t> </a:t>
            </a:r>
            <a:r>
              <a:rPr sz="3600" spc="-40" dirty="0">
                <a:cs typeface="Arial"/>
              </a:rPr>
              <a:t>которых</a:t>
            </a:r>
            <a:r>
              <a:rPr sz="3600" spc="-27" dirty="0">
                <a:cs typeface="Arial"/>
              </a:rPr>
              <a:t> </a:t>
            </a:r>
            <a:r>
              <a:rPr sz="3600" spc="-13" dirty="0">
                <a:cs typeface="Arial"/>
              </a:rPr>
              <a:t>функция</a:t>
            </a:r>
            <a:r>
              <a:rPr sz="3600" spc="-23" dirty="0">
                <a:cs typeface="Arial"/>
              </a:rPr>
              <a:t> </a:t>
            </a:r>
            <a:r>
              <a:rPr sz="3600" spc="-47" dirty="0">
                <a:cs typeface="Arial"/>
              </a:rPr>
              <a:t>результирует</a:t>
            </a:r>
            <a:r>
              <a:rPr sz="3600" spc="-27" dirty="0">
                <a:cs typeface="Arial"/>
              </a:rPr>
              <a:t> </a:t>
            </a:r>
            <a:r>
              <a:rPr sz="3600" spc="-163" dirty="0">
                <a:cs typeface="Arial"/>
              </a:rPr>
              <a:t>в</a:t>
            </a:r>
            <a:r>
              <a:rPr sz="3600" spc="-27" dirty="0">
                <a:cs typeface="Arial"/>
              </a:rPr>
              <a:t> </a:t>
            </a:r>
            <a:r>
              <a:rPr sz="3600" spc="-47" dirty="0">
                <a:cs typeface="Arial"/>
              </a:rPr>
              <a:t>True.</a:t>
            </a:r>
            <a:endParaRPr sz="36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371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202" y="649556"/>
            <a:ext cx="588066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lang="ru-RU" sz="4000" spc="187" dirty="0">
                <a:latin typeface="+mn-lt"/>
                <a:cs typeface="Arial"/>
              </a:rPr>
              <a:t>П</a:t>
            </a:r>
            <a:r>
              <a:rPr sz="4000" spc="187" dirty="0" err="1">
                <a:latin typeface="+mn-lt"/>
                <a:cs typeface="Arial"/>
              </a:rPr>
              <a:t>ротестируем</a:t>
            </a:r>
            <a:r>
              <a:rPr sz="4000" spc="187" dirty="0">
                <a:latin typeface="+mn-lt"/>
                <a:cs typeface="Arial"/>
              </a:rPr>
              <a:t> код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3300" y="2006967"/>
            <a:ext cx="11188700" cy="2121949"/>
          </a:xfrm>
          <a:prstGeom prst="rect">
            <a:avLst/>
          </a:prstGeom>
        </p:spPr>
        <p:txBody>
          <a:bodyPr vert="horz" wrap="square" lIns="0" tIns="120227" rIns="0" bIns="0" rtlCol="0">
            <a:spAutoFit/>
          </a:bodyPr>
          <a:lstStyle/>
          <a:p>
            <a:pPr marL="8467">
              <a:spcBef>
                <a:spcPts val="947"/>
              </a:spcBef>
            </a:pPr>
            <a:r>
              <a:rPr sz="4000" spc="90" dirty="0">
                <a:cs typeface="Arial"/>
              </a:rPr>
              <a:t>lst=[4,56,98,52,963,741,25,8]</a:t>
            </a:r>
            <a:endParaRPr sz="4000" dirty="0">
              <a:cs typeface="Arial"/>
            </a:endParaRPr>
          </a:p>
          <a:p>
            <a:pPr marL="8467" marR="3387">
              <a:lnSpc>
                <a:spcPct val="115900"/>
              </a:lnSpc>
            </a:pPr>
            <a:r>
              <a:rPr sz="4000" spc="30" dirty="0">
                <a:cs typeface="Arial"/>
              </a:rPr>
              <a:t>newlist=list(filter(lambda</a:t>
            </a:r>
            <a:r>
              <a:rPr sz="4000" spc="-37" dirty="0">
                <a:cs typeface="Arial"/>
              </a:rPr>
              <a:t> </a:t>
            </a:r>
            <a:r>
              <a:rPr sz="4000" spc="27" dirty="0">
                <a:cs typeface="Arial"/>
              </a:rPr>
              <a:t>n:n%2==0,lst)) </a:t>
            </a:r>
            <a:r>
              <a:rPr sz="4000" spc="-1273" dirty="0">
                <a:cs typeface="Arial"/>
              </a:rPr>
              <a:t> </a:t>
            </a:r>
            <a:r>
              <a:rPr sz="4000" spc="23" dirty="0">
                <a:cs typeface="Arial"/>
              </a:rPr>
              <a:t>print(newlist)</a:t>
            </a:r>
            <a:endParaRPr sz="4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112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733" y="1420499"/>
            <a:ext cx="11565467" cy="3350811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3387" algn="ctr">
              <a:lnSpc>
                <a:spcPct val="115700"/>
              </a:lnSpc>
              <a:spcBef>
                <a:spcPts val="67"/>
              </a:spcBef>
            </a:pPr>
            <a:r>
              <a:rPr sz="3133" spc="20" dirty="0">
                <a:cs typeface="Arial"/>
              </a:rPr>
              <a:t>Функция</a:t>
            </a:r>
            <a:r>
              <a:rPr sz="3133" spc="-23" dirty="0">
                <a:cs typeface="Arial"/>
              </a:rPr>
              <a:t> </a:t>
            </a:r>
            <a:r>
              <a:rPr sz="3133" spc="7" dirty="0">
                <a:cs typeface="Arial"/>
              </a:rPr>
              <a:t>map()</a:t>
            </a:r>
            <a:r>
              <a:rPr sz="3133" spc="-23" dirty="0">
                <a:cs typeface="Arial"/>
              </a:rPr>
              <a:t> </a:t>
            </a:r>
            <a:r>
              <a:rPr sz="3133" spc="-33" dirty="0">
                <a:cs typeface="Arial"/>
              </a:rPr>
              <a:t>принимает</a:t>
            </a:r>
            <a:r>
              <a:rPr sz="3133" spc="-20" dirty="0">
                <a:cs typeface="Arial"/>
              </a:rPr>
              <a:t> </a:t>
            </a:r>
            <a:r>
              <a:rPr sz="3133" spc="-147" dirty="0">
                <a:cs typeface="Arial"/>
              </a:rPr>
              <a:t>в</a:t>
            </a:r>
            <a:r>
              <a:rPr sz="3133" spc="-23" dirty="0">
                <a:cs typeface="Arial"/>
              </a:rPr>
              <a:t> </a:t>
            </a:r>
            <a:r>
              <a:rPr sz="3133" spc="-33" dirty="0">
                <a:cs typeface="Arial"/>
              </a:rPr>
              <a:t>качестве</a:t>
            </a:r>
            <a:r>
              <a:rPr sz="3133" spc="-20" dirty="0">
                <a:cs typeface="Arial"/>
              </a:rPr>
              <a:t> </a:t>
            </a:r>
            <a:r>
              <a:rPr sz="3133" spc="-37" dirty="0">
                <a:cs typeface="Arial"/>
              </a:rPr>
              <a:t>аргументов</a:t>
            </a:r>
            <a:r>
              <a:rPr sz="3133" spc="-23" dirty="0">
                <a:cs typeface="Arial"/>
              </a:rPr>
              <a:t> </a:t>
            </a:r>
            <a:r>
              <a:rPr sz="3133" spc="-20" dirty="0">
                <a:cs typeface="Arial"/>
              </a:rPr>
              <a:t>функцию </a:t>
            </a:r>
            <a:r>
              <a:rPr sz="3133" spc="-37" dirty="0">
                <a:cs typeface="Arial"/>
              </a:rPr>
              <a:t>и </a:t>
            </a:r>
            <a:r>
              <a:rPr sz="3133" spc="-860" dirty="0">
                <a:cs typeface="Arial"/>
              </a:rPr>
              <a:t> </a:t>
            </a:r>
            <a:r>
              <a:rPr sz="3133" spc="-67" dirty="0">
                <a:cs typeface="Arial"/>
              </a:rPr>
              <a:t>список.</a:t>
            </a:r>
            <a:endParaRPr sz="3133" dirty="0">
              <a:cs typeface="Arial"/>
            </a:endParaRPr>
          </a:p>
          <a:p>
            <a:pPr>
              <a:spcBef>
                <a:spcPts val="17"/>
              </a:spcBef>
            </a:pPr>
            <a:endParaRPr sz="3767" dirty="0">
              <a:cs typeface="Arial"/>
            </a:endParaRPr>
          </a:p>
          <a:p>
            <a:pPr marL="370435" marR="365355" algn="ctr">
              <a:lnSpc>
                <a:spcPct val="115700"/>
              </a:lnSpc>
            </a:pPr>
            <a:r>
              <a:rPr sz="3133" spc="20" dirty="0">
                <a:cs typeface="Arial"/>
              </a:rPr>
              <a:t>Функция</a:t>
            </a:r>
            <a:r>
              <a:rPr sz="3133" spc="-23" dirty="0">
                <a:cs typeface="Arial"/>
              </a:rPr>
              <a:t> </a:t>
            </a:r>
            <a:r>
              <a:rPr sz="3133" spc="-110" dirty="0">
                <a:cs typeface="Arial"/>
              </a:rPr>
              <a:t>вызывается</a:t>
            </a:r>
            <a:r>
              <a:rPr sz="3133" spc="-20" dirty="0">
                <a:cs typeface="Arial"/>
              </a:rPr>
              <a:t> </a:t>
            </a:r>
            <a:r>
              <a:rPr sz="3133" spc="-147" dirty="0">
                <a:cs typeface="Arial"/>
              </a:rPr>
              <a:t>со</a:t>
            </a:r>
            <a:r>
              <a:rPr sz="3133" spc="-20" dirty="0">
                <a:cs typeface="Arial"/>
              </a:rPr>
              <a:t> </a:t>
            </a:r>
            <a:r>
              <a:rPr sz="3133" spc="-120" dirty="0">
                <a:cs typeface="Arial"/>
              </a:rPr>
              <a:t>всеми</a:t>
            </a:r>
            <a:r>
              <a:rPr sz="3133" spc="-20" dirty="0">
                <a:cs typeface="Arial"/>
              </a:rPr>
              <a:t> </a:t>
            </a:r>
            <a:r>
              <a:rPr sz="3133" spc="-70" dirty="0">
                <a:cs typeface="Arial"/>
              </a:rPr>
              <a:t>элементами</a:t>
            </a:r>
            <a:r>
              <a:rPr sz="3133" spc="-20" dirty="0">
                <a:cs typeface="Arial"/>
              </a:rPr>
              <a:t> </a:t>
            </a:r>
            <a:r>
              <a:rPr sz="3133" spc="-147" dirty="0">
                <a:cs typeface="Arial"/>
              </a:rPr>
              <a:t>в</a:t>
            </a:r>
            <a:r>
              <a:rPr sz="3133" spc="-20" dirty="0">
                <a:cs typeface="Arial"/>
              </a:rPr>
              <a:t> </a:t>
            </a:r>
            <a:r>
              <a:rPr sz="3133" spc="-60" dirty="0">
                <a:cs typeface="Arial"/>
              </a:rPr>
              <a:t>списке,</a:t>
            </a:r>
            <a:r>
              <a:rPr sz="3133" spc="-20" dirty="0">
                <a:cs typeface="Arial"/>
              </a:rPr>
              <a:t> </a:t>
            </a:r>
            <a:r>
              <a:rPr sz="3133" spc="-37" dirty="0">
                <a:cs typeface="Arial"/>
              </a:rPr>
              <a:t>и</a:t>
            </a:r>
            <a:r>
              <a:rPr sz="3133" spc="-20" dirty="0">
                <a:cs typeface="Arial"/>
              </a:rPr>
              <a:t> </a:t>
            </a:r>
            <a:r>
              <a:rPr sz="3133" spc="-147" dirty="0">
                <a:cs typeface="Arial"/>
              </a:rPr>
              <a:t>в </a:t>
            </a:r>
            <a:r>
              <a:rPr sz="3133" spc="-143" dirty="0">
                <a:cs typeface="Arial"/>
              </a:rPr>
              <a:t> </a:t>
            </a:r>
            <a:r>
              <a:rPr sz="3133" spc="-43" dirty="0">
                <a:cs typeface="Arial"/>
              </a:rPr>
              <a:t>результате</a:t>
            </a:r>
            <a:r>
              <a:rPr sz="3133" spc="-23" dirty="0">
                <a:cs typeface="Arial"/>
              </a:rPr>
              <a:t> </a:t>
            </a:r>
            <a:r>
              <a:rPr sz="3133" spc="-50" dirty="0">
                <a:cs typeface="Arial"/>
              </a:rPr>
              <a:t>возвращается</a:t>
            </a:r>
            <a:r>
              <a:rPr sz="3133" spc="-20" dirty="0">
                <a:cs typeface="Arial"/>
              </a:rPr>
              <a:t> </a:t>
            </a:r>
            <a:r>
              <a:rPr sz="3133" spc="-100" dirty="0">
                <a:cs typeface="Arial"/>
              </a:rPr>
              <a:t>новый</a:t>
            </a:r>
            <a:r>
              <a:rPr sz="3133" spc="-23" dirty="0">
                <a:cs typeface="Arial"/>
              </a:rPr>
              <a:t> </a:t>
            </a:r>
            <a:r>
              <a:rPr sz="3133" spc="-67" dirty="0">
                <a:cs typeface="Arial"/>
              </a:rPr>
              <a:t>список,</a:t>
            </a:r>
            <a:r>
              <a:rPr sz="3133" spc="-20" dirty="0">
                <a:cs typeface="Arial"/>
              </a:rPr>
              <a:t> </a:t>
            </a:r>
            <a:r>
              <a:rPr sz="3133" dirty="0">
                <a:cs typeface="Arial"/>
              </a:rPr>
              <a:t>содержащий </a:t>
            </a:r>
            <a:r>
              <a:rPr sz="3133" spc="3" dirty="0">
                <a:cs typeface="Arial"/>
              </a:rPr>
              <a:t> </a:t>
            </a:r>
            <a:r>
              <a:rPr sz="3133" spc="-93" dirty="0">
                <a:cs typeface="Arial"/>
              </a:rPr>
              <a:t>элементы,</a:t>
            </a:r>
            <a:r>
              <a:rPr sz="3133" spc="-20" dirty="0">
                <a:cs typeface="Arial"/>
              </a:rPr>
              <a:t> </a:t>
            </a:r>
            <a:r>
              <a:rPr sz="3133" spc="-40" dirty="0">
                <a:cs typeface="Arial"/>
              </a:rPr>
              <a:t>возвращенные</a:t>
            </a:r>
            <a:r>
              <a:rPr sz="3133" spc="-20" dirty="0">
                <a:cs typeface="Arial"/>
              </a:rPr>
              <a:t> </a:t>
            </a:r>
            <a:r>
              <a:rPr sz="3133" spc="-23" dirty="0">
                <a:cs typeface="Arial"/>
              </a:rPr>
              <a:t>данной</a:t>
            </a:r>
            <a:r>
              <a:rPr sz="3133" spc="-20" dirty="0">
                <a:cs typeface="Arial"/>
              </a:rPr>
              <a:t> </a:t>
            </a:r>
            <a:r>
              <a:rPr sz="3133" spc="-7" dirty="0">
                <a:cs typeface="Arial"/>
              </a:rPr>
              <a:t>функцией</a:t>
            </a:r>
            <a:r>
              <a:rPr sz="3133" spc="-17" dirty="0">
                <a:cs typeface="Arial"/>
              </a:rPr>
              <a:t> </a:t>
            </a:r>
            <a:r>
              <a:rPr sz="3133" spc="-83" dirty="0">
                <a:cs typeface="Arial"/>
              </a:rPr>
              <a:t>для</a:t>
            </a:r>
            <a:r>
              <a:rPr sz="3133" spc="-20" dirty="0">
                <a:cs typeface="Arial"/>
              </a:rPr>
              <a:t> </a:t>
            </a:r>
            <a:r>
              <a:rPr sz="3133" spc="67" dirty="0">
                <a:cs typeface="Arial"/>
              </a:rPr>
              <a:t>каждого </a:t>
            </a:r>
            <a:r>
              <a:rPr sz="3133" spc="-860" dirty="0">
                <a:cs typeface="Arial"/>
              </a:rPr>
              <a:t> </a:t>
            </a:r>
            <a:r>
              <a:rPr sz="3133" spc="-43" dirty="0">
                <a:cs typeface="Arial"/>
              </a:rPr>
              <a:t>исходного</a:t>
            </a:r>
            <a:r>
              <a:rPr sz="3133" spc="-27" dirty="0">
                <a:cs typeface="Arial"/>
              </a:rPr>
              <a:t> </a:t>
            </a:r>
            <a:r>
              <a:rPr sz="3133" spc="-63" dirty="0">
                <a:cs typeface="Arial"/>
              </a:rPr>
              <a:t>элемента.</a:t>
            </a:r>
            <a:endParaRPr sz="3133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3449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66" y="653558"/>
            <a:ext cx="673513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lang="ru-RU" sz="4000" spc="187" dirty="0">
                <a:latin typeface="+mn-lt"/>
                <a:cs typeface="Arial"/>
              </a:rPr>
              <a:t>П</a:t>
            </a:r>
            <a:r>
              <a:rPr sz="4000" spc="187" dirty="0" err="1">
                <a:latin typeface="+mn-lt"/>
                <a:cs typeface="Arial"/>
              </a:rPr>
              <a:t>ротестируем</a:t>
            </a:r>
            <a:r>
              <a:rPr sz="4000" spc="187" dirty="0">
                <a:latin typeface="+mn-lt"/>
                <a:cs typeface="Arial"/>
              </a:rPr>
              <a:t> код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6466" y="1746317"/>
            <a:ext cx="9714229" cy="3426921"/>
          </a:xfrm>
          <a:prstGeom prst="rect">
            <a:avLst/>
          </a:prstGeom>
        </p:spPr>
        <p:txBody>
          <a:bodyPr vert="horz" wrap="square" lIns="0" tIns="120227" rIns="0" bIns="0" rtlCol="0">
            <a:spAutoFit/>
          </a:bodyPr>
          <a:lstStyle/>
          <a:p>
            <a:pPr marL="8467">
              <a:spcBef>
                <a:spcPts val="947"/>
              </a:spcBef>
            </a:pPr>
            <a:r>
              <a:rPr sz="4000" spc="90" dirty="0">
                <a:cs typeface="Arial"/>
              </a:rPr>
              <a:t>lst=[4,56,98,52,963,741,25,8]</a:t>
            </a:r>
            <a:endParaRPr sz="4000" dirty="0">
              <a:cs typeface="Arial"/>
            </a:endParaRPr>
          </a:p>
          <a:p>
            <a:pPr marL="8467" marR="3387">
              <a:lnSpc>
                <a:spcPct val="115900"/>
              </a:lnSpc>
            </a:pPr>
            <a:r>
              <a:rPr sz="4000" spc="10" dirty="0">
                <a:cs typeface="Arial"/>
              </a:rPr>
              <a:t>newlist=list(map(lambda</a:t>
            </a:r>
            <a:r>
              <a:rPr sz="4000" spc="-20" dirty="0">
                <a:cs typeface="Arial"/>
              </a:rPr>
              <a:t> </a:t>
            </a:r>
            <a:r>
              <a:rPr sz="4000" spc="3" dirty="0">
                <a:cs typeface="Arial"/>
              </a:rPr>
              <a:t>n:n*2,lst)) </a:t>
            </a:r>
            <a:r>
              <a:rPr sz="4000" spc="-1273" dirty="0">
                <a:cs typeface="Arial"/>
              </a:rPr>
              <a:t> </a:t>
            </a:r>
            <a:r>
              <a:rPr sz="4000" spc="23" dirty="0">
                <a:cs typeface="Arial"/>
              </a:rPr>
              <a:t>print(newlist)</a:t>
            </a:r>
            <a:endParaRPr sz="4000" dirty="0">
              <a:cs typeface="Arial"/>
            </a:endParaRPr>
          </a:p>
          <a:p>
            <a:pPr>
              <a:spcBef>
                <a:spcPts val="27"/>
              </a:spcBef>
            </a:pPr>
            <a:endParaRPr sz="5400" dirty="0">
              <a:cs typeface="Arial"/>
            </a:endParaRPr>
          </a:p>
          <a:p>
            <a:pPr marL="341223"/>
            <a:r>
              <a:rPr sz="2800" spc="-70" dirty="0">
                <a:cs typeface="Lucida Sans Unicode"/>
              </a:rPr>
              <a:t>К</a:t>
            </a:r>
            <a:r>
              <a:rPr sz="2800" spc="-76" dirty="0">
                <a:cs typeface="Lucida Sans Unicode"/>
              </a:rPr>
              <a:t>а</a:t>
            </a:r>
            <a:r>
              <a:rPr sz="2800" spc="-250" dirty="0">
                <a:cs typeface="Lucida Sans Unicode"/>
              </a:rPr>
              <a:t>к</a:t>
            </a:r>
            <a:r>
              <a:rPr sz="2800" spc="-93" dirty="0">
                <a:cs typeface="Lucida Sans Unicode"/>
              </a:rPr>
              <a:t>о</a:t>
            </a:r>
            <a:r>
              <a:rPr sz="2800" spc="-83" dirty="0">
                <a:cs typeface="Lucida Sans Unicode"/>
              </a:rPr>
              <a:t>й</a:t>
            </a:r>
            <a:r>
              <a:rPr sz="2800" spc="-180" dirty="0">
                <a:cs typeface="Lucida Sans Unicode"/>
              </a:rPr>
              <a:t> </a:t>
            </a:r>
            <a:r>
              <a:rPr sz="2800" spc="-113" dirty="0">
                <a:cs typeface="Lucida Sans Unicode"/>
              </a:rPr>
              <a:t>р</a:t>
            </a:r>
            <a:r>
              <a:rPr sz="2800" spc="-30" dirty="0">
                <a:cs typeface="Lucida Sans Unicode"/>
              </a:rPr>
              <a:t>е</a:t>
            </a:r>
            <a:r>
              <a:rPr sz="2800" spc="-93" dirty="0">
                <a:cs typeface="Lucida Sans Unicode"/>
              </a:rPr>
              <a:t>з</a:t>
            </a:r>
            <a:r>
              <a:rPr sz="2800" spc="-213" dirty="0">
                <a:cs typeface="Lucida Sans Unicode"/>
              </a:rPr>
              <a:t>у</a:t>
            </a:r>
            <a:r>
              <a:rPr sz="2800" spc="-136" dirty="0">
                <a:cs typeface="Lucida Sans Unicode"/>
              </a:rPr>
              <a:t>л</a:t>
            </a:r>
            <a:r>
              <a:rPr sz="2800" spc="190" dirty="0">
                <a:cs typeface="Lucida Sans Unicode"/>
              </a:rPr>
              <a:t>ь</a:t>
            </a:r>
            <a:r>
              <a:rPr sz="2800" spc="-157" dirty="0">
                <a:cs typeface="Lucida Sans Unicode"/>
              </a:rPr>
              <a:t>т</a:t>
            </a:r>
            <a:r>
              <a:rPr sz="2800" spc="-76" dirty="0">
                <a:cs typeface="Lucida Sans Unicode"/>
              </a:rPr>
              <a:t>а</a:t>
            </a:r>
            <a:r>
              <a:rPr sz="2800" spc="-153" dirty="0">
                <a:cs typeface="Lucida Sans Unicode"/>
              </a:rPr>
              <a:t>т</a:t>
            </a:r>
            <a:r>
              <a:rPr sz="2800" spc="-180" dirty="0">
                <a:cs typeface="Lucida Sans Unicode"/>
              </a:rPr>
              <a:t> </a:t>
            </a:r>
            <a:r>
              <a:rPr sz="2800" spc="123" dirty="0">
                <a:cs typeface="Lucida Sans Unicode"/>
              </a:rPr>
              <a:t>в</a:t>
            </a:r>
            <a:r>
              <a:rPr sz="2800" spc="-3" dirty="0">
                <a:cs typeface="Lucida Sans Unicode"/>
              </a:rPr>
              <a:t>ы</a:t>
            </a:r>
            <a:r>
              <a:rPr sz="2800" spc="-367" dirty="0">
                <a:cs typeface="Lucida Sans Unicode"/>
              </a:rPr>
              <a:t>х</a:t>
            </a:r>
            <a:r>
              <a:rPr sz="2800" spc="-93" dirty="0">
                <a:cs typeface="Lucida Sans Unicode"/>
              </a:rPr>
              <a:t>о</a:t>
            </a:r>
            <a:r>
              <a:rPr sz="2800" spc="-400" dirty="0">
                <a:cs typeface="Lucida Sans Unicode"/>
              </a:rPr>
              <a:t>д</a:t>
            </a:r>
            <a:r>
              <a:rPr sz="2800" spc="-87" dirty="0">
                <a:cs typeface="Lucida Sans Unicode"/>
              </a:rPr>
              <a:t>и</a:t>
            </a:r>
            <a:r>
              <a:rPr sz="2800" spc="-157" dirty="0">
                <a:cs typeface="Lucida Sans Unicode"/>
              </a:rPr>
              <a:t>т</a:t>
            </a:r>
            <a:r>
              <a:rPr sz="2800" spc="-3" dirty="0">
                <a:cs typeface="Lucida Sans Unicode"/>
              </a:rPr>
              <a:t>?</a:t>
            </a:r>
            <a:endParaRPr sz="2800" dirty="0"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208215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86466" y="1795790"/>
            <a:ext cx="11053233" cy="3596198"/>
          </a:xfrm>
          <a:prstGeom prst="rect">
            <a:avLst/>
          </a:prstGeom>
        </p:spPr>
        <p:txBody>
          <a:bodyPr vert="horz" wrap="square" lIns="0" tIns="120227" rIns="0" bIns="0" rtlCol="0">
            <a:spAutoFit/>
          </a:bodyPr>
          <a:lstStyle/>
          <a:p>
            <a:pPr marL="8467">
              <a:spcBef>
                <a:spcPts val="947"/>
              </a:spcBef>
            </a:pPr>
            <a:r>
              <a:rPr sz="4000" spc="90" dirty="0">
                <a:cs typeface="Arial"/>
              </a:rPr>
              <a:t>lst=[4,56,98,52,963,741,25,8]</a:t>
            </a:r>
            <a:endParaRPr sz="4000" dirty="0">
              <a:cs typeface="Arial"/>
            </a:endParaRPr>
          </a:p>
          <a:p>
            <a:pPr marL="8467" marR="3387">
              <a:lnSpc>
                <a:spcPct val="115900"/>
              </a:lnSpc>
            </a:pPr>
            <a:r>
              <a:rPr sz="4000" spc="10" dirty="0">
                <a:cs typeface="Arial"/>
              </a:rPr>
              <a:t>newlist=list(map(lambda</a:t>
            </a:r>
            <a:r>
              <a:rPr sz="4000" spc="-47" dirty="0">
                <a:cs typeface="Arial"/>
              </a:rPr>
              <a:t> </a:t>
            </a:r>
            <a:r>
              <a:rPr sz="4000" spc="27" dirty="0">
                <a:cs typeface="Arial"/>
              </a:rPr>
              <a:t>n:n%2==0,lst)) </a:t>
            </a:r>
            <a:r>
              <a:rPr sz="4000" spc="-1270" dirty="0">
                <a:cs typeface="Arial"/>
              </a:rPr>
              <a:t> </a:t>
            </a:r>
            <a:r>
              <a:rPr sz="4000" spc="23" dirty="0">
                <a:cs typeface="Arial"/>
              </a:rPr>
              <a:t>print(newlist)</a:t>
            </a:r>
            <a:endParaRPr sz="4000" dirty="0">
              <a:cs typeface="Arial"/>
            </a:endParaRPr>
          </a:p>
          <a:p>
            <a:pPr>
              <a:spcBef>
                <a:spcPts val="27"/>
              </a:spcBef>
            </a:pPr>
            <a:endParaRPr sz="6167" dirty="0">
              <a:cs typeface="Arial"/>
            </a:endParaRPr>
          </a:p>
          <a:p>
            <a:pPr marL="341223"/>
            <a:r>
              <a:rPr sz="3133" spc="-70" dirty="0">
                <a:cs typeface="Lucida Sans Unicode"/>
              </a:rPr>
              <a:t>К</a:t>
            </a:r>
            <a:r>
              <a:rPr sz="3133" spc="-76" dirty="0">
                <a:cs typeface="Lucida Sans Unicode"/>
              </a:rPr>
              <a:t>а</a:t>
            </a:r>
            <a:r>
              <a:rPr sz="3133" spc="-250" dirty="0">
                <a:cs typeface="Lucida Sans Unicode"/>
              </a:rPr>
              <a:t>к</a:t>
            </a:r>
            <a:r>
              <a:rPr sz="3133" spc="-93" dirty="0">
                <a:cs typeface="Lucida Sans Unicode"/>
              </a:rPr>
              <a:t>о</a:t>
            </a:r>
            <a:r>
              <a:rPr sz="3133" spc="-83" dirty="0">
                <a:cs typeface="Lucida Sans Unicode"/>
              </a:rPr>
              <a:t>й</a:t>
            </a:r>
            <a:r>
              <a:rPr sz="3133" spc="-180" dirty="0">
                <a:cs typeface="Lucida Sans Unicode"/>
              </a:rPr>
              <a:t> </a:t>
            </a:r>
            <a:r>
              <a:rPr sz="3133" spc="-113" dirty="0">
                <a:cs typeface="Lucida Sans Unicode"/>
              </a:rPr>
              <a:t>р</a:t>
            </a:r>
            <a:r>
              <a:rPr sz="3133" spc="-30" dirty="0">
                <a:cs typeface="Lucida Sans Unicode"/>
              </a:rPr>
              <a:t>е</a:t>
            </a:r>
            <a:r>
              <a:rPr sz="3133" spc="-93" dirty="0">
                <a:cs typeface="Lucida Sans Unicode"/>
              </a:rPr>
              <a:t>з</a:t>
            </a:r>
            <a:r>
              <a:rPr sz="3133" spc="-213" dirty="0">
                <a:cs typeface="Lucida Sans Unicode"/>
              </a:rPr>
              <a:t>у</a:t>
            </a:r>
            <a:r>
              <a:rPr sz="3133" spc="-136" dirty="0">
                <a:cs typeface="Lucida Sans Unicode"/>
              </a:rPr>
              <a:t>л</a:t>
            </a:r>
            <a:r>
              <a:rPr sz="3133" spc="190" dirty="0">
                <a:cs typeface="Lucida Sans Unicode"/>
              </a:rPr>
              <a:t>ь</a:t>
            </a:r>
            <a:r>
              <a:rPr sz="3133" spc="-157" dirty="0">
                <a:cs typeface="Lucida Sans Unicode"/>
              </a:rPr>
              <a:t>т</a:t>
            </a:r>
            <a:r>
              <a:rPr sz="3133" spc="-76" dirty="0">
                <a:cs typeface="Lucida Sans Unicode"/>
              </a:rPr>
              <a:t>а</a:t>
            </a:r>
            <a:r>
              <a:rPr sz="3133" spc="-153" dirty="0">
                <a:cs typeface="Lucida Sans Unicode"/>
              </a:rPr>
              <a:t>т</a:t>
            </a:r>
            <a:r>
              <a:rPr sz="3133" spc="-180" dirty="0">
                <a:cs typeface="Lucida Sans Unicode"/>
              </a:rPr>
              <a:t> </a:t>
            </a:r>
            <a:r>
              <a:rPr sz="3133" spc="123" dirty="0">
                <a:cs typeface="Lucida Sans Unicode"/>
              </a:rPr>
              <a:t>в</a:t>
            </a:r>
            <a:r>
              <a:rPr sz="3133" spc="-3" dirty="0">
                <a:cs typeface="Lucida Sans Unicode"/>
              </a:rPr>
              <a:t>ы</a:t>
            </a:r>
            <a:r>
              <a:rPr sz="3133" spc="-367" dirty="0">
                <a:cs typeface="Lucida Sans Unicode"/>
              </a:rPr>
              <a:t>х</a:t>
            </a:r>
            <a:r>
              <a:rPr sz="3133" spc="-93" dirty="0">
                <a:cs typeface="Lucida Sans Unicode"/>
              </a:rPr>
              <a:t>о</a:t>
            </a:r>
            <a:r>
              <a:rPr sz="3133" spc="-400" dirty="0">
                <a:cs typeface="Lucida Sans Unicode"/>
              </a:rPr>
              <a:t>д</a:t>
            </a:r>
            <a:r>
              <a:rPr sz="3133" spc="-87" dirty="0">
                <a:cs typeface="Lucida Sans Unicode"/>
              </a:rPr>
              <a:t>и</a:t>
            </a:r>
            <a:r>
              <a:rPr sz="3133" spc="-157" dirty="0">
                <a:cs typeface="Lucida Sans Unicode"/>
              </a:rPr>
              <a:t>т</a:t>
            </a:r>
            <a:r>
              <a:rPr sz="3133" spc="-3" dirty="0">
                <a:cs typeface="Lucida Sans Unicode"/>
              </a:rPr>
              <a:t>?</a:t>
            </a:r>
            <a:endParaRPr sz="3133" dirty="0">
              <a:cs typeface="Lucida Sans Unicode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80D53A0F-FB4E-8525-DCAE-05864809EBA9}"/>
              </a:ext>
            </a:extLst>
          </p:cNvPr>
          <p:cNvSpPr txBox="1">
            <a:spLocks/>
          </p:cNvSpPr>
          <p:nvPr/>
        </p:nvSpPr>
        <p:spPr>
          <a:xfrm>
            <a:off x="986466" y="653558"/>
            <a:ext cx="673513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lang="ru-RU" sz="4000" spc="187" dirty="0">
                <a:latin typeface="+mn-lt"/>
                <a:cs typeface="Arial"/>
              </a:rPr>
              <a:t>Протестируем код</a:t>
            </a:r>
          </a:p>
        </p:txBody>
      </p:sp>
    </p:spTree>
    <p:extLst>
      <p:ext uri="{BB962C8B-B14F-4D97-AF65-F5344CB8AC3E}">
        <p14:creationId xmlns:p14="http://schemas.microsoft.com/office/powerpoint/2010/main" val="3948951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257" y="512887"/>
            <a:ext cx="10746408" cy="1393544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 marR="3387">
              <a:lnSpc>
                <a:spcPct val="115900"/>
              </a:lnSpc>
              <a:spcBef>
                <a:spcPts val="67"/>
              </a:spcBef>
            </a:pPr>
            <a:r>
              <a:rPr sz="4000" spc="23" dirty="0"/>
              <a:t>Функция</a:t>
            </a:r>
            <a:r>
              <a:rPr sz="4000" spc="-30" dirty="0"/>
              <a:t> </a:t>
            </a:r>
            <a:r>
              <a:rPr sz="4000" spc="-50" dirty="0"/>
              <a:t>reduce()</a:t>
            </a:r>
            <a:r>
              <a:rPr sz="4000" spc="-27" dirty="0"/>
              <a:t> </a:t>
            </a:r>
            <a:r>
              <a:rPr sz="4000" spc="-37" dirty="0"/>
              <a:t>принимает</a:t>
            </a:r>
            <a:r>
              <a:rPr sz="4000" spc="-27" dirty="0"/>
              <a:t> </a:t>
            </a:r>
            <a:r>
              <a:rPr sz="4000" spc="-173" dirty="0"/>
              <a:t>в</a:t>
            </a:r>
            <a:r>
              <a:rPr sz="4000" spc="-27" dirty="0"/>
              <a:t> </a:t>
            </a:r>
            <a:r>
              <a:rPr sz="4000" spc="-40" dirty="0"/>
              <a:t>качестве</a:t>
            </a:r>
            <a:r>
              <a:rPr sz="4000" spc="-27" dirty="0"/>
              <a:t> </a:t>
            </a:r>
            <a:r>
              <a:rPr sz="4000" spc="-43" dirty="0"/>
              <a:t>аргументов </a:t>
            </a:r>
            <a:r>
              <a:rPr sz="4000" spc="-1010" dirty="0"/>
              <a:t> </a:t>
            </a:r>
            <a:r>
              <a:rPr sz="4000" spc="-20" dirty="0"/>
              <a:t>функцию</a:t>
            </a:r>
            <a:r>
              <a:rPr sz="4000" spc="-30" dirty="0"/>
              <a:t> </a:t>
            </a:r>
            <a:r>
              <a:rPr sz="4000" spc="-40" dirty="0"/>
              <a:t>и</a:t>
            </a:r>
            <a:r>
              <a:rPr sz="4000" spc="-27" dirty="0"/>
              <a:t> </a:t>
            </a:r>
            <a:r>
              <a:rPr sz="4000" spc="-80" dirty="0"/>
              <a:t>список.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1" y="2373328"/>
            <a:ext cx="11480800" cy="2842744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/>
          <a:p>
            <a:pPr marL="8467" marR="3387" algn="just">
              <a:lnSpc>
                <a:spcPct val="115599"/>
              </a:lnSpc>
              <a:spcBef>
                <a:spcPts val="63"/>
              </a:spcBef>
              <a:tabLst>
                <a:tab pos="5239012" algn="l"/>
              </a:tabLst>
            </a:pPr>
            <a:r>
              <a:rPr sz="3200" spc="23" dirty="0">
                <a:cs typeface="Arial"/>
              </a:rPr>
              <a:t>Функция </a:t>
            </a:r>
            <a:r>
              <a:rPr sz="3200" spc="-123" dirty="0">
                <a:cs typeface="Arial"/>
              </a:rPr>
              <a:t>вызывается </a:t>
            </a:r>
            <a:r>
              <a:rPr sz="3200" spc="-250" dirty="0">
                <a:cs typeface="Arial"/>
              </a:rPr>
              <a:t>с</a:t>
            </a:r>
            <a:r>
              <a:rPr sz="3200" spc="-247" dirty="0">
                <a:cs typeface="Arial"/>
              </a:rPr>
              <a:t> </a:t>
            </a:r>
            <a:r>
              <a:rPr sz="3200" spc="-93" dirty="0">
                <a:cs typeface="Arial"/>
              </a:rPr>
              <a:t>помощью </a:t>
            </a:r>
            <a:r>
              <a:rPr sz="3200" spc="-20" dirty="0">
                <a:cs typeface="Arial"/>
              </a:rPr>
              <a:t>лямбда-функции </a:t>
            </a:r>
            <a:r>
              <a:rPr sz="3200" spc="-40" dirty="0">
                <a:cs typeface="Arial"/>
              </a:rPr>
              <a:t>и </a:t>
            </a:r>
            <a:r>
              <a:rPr sz="3200" spc="-973" dirty="0">
                <a:cs typeface="Arial"/>
              </a:rPr>
              <a:t> </a:t>
            </a:r>
            <a:r>
              <a:rPr sz="3200" spc="-37" dirty="0">
                <a:cs typeface="Arial"/>
              </a:rPr>
              <a:t>итерируемого</a:t>
            </a:r>
            <a:r>
              <a:rPr sz="3200" spc="-13" dirty="0">
                <a:cs typeface="Arial"/>
              </a:rPr>
              <a:t> </a:t>
            </a:r>
            <a:r>
              <a:rPr sz="3200" spc="-53" dirty="0">
                <a:cs typeface="Arial"/>
              </a:rPr>
              <a:t>объекта</a:t>
            </a:r>
            <a:r>
              <a:rPr lang="ru-RU" sz="3200" spc="-53" dirty="0">
                <a:cs typeface="Arial"/>
              </a:rPr>
              <a:t> </a:t>
            </a:r>
            <a:r>
              <a:rPr sz="3200" spc="-40" dirty="0">
                <a:cs typeface="Arial"/>
              </a:rPr>
              <a:t>и</a:t>
            </a:r>
            <a:r>
              <a:rPr sz="3200" spc="-30" dirty="0">
                <a:cs typeface="Arial"/>
              </a:rPr>
              <a:t> </a:t>
            </a:r>
            <a:r>
              <a:rPr sz="3200" spc="-53" dirty="0">
                <a:cs typeface="Arial"/>
              </a:rPr>
              <a:t>возвращается</a:t>
            </a:r>
            <a:r>
              <a:rPr sz="3200" spc="-30" dirty="0">
                <a:cs typeface="Arial"/>
              </a:rPr>
              <a:t> </a:t>
            </a:r>
            <a:r>
              <a:rPr sz="3200" spc="-113" dirty="0">
                <a:cs typeface="Arial"/>
              </a:rPr>
              <a:t>новый </a:t>
            </a:r>
            <a:r>
              <a:rPr sz="3200" spc="-110" dirty="0">
                <a:cs typeface="Arial"/>
              </a:rPr>
              <a:t> </a:t>
            </a:r>
            <a:r>
              <a:rPr sz="3200" spc="-73" dirty="0">
                <a:cs typeface="Arial"/>
              </a:rPr>
              <a:t>уменьшенный </a:t>
            </a:r>
            <a:r>
              <a:rPr sz="3200" spc="-57" dirty="0">
                <a:cs typeface="Arial"/>
              </a:rPr>
              <a:t>результат. </a:t>
            </a:r>
            <a:endParaRPr lang="ru-RU" sz="3200" spc="-57" dirty="0">
              <a:cs typeface="Arial"/>
            </a:endParaRPr>
          </a:p>
          <a:p>
            <a:pPr marL="8467" marR="3387" algn="just">
              <a:lnSpc>
                <a:spcPct val="115599"/>
              </a:lnSpc>
              <a:spcBef>
                <a:spcPts val="63"/>
              </a:spcBef>
              <a:tabLst>
                <a:tab pos="5239012" algn="l"/>
              </a:tabLst>
            </a:pPr>
            <a:r>
              <a:rPr sz="3200" spc="83" dirty="0">
                <a:cs typeface="Arial"/>
              </a:rPr>
              <a:t>Так </a:t>
            </a:r>
            <a:r>
              <a:rPr sz="3200" spc="-103" dirty="0">
                <a:cs typeface="Arial"/>
              </a:rPr>
              <a:t>выполняется </a:t>
            </a:r>
            <a:r>
              <a:rPr sz="3200" spc="-100" dirty="0">
                <a:cs typeface="Arial"/>
              </a:rPr>
              <a:t> </a:t>
            </a:r>
            <a:r>
              <a:rPr sz="3200" spc="-73" dirty="0">
                <a:cs typeface="Arial"/>
              </a:rPr>
              <a:t>повторяющаяся</a:t>
            </a:r>
            <a:r>
              <a:rPr sz="3200" spc="-37" dirty="0">
                <a:cs typeface="Arial"/>
              </a:rPr>
              <a:t> </a:t>
            </a:r>
            <a:r>
              <a:rPr sz="3200" spc="-27" dirty="0">
                <a:cs typeface="Arial"/>
              </a:rPr>
              <a:t>операцию</a:t>
            </a:r>
            <a:r>
              <a:rPr sz="3200" spc="-37" dirty="0">
                <a:cs typeface="Arial"/>
              </a:rPr>
              <a:t> </a:t>
            </a:r>
            <a:r>
              <a:rPr sz="3200" spc="-13" dirty="0">
                <a:cs typeface="Arial"/>
              </a:rPr>
              <a:t>над</a:t>
            </a:r>
            <a:r>
              <a:rPr sz="3200" spc="-37" dirty="0">
                <a:cs typeface="Arial"/>
              </a:rPr>
              <a:t> </a:t>
            </a:r>
            <a:r>
              <a:rPr sz="3200" spc="-33" dirty="0">
                <a:cs typeface="Arial"/>
              </a:rPr>
              <a:t>парами</a:t>
            </a:r>
            <a:r>
              <a:rPr sz="3200" spc="-37" dirty="0">
                <a:cs typeface="Arial"/>
              </a:rPr>
              <a:t> </a:t>
            </a:r>
            <a:r>
              <a:rPr sz="3200" spc="-60" dirty="0">
                <a:cs typeface="Arial"/>
              </a:rPr>
              <a:t>итерируемых </a:t>
            </a:r>
            <a:r>
              <a:rPr sz="3200" spc="-970" dirty="0">
                <a:cs typeface="Arial"/>
              </a:rPr>
              <a:t> </a:t>
            </a:r>
            <a:r>
              <a:rPr sz="3200" spc="-83" dirty="0">
                <a:cs typeface="Arial"/>
              </a:rPr>
              <a:t>объектов.</a:t>
            </a:r>
            <a:r>
              <a:rPr sz="3200" spc="-30" dirty="0">
                <a:cs typeface="Arial"/>
              </a:rPr>
              <a:t> </a:t>
            </a:r>
            <a:r>
              <a:rPr sz="3200" spc="23" dirty="0">
                <a:cs typeface="Arial"/>
              </a:rPr>
              <a:t>Функция</a:t>
            </a:r>
            <a:r>
              <a:rPr sz="3200" spc="-30" dirty="0">
                <a:cs typeface="Arial"/>
              </a:rPr>
              <a:t> </a:t>
            </a:r>
            <a:r>
              <a:rPr sz="3200" spc="-50" dirty="0">
                <a:cs typeface="Arial"/>
              </a:rPr>
              <a:t>reduce()</a:t>
            </a:r>
            <a:r>
              <a:rPr sz="3200" spc="-27" dirty="0">
                <a:cs typeface="Arial"/>
              </a:rPr>
              <a:t> </a:t>
            </a:r>
            <a:r>
              <a:rPr sz="3200" spc="-67" dirty="0">
                <a:cs typeface="Arial"/>
              </a:rPr>
              <a:t>входит</a:t>
            </a:r>
            <a:r>
              <a:rPr sz="3200" spc="-30" dirty="0">
                <a:cs typeface="Arial"/>
              </a:rPr>
              <a:t> </a:t>
            </a:r>
            <a:r>
              <a:rPr sz="3200" spc="-167" dirty="0">
                <a:cs typeface="Arial"/>
              </a:rPr>
              <a:t>в</a:t>
            </a:r>
            <a:r>
              <a:rPr sz="3200" spc="-30" dirty="0">
                <a:cs typeface="Arial"/>
              </a:rPr>
              <a:t> </a:t>
            </a:r>
            <a:r>
              <a:rPr sz="3200" spc="-133" dirty="0">
                <a:cs typeface="Arial"/>
              </a:rPr>
              <a:t>состав</a:t>
            </a:r>
            <a:r>
              <a:rPr sz="3200" spc="-27" dirty="0">
                <a:cs typeface="Arial"/>
              </a:rPr>
              <a:t> </a:t>
            </a:r>
            <a:r>
              <a:rPr sz="3200" spc="-103" dirty="0">
                <a:cs typeface="Arial"/>
              </a:rPr>
              <a:t>модуля </a:t>
            </a:r>
            <a:r>
              <a:rPr sz="3200" spc="-100" dirty="0">
                <a:cs typeface="Arial"/>
              </a:rPr>
              <a:t> </a:t>
            </a:r>
            <a:r>
              <a:rPr sz="3200" spc="-70" dirty="0">
                <a:cs typeface="Arial"/>
              </a:rPr>
              <a:t>functools.</a:t>
            </a:r>
            <a:endParaRPr sz="3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603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671" y="1712809"/>
            <a:ext cx="11180657" cy="2317580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3084561">
              <a:lnSpc>
                <a:spcPct val="115900"/>
              </a:lnSpc>
              <a:spcBef>
                <a:spcPts val="67"/>
              </a:spcBef>
            </a:pPr>
            <a:r>
              <a:rPr sz="4400" spc="-23" dirty="0">
                <a:cs typeface="Arial"/>
              </a:rPr>
              <a:t>import </a:t>
            </a:r>
            <a:r>
              <a:rPr sz="4400" spc="-80" dirty="0">
                <a:cs typeface="Arial"/>
              </a:rPr>
              <a:t>functools </a:t>
            </a:r>
            <a:r>
              <a:rPr sz="4400" spc="-76" dirty="0">
                <a:cs typeface="Arial"/>
              </a:rPr>
              <a:t> </a:t>
            </a:r>
            <a:r>
              <a:rPr sz="4400" spc="187" dirty="0">
                <a:cs typeface="Arial"/>
              </a:rPr>
              <a:t>l</a:t>
            </a:r>
            <a:r>
              <a:rPr sz="4400" spc="-317" dirty="0">
                <a:cs typeface="Arial"/>
              </a:rPr>
              <a:t>s</a:t>
            </a:r>
            <a:r>
              <a:rPr sz="4400" spc="233" dirty="0">
                <a:cs typeface="Arial"/>
              </a:rPr>
              <a:t>t</a:t>
            </a:r>
            <a:r>
              <a:rPr sz="4400" spc="73" dirty="0">
                <a:cs typeface="Arial"/>
              </a:rPr>
              <a:t>=</a:t>
            </a:r>
            <a:r>
              <a:rPr sz="4400" spc="93" dirty="0">
                <a:cs typeface="Arial"/>
              </a:rPr>
              <a:t>[</a:t>
            </a:r>
            <a:r>
              <a:rPr sz="4400" spc="200" dirty="0">
                <a:cs typeface="Arial"/>
              </a:rPr>
              <a:t>4</a:t>
            </a:r>
            <a:r>
              <a:rPr sz="4400" spc="-140" dirty="0">
                <a:cs typeface="Arial"/>
              </a:rPr>
              <a:t>,</a:t>
            </a:r>
            <a:r>
              <a:rPr sz="4400" spc="200" dirty="0">
                <a:cs typeface="Arial"/>
              </a:rPr>
              <a:t>56</a:t>
            </a:r>
            <a:r>
              <a:rPr sz="4400" spc="-140" dirty="0">
                <a:cs typeface="Arial"/>
              </a:rPr>
              <a:t>,</a:t>
            </a:r>
            <a:r>
              <a:rPr sz="4400" spc="200" dirty="0">
                <a:cs typeface="Arial"/>
              </a:rPr>
              <a:t>98</a:t>
            </a:r>
            <a:r>
              <a:rPr sz="4400" spc="-140" dirty="0">
                <a:cs typeface="Arial"/>
              </a:rPr>
              <a:t>,</a:t>
            </a:r>
            <a:r>
              <a:rPr sz="4400" spc="200" dirty="0">
                <a:cs typeface="Arial"/>
              </a:rPr>
              <a:t>52</a:t>
            </a:r>
            <a:r>
              <a:rPr sz="4400" spc="-140" dirty="0">
                <a:cs typeface="Arial"/>
              </a:rPr>
              <a:t>,</a:t>
            </a:r>
            <a:r>
              <a:rPr sz="4400" spc="200" dirty="0">
                <a:cs typeface="Arial"/>
              </a:rPr>
              <a:t>963</a:t>
            </a:r>
            <a:r>
              <a:rPr sz="4400" spc="-140" dirty="0">
                <a:cs typeface="Arial"/>
              </a:rPr>
              <a:t>,</a:t>
            </a:r>
            <a:r>
              <a:rPr sz="4400" spc="200" dirty="0">
                <a:cs typeface="Arial"/>
              </a:rPr>
              <a:t>741</a:t>
            </a:r>
            <a:r>
              <a:rPr sz="4400" spc="-140" dirty="0">
                <a:cs typeface="Arial"/>
              </a:rPr>
              <a:t>,</a:t>
            </a:r>
            <a:r>
              <a:rPr sz="4400" spc="200" dirty="0">
                <a:cs typeface="Arial"/>
              </a:rPr>
              <a:t>25</a:t>
            </a:r>
            <a:r>
              <a:rPr sz="4400" spc="-140" dirty="0">
                <a:cs typeface="Arial"/>
              </a:rPr>
              <a:t>,</a:t>
            </a:r>
            <a:r>
              <a:rPr sz="4400" spc="200" dirty="0">
                <a:cs typeface="Arial"/>
              </a:rPr>
              <a:t>8</a:t>
            </a:r>
            <a:r>
              <a:rPr sz="4400" spc="93" dirty="0">
                <a:cs typeface="Arial"/>
              </a:rPr>
              <a:t>]</a:t>
            </a:r>
            <a:endParaRPr sz="4400" dirty="0">
              <a:cs typeface="Arial"/>
            </a:endParaRPr>
          </a:p>
          <a:p>
            <a:pPr marL="8467" marR="3387">
              <a:lnSpc>
                <a:spcPct val="115900"/>
              </a:lnSpc>
              <a:spcBef>
                <a:spcPts val="3"/>
              </a:spcBef>
            </a:pPr>
            <a:r>
              <a:rPr sz="4400" spc="-43" dirty="0">
                <a:cs typeface="Arial"/>
              </a:rPr>
              <a:t>ld=functools.reduce((lambda</a:t>
            </a:r>
            <a:r>
              <a:rPr sz="4400" spc="-70" dirty="0">
                <a:cs typeface="Arial"/>
              </a:rPr>
              <a:t> </a:t>
            </a:r>
            <a:r>
              <a:rPr sz="4400" spc="-50" dirty="0">
                <a:cs typeface="Arial"/>
              </a:rPr>
              <a:t>x,y:x+y),lst) </a:t>
            </a:r>
            <a:r>
              <a:rPr sz="4400" spc="-1267" dirty="0">
                <a:cs typeface="Arial"/>
              </a:rPr>
              <a:t> </a:t>
            </a:r>
            <a:r>
              <a:rPr sz="4400" spc="37" dirty="0">
                <a:cs typeface="Arial"/>
              </a:rPr>
              <a:t>print(ld)</a:t>
            </a:r>
            <a:endParaRPr sz="4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6713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9833" y="799380"/>
            <a:ext cx="8635900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sz="4000" spc="187" dirty="0">
                <a:latin typeface="+mn-lt"/>
                <a:cs typeface="Arial"/>
              </a:rPr>
              <a:t>Использование вместе с циклом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202365" y="2382891"/>
            <a:ext cx="9939767" cy="2246298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/>
          <a:p>
            <a:pPr marL="8467" marR="3387">
              <a:lnSpc>
                <a:spcPct val="116500"/>
              </a:lnSpc>
              <a:spcBef>
                <a:spcPts val="63"/>
              </a:spcBef>
            </a:pPr>
            <a:r>
              <a:rPr sz="3200" spc="40" dirty="0"/>
              <a:t>tbl=[lambda</a:t>
            </a:r>
            <a:r>
              <a:rPr sz="3200" spc="-130" dirty="0"/>
              <a:t> </a:t>
            </a:r>
            <a:r>
              <a:rPr sz="3200" spc="-43" dirty="0"/>
              <a:t>x=x:x*10</a:t>
            </a:r>
            <a:r>
              <a:rPr sz="3200" spc="-130" dirty="0"/>
              <a:t> </a:t>
            </a:r>
            <a:r>
              <a:rPr sz="3200" spc="-47" dirty="0"/>
              <a:t>for</a:t>
            </a:r>
            <a:r>
              <a:rPr sz="3200" spc="-130" dirty="0"/>
              <a:t> </a:t>
            </a:r>
            <a:r>
              <a:rPr sz="3200" spc="-30" dirty="0"/>
              <a:t>x</a:t>
            </a:r>
            <a:r>
              <a:rPr sz="3200" spc="-127" dirty="0"/>
              <a:t> </a:t>
            </a:r>
            <a:r>
              <a:rPr sz="3200" spc="-110" dirty="0"/>
              <a:t>in</a:t>
            </a:r>
            <a:r>
              <a:rPr sz="3200" spc="-130" dirty="0"/>
              <a:t> </a:t>
            </a:r>
            <a:r>
              <a:rPr sz="3200" spc="-40" dirty="0"/>
              <a:t>range(1,11)] </a:t>
            </a:r>
            <a:r>
              <a:rPr sz="3200" spc="-1317" dirty="0"/>
              <a:t> </a:t>
            </a:r>
            <a:r>
              <a:rPr sz="3200" spc="-47" dirty="0"/>
              <a:t>for</a:t>
            </a:r>
            <a:r>
              <a:rPr sz="3200" spc="-136" dirty="0"/>
              <a:t> </a:t>
            </a:r>
            <a:r>
              <a:rPr sz="3200" spc="-57" dirty="0"/>
              <a:t>t</a:t>
            </a:r>
            <a:r>
              <a:rPr sz="3200" spc="-133" dirty="0"/>
              <a:t> </a:t>
            </a:r>
            <a:r>
              <a:rPr sz="3200" spc="-110" dirty="0"/>
              <a:t>in</a:t>
            </a:r>
            <a:r>
              <a:rPr sz="3200" spc="-133" dirty="0"/>
              <a:t> </a:t>
            </a:r>
            <a:r>
              <a:rPr sz="3200" spc="-100" dirty="0"/>
              <a:t>tbl:</a:t>
            </a:r>
          </a:p>
          <a:p>
            <a:pPr marL="311166">
              <a:lnSpc>
                <a:spcPct val="100000"/>
              </a:lnSpc>
              <a:spcBef>
                <a:spcPts val="870"/>
              </a:spcBef>
            </a:pPr>
            <a:r>
              <a:rPr sz="3200" spc="-57" dirty="0"/>
              <a:t>print(t())</a:t>
            </a:r>
          </a:p>
          <a:p>
            <a:pPr marL="523266">
              <a:lnSpc>
                <a:spcPct val="100000"/>
              </a:lnSpc>
              <a:spcBef>
                <a:spcPts val="3940"/>
              </a:spcBef>
            </a:pPr>
            <a:r>
              <a:rPr sz="3200" spc="-3" dirty="0">
                <a:cs typeface="Lucida Sans Unicode"/>
              </a:rPr>
              <a:t>Какой</a:t>
            </a:r>
            <a:r>
              <a:rPr sz="3200" spc="-203" dirty="0">
                <a:cs typeface="Lucida Sans Unicode"/>
              </a:rPr>
              <a:t> </a:t>
            </a:r>
            <a:r>
              <a:rPr sz="3200" spc="-10" dirty="0">
                <a:cs typeface="Lucida Sans Unicode"/>
              </a:rPr>
              <a:t>результат</a:t>
            </a:r>
            <a:r>
              <a:rPr sz="3200" spc="-200" dirty="0">
                <a:cs typeface="Lucida Sans Unicode"/>
              </a:rPr>
              <a:t> </a:t>
            </a:r>
            <a:r>
              <a:rPr sz="3200" spc="153" dirty="0">
                <a:cs typeface="Lucida Sans Unicode"/>
              </a:rPr>
              <a:t>вы</a:t>
            </a:r>
            <a:r>
              <a:rPr sz="3200" spc="-203" dirty="0">
                <a:cs typeface="Lucida Sans Unicode"/>
              </a:rPr>
              <a:t> </a:t>
            </a:r>
            <a:r>
              <a:rPr sz="3200" spc="3" dirty="0">
                <a:cs typeface="Lucida Sans Unicode"/>
              </a:rPr>
              <a:t>получите?</a:t>
            </a:r>
            <a:endParaRPr sz="3200" dirty="0"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585043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4520" y="731648"/>
            <a:ext cx="9491745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sz="4000" spc="187" dirty="0">
                <a:latin typeface="+mn-lt"/>
                <a:cs typeface="Arial"/>
              </a:rPr>
              <a:t>Использование вместе с условием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4520" y="1964703"/>
            <a:ext cx="9639723" cy="3172065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/>
          <a:p>
            <a:pPr marL="8467" marR="3387">
              <a:lnSpc>
                <a:spcPct val="116500"/>
              </a:lnSpc>
              <a:spcBef>
                <a:spcPts val="63"/>
              </a:spcBef>
            </a:pPr>
            <a:r>
              <a:rPr sz="4000" spc="76" dirty="0">
                <a:cs typeface="Trebuchet MS"/>
              </a:rPr>
              <a:t>m</a:t>
            </a:r>
            <a:r>
              <a:rPr sz="4000" spc="60" dirty="0">
                <a:cs typeface="Trebuchet MS"/>
              </a:rPr>
              <a:t>a</a:t>
            </a:r>
            <a:r>
              <a:rPr sz="4000" spc="-30" dirty="0">
                <a:cs typeface="Trebuchet MS"/>
              </a:rPr>
              <a:t>x</a:t>
            </a:r>
            <a:r>
              <a:rPr sz="4000" spc="-193" dirty="0">
                <a:cs typeface="Trebuchet MS"/>
              </a:rPr>
              <a:t>i</a:t>
            </a:r>
            <a:r>
              <a:rPr sz="4000" spc="76" dirty="0">
                <a:cs typeface="Trebuchet MS"/>
              </a:rPr>
              <a:t>m</a:t>
            </a:r>
            <a:r>
              <a:rPr sz="4000" spc="-133" dirty="0">
                <a:cs typeface="Trebuchet MS"/>
              </a:rPr>
              <a:t> </a:t>
            </a:r>
            <a:r>
              <a:rPr sz="4000" spc="60" dirty="0">
                <a:cs typeface="Trebuchet MS"/>
              </a:rPr>
              <a:t>=</a:t>
            </a:r>
            <a:r>
              <a:rPr sz="4000" spc="-133" dirty="0">
                <a:cs typeface="Trebuchet MS"/>
              </a:rPr>
              <a:t> </a:t>
            </a:r>
            <a:r>
              <a:rPr sz="4000" spc="103" dirty="0">
                <a:cs typeface="Trebuchet MS"/>
              </a:rPr>
              <a:t>l</a:t>
            </a:r>
            <a:r>
              <a:rPr sz="4000" spc="60" dirty="0">
                <a:cs typeface="Trebuchet MS"/>
              </a:rPr>
              <a:t>a</a:t>
            </a:r>
            <a:r>
              <a:rPr sz="4000" spc="76" dirty="0">
                <a:cs typeface="Trebuchet MS"/>
              </a:rPr>
              <a:t>m</a:t>
            </a:r>
            <a:r>
              <a:rPr sz="4000" spc="80" dirty="0">
                <a:cs typeface="Trebuchet MS"/>
              </a:rPr>
              <a:t>b</a:t>
            </a:r>
            <a:r>
              <a:rPr sz="4000" spc="83" dirty="0">
                <a:cs typeface="Trebuchet MS"/>
              </a:rPr>
              <a:t>d</a:t>
            </a:r>
            <a:r>
              <a:rPr sz="4000" spc="60" dirty="0">
                <a:cs typeface="Trebuchet MS"/>
              </a:rPr>
              <a:t>a</a:t>
            </a:r>
            <a:r>
              <a:rPr sz="4000" spc="-133" dirty="0">
                <a:cs typeface="Trebuchet MS"/>
              </a:rPr>
              <a:t> </a:t>
            </a:r>
            <a:r>
              <a:rPr sz="4000" spc="60" dirty="0">
                <a:cs typeface="Trebuchet MS"/>
              </a:rPr>
              <a:t>a</a:t>
            </a:r>
            <a:r>
              <a:rPr sz="4000" spc="-527" dirty="0">
                <a:cs typeface="Trebuchet MS"/>
              </a:rPr>
              <a:t>,</a:t>
            </a:r>
            <a:r>
              <a:rPr sz="4000" spc="-133" dirty="0">
                <a:cs typeface="Trebuchet MS"/>
              </a:rPr>
              <a:t> </a:t>
            </a:r>
            <a:r>
              <a:rPr sz="4000" spc="80" dirty="0">
                <a:cs typeface="Trebuchet MS"/>
              </a:rPr>
              <a:t>b</a:t>
            </a:r>
            <a:r>
              <a:rPr sz="4000" spc="-527" dirty="0">
                <a:cs typeface="Trebuchet MS"/>
              </a:rPr>
              <a:t>:</a:t>
            </a:r>
            <a:r>
              <a:rPr sz="4000" spc="-133" dirty="0">
                <a:cs typeface="Trebuchet MS"/>
              </a:rPr>
              <a:t> </a:t>
            </a:r>
            <a:r>
              <a:rPr sz="4000" spc="60" dirty="0">
                <a:cs typeface="Trebuchet MS"/>
              </a:rPr>
              <a:t>a</a:t>
            </a:r>
            <a:r>
              <a:rPr sz="4000" spc="-133" dirty="0">
                <a:cs typeface="Trebuchet MS"/>
              </a:rPr>
              <a:t> </a:t>
            </a:r>
            <a:r>
              <a:rPr sz="4000" spc="-193" dirty="0">
                <a:cs typeface="Trebuchet MS"/>
              </a:rPr>
              <a:t>i</a:t>
            </a:r>
            <a:r>
              <a:rPr sz="4000" spc="-27" dirty="0">
                <a:cs typeface="Trebuchet MS"/>
              </a:rPr>
              <a:t>f</a:t>
            </a:r>
            <a:r>
              <a:rPr sz="4000" spc="-133" dirty="0">
                <a:cs typeface="Trebuchet MS"/>
              </a:rPr>
              <a:t> </a:t>
            </a:r>
            <a:r>
              <a:rPr sz="4000" spc="60" dirty="0">
                <a:cs typeface="Trebuchet MS"/>
              </a:rPr>
              <a:t>a</a:t>
            </a:r>
            <a:r>
              <a:rPr sz="4000" spc="-133" dirty="0">
                <a:cs typeface="Trebuchet MS"/>
              </a:rPr>
              <a:t> </a:t>
            </a:r>
            <a:r>
              <a:rPr sz="4000" spc="60" dirty="0">
                <a:cs typeface="Trebuchet MS"/>
              </a:rPr>
              <a:t>&gt;</a:t>
            </a:r>
            <a:r>
              <a:rPr sz="4000" spc="-133" dirty="0">
                <a:cs typeface="Trebuchet MS"/>
              </a:rPr>
              <a:t> </a:t>
            </a:r>
            <a:r>
              <a:rPr sz="4000" spc="80" dirty="0">
                <a:cs typeface="Trebuchet MS"/>
              </a:rPr>
              <a:t>b</a:t>
            </a:r>
            <a:r>
              <a:rPr sz="4000" spc="-133" dirty="0">
                <a:cs typeface="Trebuchet MS"/>
              </a:rPr>
              <a:t> </a:t>
            </a:r>
            <a:r>
              <a:rPr sz="4000" spc="-147" dirty="0">
                <a:cs typeface="Trebuchet MS"/>
              </a:rPr>
              <a:t>e</a:t>
            </a:r>
            <a:r>
              <a:rPr sz="4000" spc="103" dirty="0">
                <a:cs typeface="Trebuchet MS"/>
              </a:rPr>
              <a:t>l</a:t>
            </a:r>
            <a:r>
              <a:rPr sz="4000" spc="250" dirty="0">
                <a:cs typeface="Trebuchet MS"/>
              </a:rPr>
              <a:t>s</a:t>
            </a:r>
            <a:r>
              <a:rPr sz="4000" spc="-147" dirty="0">
                <a:cs typeface="Trebuchet MS"/>
              </a:rPr>
              <a:t>e</a:t>
            </a:r>
            <a:r>
              <a:rPr sz="4000" spc="-133" dirty="0">
                <a:cs typeface="Trebuchet MS"/>
              </a:rPr>
              <a:t> </a:t>
            </a:r>
            <a:r>
              <a:rPr sz="4000" spc="53" dirty="0">
                <a:cs typeface="Trebuchet MS"/>
              </a:rPr>
              <a:t>b  </a:t>
            </a:r>
            <a:r>
              <a:rPr sz="4000" spc="-67" dirty="0">
                <a:cs typeface="Trebuchet MS"/>
              </a:rPr>
              <a:t>print(maxim(3,</a:t>
            </a:r>
            <a:r>
              <a:rPr sz="4000" spc="-136" dirty="0">
                <a:cs typeface="Trebuchet MS"/>
              </a:rPr>
              <a:t> </a:t>
            </a:r>
            <a:r>
              <a:rPr sz="4000" spc="-7" dirty="0">
                <a:cs typeface="Trebuchet MS"/>
              </a:rPr>
              <a:t>5))</a:t>
            </a:r>
            <a:endParaRPr sz="4000" dirty="0">
              <a:cs typeface="Trebuchet MS"/>
            </a:endParaRPr>
          </a:p>
          <a:p>
            <a:pPr>
              <a:spcBef>
                <a:spcPts val="27"/>
              </a:spcBef>
            </a:pPr>
            <a:endParaRPr sz="8000" dirty="0">
              <a:cs typeface="Trebuchet MS"/>
            </a:endParaRPr>
          </a:p>
          <a:p>
            <a:pPr marL="523266"/>
            <a:r>
              <a:rPr sz="3200" spc="-3" dirty="0">
                <a:cs typeface="Lucida Sans Unicode"/>
              </a:rPr>
              <a:t>Какой</a:t>
            </a:r>
            <a:r>
              <a:rPr sz="3200" spc="-203" dirty="0">
                <a:cs typeface="Lucida Sans Unicode"/>
              </a:rPr>
              <a:t> </a:t>
            </a:r>
            <a:r>
              <a:rPr sz="3200" spc="-10" dirty="0">
                <a:cs typeface="Lucida Sans Unicode"/>
              </a:rPr>
              <a:t>результат</a:t>
            </a:r>
            <a:r>
              <a:rPr sz="3200" spc="-200" dirty="0">
                <a:cs typeface="Lucida Sans Unicode"/>
              </a:rPr>
              <a:t> </a:t>
            </a:r>
            <a:r>
              <a:rPr sz="3200" spc="153" dirty="0">
                <a:cs typeface="Lucida Sans Unicode"/>
              </a:rPr>
              <a:t>вы</a:t>
            </a:r>
            <a:r>
              <a:rPr sz="3200" spc="-203" dirty="0">
                <a:cs typeface="Lucida Sans Unicode"/>
              </a:rPr>
              <a:t> </a:t>
            </a:r>
            <a:r>
              <a:rPr sz="3200" spc="3" dirty="0">
                <a:cs typeface="Lucida Sans Unicode"/>
              </a:rPr>
              <a:t>получите?</a:t>
            </a:r>
            <a:endParaRPr sz="3200" dirty="0"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208463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1007" y="2306556"/>
            <a:ext cx="7791449" cy="38671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010" y="944215"/>
            <a:ext cx="8041640" cy="562547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 algn="ctr">
              <a:lnSpc>
                <a:spcPct val="100000"/>
              </a:lnSpc>
              <a:spcBef>
                <a:spcPts val="67"/>
              </a:spcBef>
            </a:pPr>
            <a:r>
              <a:rPr sz="3600" b="0" spc="30" dirty="0">
                <a:solidFill>
                  <a:schemeClr val="accent1">
                    <a:lumMod val="50000"/>
                  </a:schemeClr>
                </a:solidFill>
                <a:latin typeface="+mn-lt"/>
                <a:cs typeface="Microsoft YaHei"/>
              </a:rPr>
              <a:t>Как</a:t>
            </a:r>
            <a:r>
              <a:rPr sz="3600" b="0" spc="-140" dirty="0">
                <a:solidFill>
                  <a:schemeClr val="accent1">
                    <a:lumMod val="50000"/>
                  </a:schemeClr>
                </a:solidFill>
                <a:latin typeface="+mn-lt"/>
                <a:cs typeface="Microsoft YaHei"/>
              </a:rPr>
              <a:t> </a:t>
            </a:r>
            <a:r>
              <a:rPr sz="3600" b="0" dirty="0">
                <a:solidFill>
                  <a:schemeClr val="accent1">
                    <a:lumMod val="50000"/>
                  </a:schemeClr>
                </a:solidFill>
                <a:latin typeface="+mn-lt"/>
                <a:cs typeface="Microsoft YaHei"/>
              </a:rPr>
              <a:t>вы</a:t>
            </a:r>
            <a:r>
              <a:rPr sz="3600" b="0" spc="-136" dirty="0">
                <a:solidFill>
                  <a:schemeClr val="accent1">
                    <a:lumMod val="50000"/>
                  </a:schemeClr>
                </a:solidFill>
                <a:latin typeface="+mn-lt"/>
                <a:cs typeface="Microsoft YaHei"/>
              </a:rPr>
              <a:t> </a:t>
            </a:r>
            <a:r>
              <a:rPr sz="3600" b="0" spc="13" dirty="0">
                <a:solidFill>
                  <a:schemeClr val="accent1">
                    <a:lumMod val="50000"/>
                  </a:schemeClr>
                </a:solidFill>
                <a:latin typeface="+mn-lt"/>
                <a:cs typeface="Microsoft YaHei"/>
              </a:rPr>
              <a:t>можете</a:t>
            </a:r>
            <a:r>
              <a:rPr sz="3600" b="0" spc="-140" dirty="0">
                <a:solidFill>
                  <a:schemeClr val="accent1">
                    <a:lumMod val="50000"/>
                  </a:schemeClr>
                </a:solidFill>
                <a:latin typeface="+mn-lt"/>
                <a:cs typeface="Microsoft YaHei"/>
              </a:rPr>
              <a:t> </a:t>
            </a:r>
            <a:r>
              <a:rPr sz="3600" b="0" spc="50" dirty="0">
                <a:solidFill>
                  <a:schemeClr val="accent1">
                    <a:lumMod val="50000"/>
                  </a:schemeClr>
                </a:solidFill>
                <a:latin typeface="+mn-lt"/>
                <a:cs typeface="Microsoft YaHei"/>
              </a:rPr>
              <a:t>описать</a:t>
            </a:r>
            <a:r>
              <a:rPr sz="3600" b="0" spc="-136" dirty="0">
                <a:solidFill>
                  <a:schemeClr val="accent1">
                    <a:lumMod val="50000"/>
                  </a:schemeClr>
                </a:solidFill>
                <a:latin typeface="+mn-lt"/>
                <a:cs typeface="Microsoft YaHei"/>
              </a:rPr>
              <a:t> </a:t>
            </a:r>
            <a:r>
              <a:rPr sz="3600" b="0" spc="57" dirty="0">
                <a:solidFill>
                  <a:schemeClr val="accent1">
                    <a:lumMod val="50000"/>
                  </a:schemeClr>
                </a:solidFill>
                <a:latin typeface="+mn-lt"/>
                <a:cs typeface="Microsoft YaHei"/>
              </a:rPr>
              <a:t>картинку?</a:t>
            </a:r>
            <a:endParaRPr sz="3600" b="0" dirty="0">
              <a:solidFill>
                <a:schemeClr val="accent1">
                  <a:lumMod val="50000"/>
                </a:schemeClr>
              </a:solidFill>
              <a:latin typeface="+mn-lt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1516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9B66C30-A7FE-BBB8-75E3-ABFF44D3D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306" y="2342118"/>
            <a:ext cx="9577387" cy="1086882"/>
          </a:xfrm>
        </p:spPr>
        <p:txBody>
          <a:bodyPr/>
          <a:lstStyle/>
          <a:p>
            <a:pPr algn="ctr"/>
            <a:r>
              <a:rPr lang="ru-RU" sz="4400" dirty="0">
                <a:solidFill>
                  <a:schemeClr val="bg1"/>
                </a:solidFill>
              </a:rPr>
              <a:t>Что такое лямбда-функции?</a:t>
            </a:r>
            <a:endParaRPr lang="ru-RU" dirty="0"/>
          </a:p>
        </p:txBody>
      </p:sp>
      <p:pic>
        <p:nvPicPr>
          <p:cNvPr id="4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8133" y="3724657"/>
            <a:ext cx="2240112" cy="2305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90477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-470263" y="1206231"/>
            <a:ext cx="12662263" cy="2390410"/>
          </a:xfrm>
        </p:spPr>
        <p:txBody>
          <a:bodyPr/>
          <a:lstStyle/>
          <a:p>
            <a:r>
              <a:rPr lang="ru-RU" dirty="0"/>
              <a:t>Библиотеки</a:t>
            </a:r>
            <a:br>
              <a:rPr lang="ru-RU" dirty="0"/>
            </a:br>
            <a:r>
              <a:rPr lang="ru-RU" dirty="0"/>
              <a:t>Что такое встроенные модули?</a:t>
            </a:r>
          </a:p>
        </p:txBody>
      </p:sp>
    </p:spTree>
    <p:extLst>
      <p:ext uri="{BB962C8B-B14F-4D97-AF65-F5344CB8AC3E}">
        <p14:creationId xmlns:p14="http://schemas.microsoft.com/office/powerpoint/2010/main" val="1723655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806026" y="628233"/>
            <a:ext cx="28409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Библиотеки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41306" y="1905506"/>
            <a:ext cx="104356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2060"/>
                </a:solidFill>
              </a:rPr>
              <a:t>Библиотека — (от англ. </a:t>
            </a:r>
            <a:r>
              <a:rPr lang="ru-RU" sz="2800" dirty="0" err="1">
                <a:solidFill>
                  <a:srgbClr val="002060"/>
                </a:solidFill>
              </a:rPr>
              <a:t>library</a:t>
            </a:r>
            <a:r>
              <a:rPr lang="ru-RU" sz="2800" dirty="0">
                <a:solidFill>
                  <a:srgbClr val="002060"/>
                </a:solidFill>
              </a:rPr>
              <a:t>) в программировании — сборник подпрограмм или объектов, используемых для разработки программного обеспечения (ПО).</a:t>
            </a:r>
            <a:endParaRPr lang="en-US" sz="2800" dirty="0">
              <a:solidFill>
                <a:srgbClr val="002060"/>
              </a:solidFill>
            </a:endParaRP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ru-RU" sz="2800" dirty="0">
                <a:solidFill>
                  <a:srgbClr val="002060"/>
                </a:solidFill>
              </a:rPr>
              <a:t> В Python библиотеки называются модулями</a:t>
            </a:r>
            <a:r>
              <a:rPr lang="en-US" sz="2800" dirty="0">
                <a:solidFill>
                  <a:srgbClr val="002060"/>
                </a:solidFill>
              </a:rPr>
              <a:t>.</a:t>
            </a:r>
            <a:endParaRPr lang="ru-RU" sz="2800" dirty="0">
              <a:solidFill>
                <a:srgbClr val="002060"/>
              </a:solidFill>
            </a:endParaRPr>
          </a:p>
          <a:p>
            <a:endParaRPr lang="ru-RU" sz="2800" dirty="0">
              <a:solidFill>
                <a:srgbClr val="002060"/>
              </a:solidFill>
            </a:endParaRPr>
          </a:p>
          <a:p>
            <a:r>
              <a:rPr lang="en-US" sz="2800" dirty="0" err="1">
                <a:solidFill>
                  <a:srgbClr val="002060"/>
                </a:solidFill>
              </a:rPr>
              <a:t>Модуль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в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языке</a:t>
            </a:r>
            <a:r>
              <a:rPr lang="en-US" sz="2800" dirty="0">
                <a:solidFill>
                  <a:srgbClr val="002060"/>
                </a:solidFill>
              </a:rPr>
              <a:t> Python </a:t>
            </a:r>
            <a:r>
              <a:rPr lang="en-US" sz="2800" dirty="0" err="1">
                <a:solidFill>
                  <a:srgbClr val="002060"/>
                </a:solidFill>
              </a:rPr>
              <a:t>представляет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отдельный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файл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с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кодом</a:t>
            </a:r>
            <a:r>
              <a:rPr lang="en-US" sz="2800" dirty="0">
                <a:solidFill>
                  <a:srgbClr val="002060"/>
                </a:solidFill>
              </a:rPr>
              <a:t>, </a:t>
            </a:r>
            <a:r>
              <a:rPr lang="en-US" sz="2800" dirty="0" err="1">
                <a:solidFill>
                  <a:srgbClr val="002060"/>
                </a:solidFill>
              </a:rPr>
              <a:t>который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можно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повторно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использовать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в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других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программах</a:t>
            </a:r>
            <a:r>
              <a:rPr lang="en-US" sz="2800" dirty="0">
                <a:solidFill>
                  <a:srgbClr val="002060"/>
                </a:solidFill>
              </a:rPr>
              <a:t>.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31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62211" y="2176867"/>
            <a:ext cx="107012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err="1">
                <a:solidFill>
                  <a:srgbClr val="002060"/>
                </a:solidFill>
              </a:rPr>
              <a:t>PyPI</a:t>
            </a:r>
            <a:r>
              <a:rPr lang="ru-RU" sz="3200" dirty="0">
                <a:solidFill>
                  <a:srgbClr val="002060"/>
                </a:solidFill>
              </a:rPr>
              <a:t> — это центральный репозиторий (хранилище) модулей для языка программирования Python. Он как Play Маркет для </a:t>
            </a:r>
            <a:r>
              <a:rPr lang="ru-RU" sz="3200" dirty="0" err="1">
                <a:solidFill>
                  <a:srgbClr val="002060"/>
                </a:solidFill>
              </a:rPr>
              <a:t>Android</a:t>
            </a:r>
            <a:r>
              <a:rPr lang="ru-RU" sz="3200" dirty="0">
                <a:solidFill>
                  <a:srgbClr val="002060"/>
                </a:solidFill>
              </a:rPr>
              <a:t>, </a:t>
            </a:r>
            <a:r>
              <a:rPr lang="ru-RU" sz="3200" dirty="0" err="1">
                <a:solidFill>
                  <a:srgbClr val="002060"/>
                </a:solidFill>
              </a:rPr>
              <a:t>App</a:t>
            </a:r>
            <a:r>
              <a:rPr lang="ru-RU" sz="3200" dirty="0">
                <a:solidFill>
                  <a:srgbClr val="002060"/>
                </a:solidFill>
              </a:rPr>
              <a:t> Store для iPhone или CPAN для Perl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02E99CB-2995-E40B-3C1B-604C5E7F9E88}"/>
              </a:ext>
            </a:extLst>
          </p:cNvPr>
          <p:cNvSpPr/>
          <p:nvPr/>
        </p:nvSpPr>
        <p:spPr>
          <a:xfrm>
            <a:off x="862211" y="606241"/>
            <a:ext cx="11133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40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PyPI</a:t>
            </a:r>
            <a:endParaRPr lang="ru-KZ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79964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36171" y="1742042"/>
            <a:ext cx="1031965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2060"/>
                </a:solidFill>
              </a:rPr>
              <a:t>Модули в Python Модули в Python устроены по иерархическому принципу — как каталоги в файловой системе. Один модуль может быть вложен в другой, причем вложенность не ограничена (хотя на практике редко бывает больше 4). </a:t>
            </a:r>
            <a:endParaRPr lang="en-US" sz="2800" dirty="0">
              <a:solidFill>
                <a:srgbClr val="002060"/>
              </a:solidFill>
            </a:endParaRPr>
          </a:p>
          <a:p>
            <a:r>
              <a:rPr lang="ru-RU" sz="2800" dirty="0">
                <a:solidFill>
                  <a:srgbClr val="002060"/>
                </a:solidFill>
              </a:rPr>
              <a:t>Чтобы пользоваться функциями, объектами и классами из модуля, весь этот модуль или его часть нужно подключить к программе — импортировать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19DC6B4-2B8D-A7FB-54B1-3959374747E6}"/>
              </a:ext>
            </a:extLst>
          </p:cNvPr>
          <p:cNvSpPr/>
          <p:nvPr/>
        </p:nvSpPr>
        <p:spPr>
          <a:xfrm>
            <a:off x="936171" y="540927"/>
            <a:ext cx="19673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Модули</a:t>
            </a:r>
          </a:p>
        </p:txBody>
      </p:sp>
    </p:spTree>
    <p:extLst>
      <p:ext uri="{BB962C8B-B14F-4D97-AF65-F5344CB8AC3E}">
        <p14:creationId xmlns:p14="http://schemas.microsoft.com/office/powerpoint/2010/main" val="3551789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32933" y="1875991"/>
            <a:ext cx="1012613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2060"/>
                </a:solidFill>
              </a:rPr>
              <a:t>За импорт в Python отвечает директива </a:t>
            </a:r>
            <a:r>
              <a:rPr lang="ru-RU" sz="2800" dirty="0" err="1">
                <a:solidFill>
                  <a:srgbClr val="002060"/>
                </a:solidFill>
              </a:rPr>
              <a:t>import</a:t>
            </a:r>
            <a:r>
              <a:rPr lang="ru-RU" sz="2800" dirty="0">
                <a:solidFill>
                  <a:srgbClr val="002060"/>
                </a:solidFill>
              </a:rPr>
              <a:t>. </a:t>
            </a:r>
            <a:endParaRPr lang="en-US" sz="2800" dirty="0">
              <a:solidFill>
                <a:srgbClr val="002060"/>
              </a:solidFill>
            </a:endParaRP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ru-RU" sz="2800" dirty="0" err="1">
                <a:solidFill>
                  <a:srgbClr val="002060"/>
                </a:solidFill>
              </a:rPr>
              <a:t>from</a:t>
            </a:r>
            <a:r>
              <a:rPr lang="ru-RU" sz="2800" dirty="0">
                <a:solidFill>
                  <a:srgbClr val="002060"/>
                </a:solidFill>
              </a:rPr>
              <a:t> </a:t>
            </a:r>
            <a:r>
              <a:rPr lang="ru-RU" sz="2800" dirty="0" err="1">
                <a:solidFill>
                  <a:srgbClr val="002060"/>
                </a:solidFill>
              </a:rPr>
              <a:t>math</a:t>
            </a:r>
            <a:r>
              <a:rPr lang="ru-RU" sz="2800" dirty="0">
                <a:solidFill>
                  <a:srgbClr val="002060"/>
                </a:solidFill>
              </a:rPr>
              <a:t> </a:t>
            </a:r>
            <a:r>
              <a:rPr lang="ru-RU" sz="2800" dirty="0" err="1">
                <a:solidFill>
                  <a:srgbClr val="002060"/>
                </a:solidFill>
              </a:rPr>
              <a:t>import</a:t>
            </a:r>
            <a:r>
              <a:rPr lang="ru-RU" sz="2800" dirty="0">
                <a:solidFill>
                  <a:srgbClr val="002060"/>
                </a:solidFill>
              </a:rPr>
              <a:t> </a:t>
            </a:r>
            <a:r>
              <a:rPr lang="ru-RU" sz="2800" dirty="0" err="1">
                <a:solidFill>
                  <a:srgbClr val="002060"/>
                </a:solidFill>
              </a:rPr>
              <a:t>pi</a:t>
            </a:r>
            <a:r>
              <a:rPr lang="ru-RU" sz="2800" dirty="0">
                <a:solidFill>
                  <a:srgbClr val="002060"/>
                </a:solidFill>
              </a:rPr>
              <a:t> # Возьмём </a:t>
            </a:r>
            <a:r>
              <a:rPr lang="ru-RU" sz="2800" dirty="0" err="1">
                <a:solidFill>
                  <a:srgbClr val="002060"/>
                </a:solidFill>
              </a:rPr>
              <a:t>цисло</a:t>
            </a:r>
            <a:r>
              <a:rPr lang="ru-RU" sz="2800" dirty="0">
                <a:solidFill>
                  <a:srgbClr val="002060"/>
                </a:solidFill>
              </a:rPr>
              <a:t> Пи из библиотеки </a:t>
            </a:r>
            <a:r>
              <a:rPr lang="ru-RU" sz="2800" dirty="0" err="1">
                <a:solidFill>
                  <a:srgbClr val="002060"/>
                </a:solidFill>
              </a:rPr>
              <a:t>math</a:t>
            </a:r>
            <a:r>
              <a:rPr lang="ru-RU" sz="2800" dirty="0">
                <a:solidFill>
                  <a:srgbClr val="002060"/>
                </a:solidFill>
              </a:rPr>
              <a:t> </a:t>
            </a:r>
            <a:endParaRPr lang="en-US" sz="2800" dirty="0">
              <a:solidFill>
                <a:srgbClr val="002060"/>
              </a:solidFill>
            </a:endParaRP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ru-RU" sz="2800" dirty="0">
                <a:solidFill>
                  <a:srgbClr val="002060"/>
                </a:solidFill>
              </a:rPr>
              <a:t>Теперь вам доступна переменная </a:t>
            </a:r>
            <a:r>
              <a:rPr lang="ru-RU" sz="2800" dirty="0" err="1">
                <a:solidFill>
                  <a:srgbClr val="002060"/>
                </a:solidFill>
              </a:rPr>
              <a:t>pi</a:t>
            </a:r>
            <a:r>
              <a:rPr lang="ru-RU" sz="2800" dirty="0">
                <a:solidFill>
                  <a:srgbClr val="002060"/>
                </a:solidFill>
              </a:rPr>
              <a:t>.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85FFAA4-7827-0C8A-880A-62046B05ACFC}"/>
              </a:ext>
            </a:extLst>
          </p:cNvPr>
          <p:cNvSpPr/>
          <p:nvPr/>
        </p:nvSpPr>
        <p:spPr>
          <a:xfrm>
            <a:off x="773369" y="540926"/>
            <a:ext cx="36954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Импорт модуля</a:t>
            </a:r>
          </a:p>
        </p:txBody>
      </p:sp>
    </p:spTree>
    <p:extLst>
      <p:ext uri="{BB962C8B-B14F-4D97-AF65-F5344CB8AC3E}">
        <p14:creationId xmlns:p14="http://schemas.microsoft.com/office/powerpoint/2010/main" val="1864831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22355" y="1481673"/>
            <a:ext cx="1123749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Модуль, переменную, класс или функцию можно при импорте назвать своим именем — для этого служит ключевое слово </a:t>
            </a:r>
            <a:r>
              <a:rPr lang="ru-RU" sz="2800" dirty="0" err="1"/>
              <a:t>as</a:t>
            </a:r>
            <a:r>
              <a:rPr lang="ru-RU" sz="2800" dirty="0"/>
              <a:t>: 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 err="1"/>
              <a:t>from</a:t>
            </a:r>
            <a:r>
              <a:rPr lang="ru-RU" sz="2800" dirty="0"/>
              <a:t> </a:t>
            </a:r>
            <a:r>
              <a:rPr lang="ru-RU" sz="2800" dirty="0" err="1"/>
              <a:t>math</a:t>
            </a:r>
            <a:r>
              <a:rPr lang="ru-RU" sz="2800" dirty="0"/>
              <a:t> </a:t>
            </a:r>
            <a:r>
              <a:rPr lang="ru-RU" sz="2800" dirty="0" err="1"/>
              <a:t>import</a:t>
            </a:r>
            <a:r>
              <a:rPr lang="ru-RU" sz="2800" dirty="0"/>
              <a:t> </a:t>
            </a:r>
            <a:r>
              <a:rPr lang="ru-RU" sz="2800" dirty="0" err="1"/>
              <a:t>pi</a:t>
            </a:r>
            <a:r>
              <a:rPr lang="ru-RU" sz="2800" dirty="0"/>
              <a:t> </a:t>
            </a:r>
            <a:r>
              <a:rPr lang="ru-RU" sz="2800" dirty="0" err="1"/>
              <a:t>as</a:t>
            </a:r>
            <a:r>
              <a:rPr lang="ru-RU" sz="2800" dirty="0"/>
              <a:t> </a:t>
            </a:r>
            <a:r>
              <a:rPr lang="kk-KZ" sz="2800" dirty="0" err="1"/>
              <a:t>ч</a:t>
            </a:r>
            <a:r>
              <a:rPr lang="ru-RU" sz="2800" dirty="0" err="1"/>
              <a:t>исло_пи</a:t>
            </a:r>
            <a:endParaRPr lang="en-US" sz="2800" dirty="0"/>
          </a:p>
          <a:p>
            <a:r>
              <a:rPr lang="ru-RU" sz="2800" dirty="0"/>
              <a:t> </a:t>
            </a:r>
            <a:r>
              <a:rPr lang="ru-RU" sz="2800" dirty="0" err="1"/>
              <a:t>число_пи</a:t>
            </a:r>
            <a:r>
              <a:rPr lang="ru-RU" sz="2800" dirty="0"/>
              <a:t> # =&gt; 3.141592653589793 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/>
              <a:t>Поскольку в программе на языке Python в именах допустимы буквенные символы любых алфавитов, можно использовать даже греческие буквы: 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 err="1"/>
              <a:t>from</a:t>
            </a:r>
            <a:r>
              <a:rPr lang="ru-RU" sz="2800" dirty="0"/>
              <a:t> </a:t>
            </a:r>
            <a:r>
              <a:rPr lang="ru-RU" sz="2800" dirty="0" err="1"/>
              <a:t>math</a:t>
            </a:r>
            <a:r>
              <a:rPr lang="ru-RU" sz="2800" dirty="0"/>
              <a:t> </a:t>
            </a:r>
            <a:r>
              <a:rPr lang="ru-RU" sz="2800" dirty="0" err="1"/>
              <a:t>import</a:t>
            </a:r>
            <a:r>
              <a:rPr lang="ru-RU" sz="2800" dirty="0"/>
              <a:t> </a:t>
            </a:r>
            <a:r>
              <a:rPr lang="ru-RU" sz="2800" dirty="0" err="1"/>
              <a:t>pi</a:t>
            </a:r>
            <a:r>
              <a:rPr lang="ru-RU" sz="2800" dirty="0"/>
              <a:t> </a:t>
            </a:r>
            <a:r>
              <a:rPr lang="ru-RU" sz="2800" dirty="0" err="1"/>
              <a:t>as</a:t>
            </a:r>
            <a:r>
              <a:rPr lang="ru-RU" sz="2800" dirty="0"/>
              <a:t> π </a:t>
            </a:r>
            <a:endParaRPr lang="en-US" sz="28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223A5AE-8AD1-45E3-DED3-086B78BDBB48}"/>
              </a:ext>
            </a:extLst>
          </p:cNvPr>
          <p:cNvSpPr/>
          <p:nvPr/>
        </p:nvSpPr>
        <p:spPr>
          <a:xfrm>
            <a:off x="822355" y="544235"/>
            <a:ext cx="36954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Импорт модуля</a:t>
            </a:r>
          </a:p>
        </p:txBody>
      </p:sp>
    </p:spTree>
    <p:extLst>
      <p:ext uri="{BB962C8B-B14F-4D97-AF65-F5344CB8AC3E}">
        <p14:creationId xmlns:p14="http://schemas.microsoft.com/office/powerpoint/2010/main" val="2363309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73369" y="1874728"/>
            <a:ext cx="106892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2060"/>
                </a:solidFill>
              </a:rPr>
              <a:t>Значения после директивы </a:t>
            </a:r>
            <a:r>
              <a:rPr lang="ru-RU" sz="2800" dirty="0" err="1">
                <a:solidFill>
                  <a:srgbClr val="002060"/>
                </a:solidFill>
              </a:rPr>
              <a:t>import</a:t>
            </a:r>
            <a:r>
              <a:rPr lang="ru-RU" sz="2800" dirty="0">
                <a:solidFill>
                  <a:srgbClr val="002060"/>
                </a:solidFill>
              </a:rPr>
              <a:t> можно писать через запятую: </a:t>
            </a:r>
            <a:r>
              <a:rPr lang="ru-RU" sz="2800" dirty="0" err="1">
                <a:solidFill>
                  <a:srgbClr val="002060"/>
                </a:solidFill>
              </a:rPr>
              <a:t>from</a:t>
            </a:r>
            <a:r>
              <a:rPr lang="ru-RU" sz="2800" dirty="0">
                <a:solidFill>
                  <a:srgbClr val="002060"/>
                </a:solidFill>
              </a:rPr>
              <a:t> </a:t>
            </a:r>
            <a:r>
              <a:rPr lang="ru-RU" sz="2800" dirty="0" err="1">
                <a:solidFill>
                  <a:srgbClr val="002060"/>
                </a:solidFill>
              </a:rPr>
              <a:t>math</a:t>
            </a:r>
            <a:r>
              <a:rPr lang="ru-RU" sz="2800" dirty="0">
                <a:solidFill>
                  <a:srgbClr val="002060"/>
                </a:solidFill>
              </a:rPr>
              <a:t> </a:t>
            </a:r>
            <a:r>
              <a:rPr lang="ru-RU" sz="2800" dirty="0" err="1">
                <a:solidFill>
                  <a:srgbClr val="002060"/>
                </a:solidFill>
              </a:rPr>
              <a:t>import</a:t>
            </a:r>
            <a:r>
              <a:rPr lang="ru-RU" sz="2800" dirty="0">
                <a:solidFill>
                  <a:srgbClr val="002060"/>
                </a:solidFill>
              </a:rPr>
              <a:t> </a:t>
            </a:r>
            <a:r>
              <a:rPr lang="ru-RU" sz="2800" dirty="0" err="1">
                <a:solidFill>
                  <a:srgbClr val="002060"/>
                </a:solidFill>
              </a:rPr>
              <a:t>sin</a:t>
            </a:r>
            <a:r>
              <a:rPr lang="ru-RU" sz="2800" dirty="0">
                <a:solidFill>
                  <a:srgbClr val="002060"/>
                </a:solidFill>
              </a:rPr>
              <a:t>, </a:t>
            </a:r>
            <a:r>
              <a:rPr lang="ru-RU" sz="2800" dirty="0" err="1">
                <a:solidFill>
                  <a:srgbClr val="002060"/>
                </a:solidFill>
              </a:rPr>
              <a:t>cos</a:t>
            </a:r>
            <a:r>
              <a:rPr lang="ru-RU" sz="2800" dirty="0">
                <a:solidFill>
                  <a:srgbClr val="002060"/>
                </a:solidFill>
              </a:rPr>
              <a:t>, </a:t>
            </a:r>
            <a:r>
              <a:rPr lang="ru-RU" sz="2800" dirty="0" err="1">
                <a:solidFill>
                  <a:srgbClr val="002060"/>
                </a:solidFill>
              </a:rPr>
              <a:t>tan</a:t>
            </a:r>
            <a:r>
              <a:rPr lang="ru-RU" sz="2800" dirty="0">
                <a:solidFill>
                  <a:srgbClr val="002060"/>
                </a:solidFill>
              </a:rPr>
              <a:t> </a:t>
            </a:r>
          </a:p>
          <a:p>
            <a:endParaRPr lang="ru-RU" sz="2800" dirty="0">
              <a:solidFill>
                <a:srgbClr val="002060"/>
              </a:solidFill>
            </a:endParaRPr>
          </a:p>
          <a:p>
            <a:r>
              <a:rPr lang="ru-RU" sz="2800" dirty="0">
                <a:solidFill>
                  <a:srgbClr val="002060"/>
                </a:solidFill>
              </a:rPr>
              <a:t>Значок «*» означает, что из библиотеки нужно импортировать </a:t>
            </a:r>
            <a:r>
              <a:rPr lang="ru-RU" sz="2800" dirty="0" err="1">
                <a:solidFill>
                  <a:srgbClr val="002060"/>
                </a:solidFill>
              </a:rPr>
              <a:t>всѐ</a:t>
            </a:r>
            <a:r>
              <a:rPr lang="ru-RU" sz="2800" dirty="0">
                <a:solidFill>
                  <a:srgbClr val="002060"/>
                </a:solidFill>
              </a:rPr>
              <a:t>, что доступно: </a:t>
            </a:r>
          </a:p>
          <a:p>
            <a:r>
              <a:rPr lang="ru-RU" sz="2800" dirty="0" err="1">
                <a:solidFill>
                  <a:srgbClr val="002060"/>
                </a:solidFill>
              </a:rPr>
              <a:t>from</a:t>
            </a:r>
            <a:r>
              <a:rPr lang="ru-RU" sz="2800" dirty="0">
                <a:solidFill>
                  <a:srgbClr val="002060"/>
                </a:solidFill>
              </a:rPr>
              <a:t> </a:t>
            </a:r>
            <a:r>
              <a:rPr lang="ru-RU" sz="2800" dirty="0" err="1">
                <a:solidFill>
                  <a:srgbClr val="002060"/>
                </a:solidFill>
              </a:rPr>
              <a:t>math</a:t>
            </a:r>
            <a:r>
              <a:rPr lang="ru-RU" sz="2800" dirty="0">
                <a:solidFill>
                  <a:srgbClr val="002060"/>
                </a:solidFill>
              </a:rPr>
              <a:t> </a:t>
            </a:r>
            <a:r>
              <a:rPr lang="ru-RU" sz="2800" dirty="0" err="1">
                <a:solidFill>
                  <a:srgbClr val="002060"/>
                </a:solidFill>
              </a:rPr>
              <a:t>import</a:t>
            </a:r>
            <a:r>
              <a:rPr lang="ru-RU" sz="2800" dirty="0">
                <a:solidFill>
                  <a:srgbClr val="002060"/>
                </a:solidFill>
              </a:rPr>
              <a:t> * </a:t>
            </a:r>
          </a:p>
          <a:p>
            <a:endParaRPr lang="ru-RU" sz="2800" dirty="0">
              <a:solidFill>
                <a:srgbClr val="002060"/>
              </a:solidFill>
            </a:endParaRPr>
          </a:p>
          <a:p>
            <a:r>
              <a:rPr lang="ru-RU" sz="2800" dirty="0">
                <a:solidFill>
                  <a:srgbClr val="002060"/>
                </a:solidFill>
              </a:rPr>
              <a:t>Впрочем, так делать не рекомендуется, поскольку при таком подходе засоряется пространство </a:t>
            </a:r>
            <a:r>
              <a:rPr lang="ru-RU" sz="2800" dirty="0" err="1">
                <a:solidFill>
                  <a:srgbClr val="002060"/>
                </a:solidFill>
              </a:rPr>
              <a:t>имѐн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920B77E-CBBE-CBC0-3D04-98C854710C36}"/>
              </a:ext>
            </a:extLst>
          </p:cNvPr>
          <p:cNvSpPr/>
          <p:nvPr/>
        </p:nvSpPr>
        <p:spPr>
          <a:xfrm>
            <a:off x="773369" y="659011"/>
            <a:ext cx="36954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Импорт модуля</a:t>
            </a:r>
          </a:p>
        </p:txBody>
      </p:sp>
    </p:spTree>
    <p:extLst>
      <p:ext uri="{BB962C8B-B14F-4D97-AF65-F5344CB8AC3E}">
        <p14:creationId xmlns:p14="http://schemas.microsoft.com/office/powerpoint/2010/main" val="182757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42211" y="1727771"/>
            <a:ext cx="1075623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2060"/>
                </a:solidFill>
              </a:rPr>
              <a:t>Пользуемся двумя полезными функциями: </a:t>
            </a:r>
          </a:p>
          <a:p>
            <a:r>
              <a:rPr lang="en-US" sz="2800" dirty="0" err="1">
                <a:solidFill>
                  <a:srgbClr val="002060"/>
                </a:solidFill>
              </a:rPr>
              <a:t>dir</a:t>
            </a:r>
            <a:r>
              <a:rPr lang="en-US" sz="2800" dirty="0">
                <a:solidFill>
                  <a:srgbClr val="002060"/>
                </a:solidFill>
              </a:rPr>
              <a:t> (</a:t>
            </a:r>
            <a:r>
              <a:rPr lang="ru-RU" sz="2800" dirty="0">
                <a:solidFill>
                  <a:srgbClr val="002060"/>
                </a:solidFill>
              </a:rPr>
              <a:t>возвращает список со всем содержимым объекта, модуля и т.д.) и </a:t>
            </a:r>
            <a:r>
              <a:rPr lang="en-US" sz="2800" dirty="0">
                <a:solidFill>
                  <a:srgbClr val="002060"/>
                </a:solidFill>
              </a:rPr>
              <a:t>help (</a:t>
            </a:r>
            <a:r>
              <a:rPr lang="ru-RU" sz="2800" dirty="0">
                <a:solidFill>
                  <a:srgbClr val="002060"/>
                </a:solidFill>
              </a:rPr>
              <a:t>показывает справку об использовании данного объекта).</a:t>
            </a:r>
          </a:p>
          <a:p>
            <a:r>
              <a:rPr lang="ru-RU" sz="2800" dirty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import math </a:t>
            </a:r>
            <a:endParaRPr lang="kk-KZ" sz="2800" dirty="0">
              <a:solidFill>
                <a:srgbClr val="002060"/>
              </a:solidFill>
            </a:endParaRPr>
          </a:p>
          <a:p>
            <a:r>
              <a:rPr lang="en-US" sz="2800" dirty="0" err="1">
                <a:solidFill>
                  <a:srgbClr val="002060"/>
                </a:solidFill>
              </a:rPr>
              <a:t>dir</a:t>
            </a:r>
            <a:r>
              <a:rPr lang="en-US" sz="2800" dirty="0">
                <a:solidFill>
                  <a:srgbClr val="002060"/>
                </a:solidFill>
              </a:rPr>
              <a:t>(math) </a:t>
            </a:r>
            <a:endParaRPr lang="kk-KZ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['__doc__', '__loader__', '__name__', '__package__', '__spec__', '</a:t>
            </a:r>
            <a:r>
              <a:rPr lang="en-US" sz="2800" dirty="0" err="1">
                <a:solidFill>
                  <a:srgbClr val="002060"/>
                </a:solidFill>
              </a:rPr>
              <a:t>acos</a:t>
            </a:r>
            <a:r>
              <a:rPr lang="en-US" sz="2800" dirty="0">
                <a:solidFill>
                  <a:srgbClr val="002060"/>
                </a:solidFill>
              </a:rPr>
              <a:t>', '</a:t>
            </a:r>
            <a:r>
              <a:rPr lang="en-US" sz="2800" dirty="0" err="1">
                <a:solidFill>
                  <a:srgbClr val="002060"/>
                </a:solidFill>
              </a:rPr>
              <a:t>acosh</a:t>
            </a:r>
            <a:r>
              <a:rPr lang="en-US" sz="2800" dirty="0">
                <a:solidFill>
                  <a:srgbClr val="002060"/>
                </a:solidFill>
              </a:rPr>
              <a:t>','</a:t>
            </a:r>
            <a:r>
              <a:rPr lang="en-US" sz="2800" dirty="0" err="1">
                <a:solidFill>
                  <a:srgbClr val="002060"/>
                </a:solidFill>
              </a:rPr>
              <a:t>asin</a:t>
            </a:r>
            <a:r>
              <a:rPr lang="en-US" sz="2800" dirty="0">
                <a:solidFill>
                  <a:srgbClr val="002060"/>
                </a:solidFill>
              </a:rPr>
              <a:t>', '</a:t>
            </a:r>
            <a:r>
              <a:rPr lang="en-US" sz="2800" dirty="0" err="1">
                <a:solidFill>
                  <a:srgbClr val="002060"/>
                </a:solidFill>
              </a:rPr>
              <a:t>asinh</a:t>
            </a:r>
            <a:r>
              <a:rPr lang="en-US" sz="2800" dirty="0">
                <a:solidFill>
                  <a:srgbClr val="002060"/>
                </a:solidFill>
              </a:rPr>
              <a:t>', '</a:t>
            </a:r>
            <a:r>
              <a:rPr lang="en-US" sz="2800" dirty="0" err="1">
                <a:solidFill>
                  <a:srgbClr val="002060"/>
                </a:solidFill>
              </a:rPr>
              <a:t>atan</a:t>
            </a:r>
            <a:r>
              <a:rPr lang="en-US" sz="2800" dirty="0">
                <a:solidFill>
                  <a:srgbClr val="002060"/>
                </a:solidFill>
              </a:rPr>
              <a:t>', 'atan2', '</a:t>
            </a:r>
            <a:r>
              <a:rPr lang="en-US" sz="2800" dirty="0" err="1">
                <a:solidFill>
                  <a:srgbClr val="002060"/>
                </a:solidFill>
              </a:rPr>
              <a:t>atanh</a:t>
            </a:r>
            <a:r>
              <a:rPr lang="en-US" sz="2800" dirty="0">
                <a:solidFill>
                  <a:srgbClr val="002060"/>
                </a:solidFill>
              </a:rPr>
              <a:t>', 'ceil', '</a:t>
            </a:r>
            <a:r>
              <a:rPr lang="en-US" sz="2800" dirty="0" err="1">
                <a:solidFill>
                  <a:srgbClr val="002060"/>
                </a:solidFill>
              </a:rPr>
              <a:t>copysign</a:t>
            </a:r>
            <a:r>
              <a:rPr lang="en-US" sz="2800" dirty="0">
                <a:solidFill>
                  <a:srgbClr val="002060"/>
                </a:solidFill>
              </a:rPr>
              <a:t>', 'cos', '</a:t>
            </a:r>
            <a:r>
              <a:rPr lang="en-US" sz="2800" dirty="0" err="1">
                <a:solidFill>
                  <a:srgbClr val="002060"/>
                </a:solidFill>
              </a:rPr>
              <a:t>cosh</a:t>
            </a:r>
            <a:r>
              <a:rPr lang="en-US" sz="2800" dirty="0">
                <a:solidFill>
                  <a:srgbClr val="002060"/>
                </a:solidFill>
              </a:rPr>
              <a:t>','degrees', 'e', 'erf', '</a:t>
            </a:r>
            <a:r>
              <a:rPr lang="en-US" sz="2800" dirty="0" err="1">
                <a:solidFill>
                  <a:srgbClr val="002060"/>
                </a:solidFill>
              </a:rPr>
              <a:t>erfc</a:t>
            </a:r>
            <a:r>
              <a:rPr lang="en-US" sz="2800" dirty="0">
                <a:solidFill>
                  <a:srgbClr val="002060"/>
                </a:solidFill>
              </a:rPr>
              <a:t>', 'exp', 'expm1', 'fabs', 'factorial', 'floor','</a:t>
            </a:r>
            <a:r>
              <a:rPr lang="en-US" sz="2800" dirty="0" err="1">
                <a:solidFill>
                  <a:srgbClr val="002060"/>
                </a:solidFill>
              </a:rPr>
              <a:t>fmod</a:t>
            </a:r>
            <a:r>
              <a:rPr lang="en-US" sz="2800" dirty="0">
                <a:solidFill>
                  <a:srgbClr val="002060"/>
                </a:solidFill>
              </a:rPr>
              <a:t>', '</a:t>
            </a:r>
            <a:r>
              <a:rPr lang="en-US" sz="2800" dirty="0" err="1">
                <a:solidFill>
                  <a:srgbClr val="002060"/>
                </a:solidFill>
              </a:rPr>
              <a:t>frexp</a:t>
            </a:r>
            <a:r>
              <a:rPr lang="en-US" sz="2800" dirty="0">
                <a:solidFill>
                  <a:srgbClr val="002060"/>
                </a:solidFill>
              </a:rPr>
              <a:t>', '</a:t>
            </a:r>
            <a:r>
              <a:rPr lang="en-US" sz="2800" dirty="0" err="1">
                <a:solidFill>
                  <a:srgbClr val="002060"/>
                </a:solidFill>
              </a:rPr>
              <a:t>fsum</a:t>
            </a:r>
            <a:r>
              <a:rPr lang="en-US" sz="2800" dirty="0">
                <a:solidFill>
                  <a:srgbClr val="002060"/>
                </a:solidFill>
              </a:rPr>
              <a:t>', 'gamma', '</a:t>
            </a:r>
            <a:r>
              <a:rPr lang="en-US" sz="2800" dirty="0" err="1">
                <a:solidFill>
                  <a:srgbClr val="002060"/>
                </a:solidFill>
              </a:rPr>
              <a:t>hypot</a:t>
            </a:r>
            <a:r>
              <a:rPr lang="en-US" sz="2800" dirty="0">
                <a:solidFill>
                  <a:srgbClr val="002060"/>
                </a:solidFill>
              </a:rPr>
              <a:t>', '</a:t>
            </a:r>
            <a:r>
              <a:rPr lang="en-US" sz="2800" dirty="0" err="1">
                <a:solidFill>
                  <a:srgbClr val="002060"/>
                </a:solidFill>
              </a:rPr>
              <a:t>isfinite</a:t>
            </a:r>
            <a:r>
              <a:rPr lang="en-US" sz="2800" dirty="0">
                <a:solidFill>
                  <a:srgbClr val="002060"/>
                </a:solidFill>
              </a:rPr>
              <a:t>', '</a:t>
            </a:r>
            <a:r>
              <a:rPr lang="en-US" sz="2800" dirty="0" err="1">
                <a:solidFill>
                  <a:srgbClr val="002060"/>
                </a:solidFill>
              </a:rPr>
              <a:t>isinf</a:t>
            </a:r>
            <a:r>
              <a:rPr lang="en-US" sz="2800" dirty="0">
                <a:solidFill>
                  <a:srgbClr val="002060"/>
                </a:solidFill>
              </a:rPr>
              <a:t>', '</a:t>
            </a:r>
            <a:r>
              <a:rPr lang="en-US" sz="2800" dirty="0" err="1">
                <a:solidFill>
                  <a:srgbClr val="002060"/>
                </a:solidFill>
              </a:rPr>
              <a:t>isnan</a:t>
            </a:r>
            <a:r>
              <a:rPr lang="en-US" sz="2800" dirty="0">
                <a:solidFill>
                  <a:srgbClr val="002060"/>
                </a:solidFill>
              </a:rPr>
              <a:t>', '</a:t>
            </a:r>
            <a:r>
              <a:rPr lang="en-US" sz="2800" dirty="0" err="1">
                <a:solidFill>
                  <a:srgbClr val="002060"/>
                </a:solidFill>
              </a:rPr>
              <a:t>ldexp</a:t>
            </a:r>
            <a:r>
              <a:rPr lang="en-US" sz="2800" dirty="0">
                <a:solidFill>
                  <a:srgbClr val="002060"/>
                </a:solidFill>
              </a:rPr>
              <a:t>','</a:t>
            </a:r>
            <a:r>
              <a:rPr lang="en-US" sz="2800" dirty="0" err="1">
                <a:solidFill>
                  <a:srgbClr val="002060"/>
                </a:solidFill>
              </a:rPr>
              <a:t>lgamma</a:t>
            </a:r>
            <a:r>
              <a:rPr lang="en-US" sz="2800" dirty="0">
                <a:solidFill>
                  <a:srgbClr val="002060"/>
                </a:solidFill>
              </a:rPr>
              <a:t>', 'log', 'log10', 'log1p', 'log2', '</a:t>
            </a:r>
            <a:r>
              <a:rPr lang="en-US" sz="2800" dirty="0" err="1">
                <a:solidFill>
                  <a:srgbClr val="002060"/>
                </a:solidFill>
              </a:rPr>
              <a:t>modf</a:t>
            </a:r>
            <a:r>
              <a:rPr lang="en-US" sz="2800" dirty="0">
                <a:solidFill>
                  <a:srgbClr val="002060"/>
                </a:solidFill>
              </a:rPr>
              <a:t>', 'pi', 'pow', 'radians', 'sin','</a:t>
            </a:r>
            <a:r>
              <a:rPr lang="en-US" sz="2800" dirty="0" err="1">
                <a:solidFill>
                  <a:srgbClr val="002060"/>
                </a:solidFill>
              </a:rPr>
              <a:t>sinh</a:t>
            </a:r>
            <a:r>
              <a:rPr lang="en-US" sz="2800" dirty="0">
                <a:solidFill>
                  <a:srgbClr val="002060"/>
                </a:solidFill>
              </a:rPr>
              <a:t>', 'sqrt', 'tan', 'tanh', '</a:t>
            </a:r>
            <a:r>
              <a:rPr lang="en-US" sz="2800" dirty="0" err="1">
                <a:solidFill>
                  <a:srgbClr val="002060"/>
                </a:solidFill>
              </a:rPr>
              <a:t>trunc</a:t>
            </a:r>
            <a:r>
              <a:rPr lang="en-US" sz="2800" dirty="0">
                <a:solidFill>
                  <a:srgbClr val="002060"/>
                </a:solidFill>
              </a:rPr>
              <a:t>']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D6B0978-1DD8-EBF2-554B-CDA48B310B2F}"/>
              </a:ext>
            </a:extLst>
          </p:cNvPr>
          <p:cNvSpPr/>
          <p:nvPr/>
        </p:nvSpPr>
        <p:spPr>
          <a:xfrm>
            <a:off x="842211" y="573583"/>
            <a:ext cx="22220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dir</a:t>
            </a:r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и </a:t>
            </a:r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help</a:t>
            </a:r>
            <a:endParaRPr lang="ru-RU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50023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42211" y="1843950"/>
            <a:ext cx="1075623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import math</a:t>
            </a:r>
            <a:endParaRPr lang="kk-KZ" sz="4000" dirty="0">
              <a:solidFill>
                <a:srgbClr val="002060"/>
              </a:solidFill>
            </a:endParaRPr>
          </a:p>
          <a:p>
            <a:r>
              <a:rPr lang="en-US" sz="4000" dirty="0">
                <a:solidFill>
                  <a:srgbClr val="002060"/>
                </a:solidFill>
              </a:rPr>
              <a:t> help(</a:t>
            </a:r>
            <a:r>
              <a:rPr lang="en-US" sz="4000" dirty="0" err="1">
                <a:solidFill>
                  <a:srgbClr val="002060"/>
                </a:solidFill>
              </a:rPr>
              <a:t>math.sin</a:t>
            </a:r>
            <a:r>
              <a:rPr lang="en-US" sz="4000" dirty="0">
                <a:solidFill>
                  <a:srgbClr val="002060"/>
                </a:solidFill>
              </a:rPr>
              <a:t>) </a:t>
            </a:r>
            <a:endParaRPr lang="kk-KZ" sz="4000" dirty="0">
              <a:solidFill>
                <a:srgbClr val="002060"/>
              </a:solidFill>
            </a:endParaRPr>
          </a:p>
          <a:p>
            <a:r>
              <a:rPr lang="en-US" sz="4000" dirty="0">
                <a:solidFill>
                  <a:srgbClr val="002060"/>
                </a:solidFill>
              </a:rPr>
              <a:t>Help on built-in function sin in module math: sin(...) sin(x) </a:t>
            </a:r>
            <a:endParaRPr lang="kk-KZ" sz="4000" dirty="0">
              <a:solidFill>
                <a:srgbClr val="002060"/>
              </a:solidFill>
            </a:endParaRPr>
          </a:p>
          <a:p>
            <a:r>
              <a:rPr lang="en-US" sz="4000" dirty="0">
                <a:solidFill>
                  <a:srgbClr val="002060"/>
                </a:solidFill>
              </a:rPr>
              <a:t>Return the sine of x (measured in radians)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D6B0978-1DD8-EBF2-554B-CDA48B310B2F}"/>
              </a:ext>
            </a:extLst>
          </p:cNvPr>
          <p:cNvSpPr/>
          <p:nvPr/>
        </p:nvSpPr>
        <p:spPr>
          <a:xfrm>
            <a:off x="842211" y="606241"/>
            <a:ext cx="22220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dir</a:t>
            </a:r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и </a:t>
            </a:r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help</a:t>
            </a:r>
            <a:endParaRPr lang="ru-RU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65538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22355" y="1874728"/>
            <a:ext cx="947311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0" i="0" dirty="0">
                <a:solidFill>
                  <a:srgbClr val="002060"/>
                </a:solidFill>
                <a:effectLst/>
                <a:latin typeface="-apple-system"/>
              </a:rPr>
              <a:t>При форматировании чисел Python по умолчанию использует англосаксонскую систему, при которой разряды целого числа отделяются друг от друга запятыми, а дробная часть от целой отделяется точкой.</a:t>
            </a:r>
          </a:p>
          <a:p>
            <a:pPr algn="just"/>
            <a:endParaRPr lang="ru-RU" sz="2800" dirty="0">
              <a:solidFill>
                <a:srgbClr val="002060"/>
              </a:solidFill>
              <a:latin typeface="-apple-syste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# </a:t>
            </a:r>
            <a:r>
              <a:rPr lang="en-US" sz="2800" dirty="0" err="1">
                <a:solidFill>
                  <a:srgbClr val="002060"/>
                </a:solidFill>
              </a:rPr>
              <a:t>англосаксонская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система</a:t>
            </a:r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1,234.567</a:t>
            </a:r>
          </a:p>
          <a:p>
            <a:r>
              <a:rPr lang="en-US" sz="2800" dirty="0">
                <a:solidFill>
                  <a:srgbClr val="002060"/>
                </a:solidFill>
              </a:rPr>
              <a:t># </a:t>
            </a:r>
            <a:r>
              <a:rPr lang="en-US" sz="2800" dirty="0" err="1">
                <a:solidFill>
                  <a:srgbClr val="002060"/>
                </a:solidFill>
              </a:rPr>
              <a:t>европейская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система</a:t>
            </a:r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1.234,567</a:t>
            </a:r>
          </a:p>
          <a:p>
            <a:pPr algn="just"/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D6B0978-1DD8-EBF2-554B-CDA48B310B2F}"/>
              </a:ext>
            </a:extLst>
          </p:cNvPr>
          <p:cNvSpPr/>
          <p:nvPr/>
        </p:nvSpPr>
        <p:spPr>
          <a:xfrm>
            <a:off x="822355" y="589912"/>
            <a:ext cx="33028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Модуль </a:t>
            </a:r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locale</a:t>
            </a:r>
            <a:endParaRPr lang="ru-RU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0400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77334" y="1660913"/>
            <a:ext cx="11125199" cy="2263526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3387">
              <a:lnSpc>
                <a:spcPct val="116599"/>
              </a:lnSpc>
              <a:spcBef>
                <a:spcPts val="67"/>
              </a:spcBef>
              <a:tabLst>
                <a:tab pos="2381369" algn="l"/>
                <a:tab pos="3569725" algn="l"/>
                <a:tab pos="4434638" algn="l"/>
                <a:tab pos="7529360" algn="l"/>
                <a:tab pos="8513236" algn="l"/>
              </a:tabLst>
            </a:pPr>
            <a:r>
              <a:rPr sz="3200" spc="117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К</a:t>
            </a:r>
            <a:r>
              <a:rPr sz="3200" spc="-13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л</a:t>
            </a:r>
            <a:r>
              <a:rPr sz="3200" spc="173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ю</a:t>
            </a:r>
            <a:r>
              <a:rPr sz="3200" spc="20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ч</a:t>
            </a:r>
            <a:r>
              <a:rPr sz="3200" spc="-80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е</a:t>
            </a:r>
            <a:r>
              <a:rPr sz="3200" spc="76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в</a:t>
            </a:r>
            <a:r>
              <a:rPr sz="3200" spc="63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о</a:t>
            </a:r>
            <a:r>
              <a:rPr sz="3200" spc="-76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е</a:t>
            </a:r>
            <a:r>
              <a:rPr lang="ru-RU" sz="3200" spc="-76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3200" spc="-110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с</a:t>
            </a:r>
            <a:r>
              <a:rPr sz="3200" spc="-13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л</a:t>
            </a:r>
            <a:r>
              <a:rPr sz="3200" spc="63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о</a:t>
            </a:r>
            <a:r>
              <a:rPr sz="3200" spc="80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в</a:t>
            </a:r>
            <a:r>
              <a:rPr lang="ru-RU" sz="3200" spc="80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о </a:t>
            </a:r>
            <a:r>
              <a:rPr sz="3200" spc="6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d</a:t>
            </a:r>
            <a:r>
              <a:rPr sz="3200" spc="-120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e</a:t>
            </a:r>
            <a:r>
              <a:rPr sz="3200" spc="-20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f</a:t>
            </a:r>
            <a:r>
              <a:rPr sz="3200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	</a:t>
            </a:r>
            <a:r>
              <a:rPr sz="3200" spc="7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и</a:t>
            </a:r>
            <a:r>
              <a:rPr sz="3200" spc="-110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с</a:t>
            </a:r>
            <a:r>
              <a:rPr sz="3200" spc="67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п</a:t>
            </a:r>
            <a:r>
              <a:rPr sz="3200" spc="63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о</a:t>
            </a:r>
            <a:r>
              <a:rPr sz="3200" spc="-13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л</a:t>
            </a:r>
            <a:r>
              <a:rPr sz="3200" spc="40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ь</a:t>
            </a:r>
            <a:r>
              <a:rPr sz="3200" spc="123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з</a:t>
            </a:r>
            <a:r>
              <a:rPr sz="3200" spc="-10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у</a:t>
            </a:r>
            <a:r>
              <a:rPr sz="3200" spc="-80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е</a:t>
            </a:r>
            <a:r>
              <a:rPr sz="3200" spc="-53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т</a:t>
            </a:r>
            <a:r>
              <a:rPr sz="3200" spc="-110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с</a:t>
            </a:r>
            <a:r>
              <a:rPr sz="3200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я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3200" spc="-30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д</a:t>
            </a:r>
            <a:r>
              <a:rPr sz="3200" spc="-13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л</a:t>
            </a:r>
            <a:r>
              <a:rPr sz="3200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я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3200" spc="63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о</a:t>
            </a:r>
            <a:r>
              <a:rPr sz="3200" spc="67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п</a:t>
            </a:r>
            <a:r>
              <a:rPr sz="3200" spc="97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р</a:t>
            </a:r>
            <a:r>
              <a:rPr sz="3200" spc="-80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е</a:t>
            </a:r>
            <a:r>
              <a:rPr sz="3200" spc="-30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д</a:t>
            </a:r>
            <a:r>
              <a:rPr sz="3200" spc="-80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е</a:t>
            </a:r>
            <a:r>
              <a:rPr sz="3200" spc="-13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л</a:t>
            </a:r>
            <a:r>
              <a:rPr sz="3200" spc="-80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е</a:t>
            </a:r>
            <a:r>
              <a:rPr sz="3200" spc="47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н</a:t>
            </a:r>
            <a:r>
              <a:rPr sz="3200" spc="7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и</a:t>
            </a:r>
            <a:r>
              <a:rPr sz="3200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я</a:t>
            </a:r>
            <a:r>
              <a:rPr sz="3200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 </a:t>
            </a:r>
            <a:r>
              <a:rPr sz="3200" spc="4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обычной</a:t>
            </a:r>
            <a:r>
              <a:rPr sz="3200" spc="-110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3200" spc="-1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функции.</a:t>
            </a:r>
            <a:endParaRPr sz="3200" dirty="0">
              <a:solidFill>
                <a:schemeClr val="accent1">
                  <a:lumMod val="50000"/>
                </a:schemeClr>
              </a:solidFill>
              <a:cs typeface="Trebuchet MS"/>
            </a:endParaRPr>
          </a:p>
          <a:p>
            <a:pPr marL="8467" marR="8044">
              <a:lnSpc>
                <a:spcPct val="116599"/>
              </a:lnSpc>
              <a:tabLst>
                <a:tab pos="2717936" algn="l"/>
                <a:tab pos="5053583" algn="l"/>
                <a:tab pos="7135217" algn="l"/>
                <a:tab pos="10572855" algn="l"/>
              </a:tabLst>
            </a:pPr>
            <a:r>
              <a:rPr sz="3200" spc="117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К</a:t>
            </a:r>
            <a:r>
              <a:rPr sz="3200" spc="-13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л</a:t>
            </a:r>
            <a:r>
              <a:rPr sz="3200" spc="173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ю</a:t>
            </a:r>
            <a:r>
              <a:rPr sz="3200" spc="20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ч</a:t>
            </a:r>
            <a:r>
              <a:rPr sz="3200" spc="-80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е</a:t>
            </a:r>
            <a:r>
              <a:rPr sz="3200" spc="76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в</a:t>
            </a:r>
            <a:r>
              <a:rPr sz="3200" spc="63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о</a:t>
            </a:r>
            <a:r>
              <a:rPr sz="3200" spc="-76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е</a:t>
            </a:r>
            <a:r>
              <a:rPr lang="ru-RU" sz="3200" spc="-76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3200" spc="-110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с</a:t>
            </a:r>
            <a:r>
              <a:rPr sz="3200" spc="-13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л</a:t>
            </a:r>
            <a:r>
              <a:rPr sz="3200" spc="63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о</a:t>
            </a:r>
            <a:r>
              <a:rPr sz="3200" spc="76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в</a:t>
            </a:r>
            <a:r>
              <a:rPr sz="3200" spc="67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о</a:t>
            </a:r>
            <a:r>
              <a:rPr lang="ru-RU" sz="3200" spc="6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3200" spc="8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l</a:t>
            </a:r>
            <a:r>
              <a:rPr sz="3200" spc="4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a</a:t>
            </a:r>
            <a:r>
              <a:rPr sz="3200" spc="5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m</a:t>
            </a:r>
            <a:r>
              <a:rPr sz="3200" spc="60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b</a:t>
            </a:r>
            <a:r>
              <a:rPr sz="3200" spc="6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d</a:t>
            </a:r>
            <a:r>
              <a:rPr sz="3200" spc="4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a</a:t>
            </a:r>
            <a:r>
              <a:rPr lang="ru-RU" sz="3200" spc="4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3200" spc="7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и</a:t>
            </a:r>
            <a:r>
              <a:rPr sz="3200" spc="-110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с</a:t>
            </a:r>
            <a:r>
              <a:rPr sz="3200" spc="67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п</a:t>
            </a:r>
            <a:r>
              <a:rPr sz="3200" spc="63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о</a:t>
            </a:r>
            <a:r>
              <a:rPr sz="3200" spc="-13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л</a:t>
            </a:r>
            <a:r>
              <a:rPr sz="3200" spc="40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ь</a:t>
            </a:r>
            <a:r>
              <a:rPr sz="3200" spc="123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з</a:t>
            </a:r>
            <a:r>
              <a:rPr sz="3200" spc="-10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у</a:t>
            </a:r>
            <a:r>
              <a:rPr sz="3200" spc="-80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е</a:t>
            </a:r>
            <a:r>
              <a:rPr sz="3200" spc="-53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т</a:t>
            </a:r>
            <a:r>
              <a:rPr sz="3200" spc="-110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с</a:t>
            </a:r>
            <a:r>
              <a:rPr sz="3200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я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3200" spc="-30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д</a:t>
            </a:r>
            <a:r>
              <a:rPr sz="3200" spc="-13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л</a:t>
            </a:r>
            <a:r>
              <a:rPr sz="3200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я</a:t>
            </a:r>
            <a:r>
              <a:rPr sz="3200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3200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определения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3200" spc="27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анонимной</a:t>
            </a:r>
            <a:r>
              <a:rPr sz="3200" spc="-10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3200" spc="-1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функции.</a:t>
            </a:r>
            <a:endParaRPr sz="3200" dirty="0">
              <a:solidFill>
                <a:schemeClr val="accent1">
                  <a:lumMod val="50000"/>
                </a:schemeClr>
              </a:solidFill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7334" y="1303485"/>
            <a:ext cx="1484630" cy="357428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sz="2267" spc="130" dirty="0">
                <a:solidFill>
                  <a:srgbClr val="FFFFFF"/>
                </a:solidFill>
              </a:rPr>
              <a:t>П</a:t>
            </a:r>
            <a:r>
              <a:rPr sz="2267" spc="60" dirty="0">
                <a:solidFill>
                  <a:srgbClr val="FFFFFF"/>
                </a:solidFill>
              </a:rPr>
              <a:t>О</a:t>
            </a:r>
            <a:r>
              <a:rPr sz="2267" spc="140" dirty="0">
                <a:solidFill>
                  <a:srgbClr val="FFFFFF"/>
                </a:solidFill>
              </a:rPr>
              <a:t>Н</a:t>
            </a:r>
            <a:r>
              <a:rPr sz="2267" spc="-23" dirty="0">
                <a:solidFill>
                  <a:srgbClr val="FFFFFF"/>
                </a:solidFill>
              </a:rPr>
              <a:t>Я</a:t>
            </a:r>
            <a:r>
              <a:rPr sz="2267" spc="70" dirty="0">
                <a:solidFill>
                  <a:srgbClr val="FFFFFF"/>
                </a:solidFill>
              </a:rPr>
              <a:t>Т</a:t>
            </a:r>
            <a:r>
              <a:rPr sz="2267" spc="83" dirty="0">
                <a:solidFill>
                  <a:srgbClr val="FFFFFF"/>
                </a:solidFill>
              </a:rPr>
              <a:t>И</a:t>
            </a:r>
            <a:r>
              <a:rPr sz="2267" spc="-123" dirty="0">
                <a:solidFill>
                  <a:srgbClr val="FFFFFF"/>
                </a:solidFill>
              </a:rPr>
              <a:t>Е</a:t>
            </a:r>
            <a:endParaRPr sz="2267"/>
          </a:p>
        </p:txBody>
      </p:sp>
    </p:spTree>
    <p:extLst>
      <p:ext uri="{BB962C8B-B14F-4D97-AF65-F5344CB8AC3E}">
        <p14:creationId xmlns:p14="http://schemas.microsoft.com/office/powerpoint/2010/main" val="2601267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38683" y="1924978"/>
            <a:ext cx="109505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err="1">
                <a:solidFill>
                  <a:srgbClr val="002060"/>
                </a:solidFill>
              </a:rPr>
              <a:t>NumPy</a:t>
            </a:r>
            <a:r>
              <a:rPr lang="ru-RU" sz="3200" dirty="0">
                <a:solidFill>
                  <a:srgbClr val="002060"/>
                </a:solidFill>
              </a:rPr>
              <a:t> — это расширение языка Python, добавляющее поддержку больших многомерных массивов и матриц, вместе с большой библиотекой высокоуровневых математических функций для операций с этими массивами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ru-RU" sz="3200" dirty="0">
                <a:solidFill>
                  <a:srgbClr val="002060"/>
                </a:solidFill>
              </a:rPr>
              <a:t>(научные вычисления).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EE8E10D-E301-ED50-0DB2-F1C4F3032F03}"/>
              </a:ext>
            </a:extLst>
          </p:cNvPr>
          <p:cNvSpPr/>
          <p:nvPr/>
        </p:nvSpPr>
        <p:spPr>
          <a:xfrm>
            <a:off x="838683" y="573583"/>
            <a:ext cx="17353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NumPy</a:t>
            </a:r>
            <a:endParaRPr lang="ru-RU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77104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EE8E10D-E301-ED50-0DB2-F1C4F3032F03}"/>
              </a:ext>
            </a:extLst>
          </p:cNvPr>
          <p:cNvSpPr/>
          <p:nvPr/>
        </p:nvSpPr>
        <p:spPr>
          <a:xfrm>
            <a:off x="920326" y="671555"/>
            <a:ext cx="17353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NumPy</a:t>
            </a:r>
            <a:endParaRPr lang="ru-RU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2501997-1236-72AE-B787-61C3F4DCB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0094" y="1514587"/>
            <a:ext cx="6637434" cy="497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14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023360" y="593221"/>
            <a:ext cx="43847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Модуль </a:t>
            </a:r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Collections</a:t>
            </a:r>
            <a:endParaRPr lang="ru-RU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432559" y="1323193"/>
            <a:ext cx="998197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0" i="0" dirty="0">
                <a:solidFill>
                  <a:srgbClr val="002060"/>
                </a:solidFill>
                <a:effectLst/>
              </a:rPr>
              <a:t>Модуль </a:t>
            </a:r>
            <a:r>
              <a:rPr lang="ru-RU" sz="2800" b="1" i="0" dirty="0" err="1">
                <a:solidFill>
                  <a:srgbClr val="002060"/>
                </a:solidFill>
                <a:effectLst/>
              </a:rPr>
              <a:t>collections</a:t>
            </a:r>
            <a:r>
              <a:rPr lang="ru-RU" sz="2800" b="0" i="0" dirty="0">
                <a:solidFill>
                  <a:srgbClr val="002060"/>
                </a:solidFill>
                <a:effectLst/>
              </a:rPr>
              <a:t> - предоставляет специализированные типы данных, на</a:t>
            </a:r>
            <a:r>
              <a:rPr lang="en-US" sz="2800" b="0" i="0" dirty="0">
                <a:solidFill>
                  <a:srgbClr val="002060"/>
                </a:solidFill>
                <a:effectLst/>
              </a:rPr>
              <a:t> </a:t>
            </a:r>
            <a:r>
              <a:rPr lang="ru-RU" sz="2800" b="0" i="0" dirty="0">
                <a:solidFill>
                  <a:srgbClr val="002060"/>
                </a:solidFill>
                <a:effectLst/>
              </a:rPr>
              <a:t>основе </a:t>
            </a:r>
            <a:r>
              <a:rPr lang="ru-RU" sz="2800" b="0" i="0" strike="noStrike" dirty="0">
                <a:solidFill>
                  <a:srgbClr val="002060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словарей</a:t>
            </a:r>
            <a:r>
              <a:rPr lang="ru-RU" sz="2800" b="0" i="0" dirty="0">
                <a:solidFill>
                  <a:srgbClr val="002060"/>
                </a:solidFill>
                <a:effectLst/>
              </a:rPr>
              <a:t>, </a:t>
            </a:r>
            <a:r>
              <a:rPr lang="ru-RU" sz="2800" b="0" i="0" strike="noStrike" dirty="0">
                <a:solidFill>
                  <a:srgbClr val="002060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кортежей</a:t>
            </a:r>
            <a:r>
              <a:rPr lang="ru-RU" sz="2800" b="0" i="0" dirty="0">
                <a:solidFill>
                  <a:srgbClr val="002060"/>
                </a:solidFill>
                <a:effectLst/>
              </a:rPr>
              <a:t>, </a:t>
            </a:r>
            <a:r>
              <a:rPr lang="ru-RU" sz="2800" b="0" i="0" strike="noStrike" dirty="0">
                <a:solidFill>
                  <a:srgbClr val="002060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множеств</a:t>
            </a:r>
            <a:r>
              <a:rPr lang="ru-RU" sz="2800" b="0" i="0" dirty="0">
                <a:solidFill>
                  <a:srgbClr val="002060"/>
                </a:solidFill>
                <a:effectLst/>
              </a:rPr>
              <a:t>, </a:t>
            </a:r>
            <a:r>
              <a:rPr lang="ru-RU" sz="2800" b="0" i="0" strike="noStrike" dirty="0">
                <a:solidFill>
                  <a:srgbClr val="002060"/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списков</a:t>
            </a:r>
            <a:r>
              <a:rPr lang="ru-RU" sz="2800" b="0" i="0" dirty="0">
                <a:solidFill>
                  <a:srgbClr val="002060"/>
                </a:solidFill>
                <a:effectLst/>
              </a:rPr>
              <a:t>.</a:t>
            </a:r>
            <a:endParaRPr lang="en-US" sz="2800" b="0" i="0" dirty="0">
              <a:solidFill>
                <a:srgbClr val="002060"/>
              </a:solidFill>
              <a:effectLst/>
            </a:endParaRPr>
          </a:p>
          <a:p>
            <a:endParaRPr lang="en-US" sz="2800" dirty="0">
              <a:solidFill>
                <a:srgbClr val="00206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800" b="1" i="0" dirty="0" err="1">
                <a:solidFill>
                  <a:srgbClr val="002060"/>
                </a:solidFill>
                <a:effectLst/>
              </a:rPr>
              <a:t>collections.Counter</a:t>
            </a:r>
            <a:r>
              <a:rPr lang="ru-RU" sz="2800" b="0" i="0" dirty="0">
                <a:solidFill>
                  <a:srgbClr val="002060"/>
                </a:solidFill>
                <a:effectLst/>
              </a:rPr>
              <a:t> - вид словаря, который позволяет нам считать количество неизменяемых объектов</a:t>
            </a:r>
            <a:r>
              <a:rPr lang="en-US" sz="2800" b="0" i="0" dirty="0">
                <a:solidFill>
                  <a:srgbClr val="002060"/>
                </a:solidFill>
                <a:effectLst/>
              </a:rPr>
              <a:t>.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ru-RU" sz="2800" dirty="0" err="1"/>
              <a:t>import</a:t>
            </a:r>
            <a:r>
              <a:rPr lang="ru-RU" sz="2800" dirty="0"/>
              <a:t> </a:t>
            </a:r>
            <a:r>
              <a:rPr lang="ru-RU" sz="2800" dirty="0" err="1"/>
              <a:t>collections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 err="1"/>
              <a:t>c</a:t>
            </a:r>
            <a:r>
              <a:rPr lang="ru-RU" sz="2800" dirty="0"/>
              <a:t> = </a:t>
            </a:r>
            <a:r>
              <a:rPr lang="ru-RU" sz="2800" dirty="0" err="1"/>
              <a:t>collections.Counter</a:t>
            </a:r>
            <a:r>
              <a:rPr lang="ru-RU" sz="2800" dirty="0"/>
              <a:t>()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 err="1"/>
              <a:t>for</a:t>
            </a:r>
            <a:r>
              <a:rPr lang="ru-RU" sz="2800" dirty="0"/>
              <a:t> </a:t>
            </a:r>
            <a:r>
              <a:rPr lang="ru-RU" sz="2800" dirty="0" err="1"/>
              <a:t>word</a:t>
            </a:r>
            <a:r>
              <a:rPr lang="ru-RU" sz="2800" dirty="0"/>
              <a:t> </a:t>
            </a:r>
            <a:r>
              <a:rPr lang="ru-RU" sz="2800" dirty="0" err="1"/>
              <a:t>in</a:t>
            </a:r>
            <a:r>
              <a:rPr lang="ru-RU" sz="2800" dirty="0"/>
              <a:t> ['</a:t>
            </a:r>
            <a:r>
              <a:rPr lang="ru-RU" sz="2800" dirty="0" err="1"/>
              <a:t>spam</a:t>
            </a:r>
            <a:r>
              <a:rPr lang="ru-RU" sz="2800" dirty="0"/>
              <a:t>', '</a:t>
            </a:r>
            <a:r>
              <a:rPr lang="ru-RU" sz="2800" dirty="0" err="1"/>
              <a:t>egg</a:t>
            </a:r>
            <a:r>
              <a:rPr lang="ru-RU" sz="2800" dirty="0"/>
              <a:t>', '</a:t>
            </a:r>
            <a:r>
              <a:rPr lang="ru-RU" sz="2800" dirty="0" err="1"/>
              <a:t>spam</a:t>
            </a:r>
            <a:r>
              <a:rPr lang="ru-RU" sz="2800" dirty="0"/>
              <a:t>', '</a:t>
            </a:r>
            <a:r>
              <a:rPr lang="ru-RU" sz="2800" dirty="0" err="1"/>
              <a:t>counter</a:t>
            </a:r>
            <a:r>
              <a:rPr lang="ru-RU" sz="2800" dirty="0"/>
              <a:t>', '</a:t>
            </a:r>
            <a:r>
              <a:rPr lang="ru-RU" sz="2800" dirty="0" err="1"/>
              <a:t>counter</a:t>
            </a:r>
            <a:r>
              <a:rPr lang="ru-RU" sz="2800" dirty="0"/>
              <a:t>', '</a:t>
            </a:r>
            <a:r>
              <a:rPr lang="ru-RU" sz="2800" dirty="0" err="1"/>
              <a:t>counter</a:t>
            </a:r>
            <a:r>
              <a:rPr lang="ru-RU" sz="2800" dirty="0"/>
              <a:t>']:    </a:t>
            </a:r>
            <a:endParaRPr lang="en-US" sz="2800" dirty="0"/>
          </a:p>
          <a:p>
            <a:r>
              <a:rPr lang="en-US" sz="2800" dirty="0"/>
              <a:t>	</a:t>
            </a:r>
            <a:r>
              <a:rPr lang="ru-RU" sz="2800" dirty="0"/>
              <a:t>c[</a:t>
            </a:r>
            <a:r>
              <a:rPr lang="ru-RU" sz="2800" dirty="0" err="1"/>
              <a:t>word</a:t>
            </a:r>
            <a:r>
              <a:rPr lang="ru-RU" sz="2800" dirty="0"/>
              <a:t>] += 1print(c)</a:t>
            </a:r>
            <a:endParaRPr lang="ru-KZ" sz="28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253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642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C2A7161-A0EE-EC89-A842-57FA32BA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spc="187" dirty="0">
                <a:latin typeface="+mn-lt"/>
                <a:cs typeface="Trebuchet MS"/>
              </a:rPr>
              <a:t>Синтаксис</a:t>
            </a:r>
            <a:endParaRPr lang="ru-RU" sz="4000" dirty="0">
              <a:latin typeface="+mn-lt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AA824E4-9928-F70D-21D5-8617D06AE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352" y="1603577"/>
            <a:ext cx="10178181" cy="1480607"/>
          </a:xfrm>
        </p:spPr>
        <p:txBody>
          <a:bodyPr>
            <a:normAutofit/>
          </a:bodyPr>
          <a:lstStyle/>
          <a:p>
            <a:r>
              <a:rPr lang="en-US" sz="3600" spc="70" dirty="0">
                <a:cs typeface="Trebuchet MS"/>
              </a:rPr>
              <a:t>Lambda</a:t>
            </a:r>
            <a:r>
              <a:rPr lang="en-US" sz="3600" spc="-143" dirty="0">
                <a:cs typeface="Trebuchet MS"/>
              </a:rPr>
              <a:t> </a:t>
            </a:r>
            <a:r>
              <a:rPr lang="ru-RU" sz="3600" spc="-47" dirty="0">
                <a:cs typeface="Trebuchet MS"/>
              </a:rPr>
              <a:t>аргументы:</a:t>
            </a:r>
            <a:r>
              <a:rPr lang="ru-RU" sz="3600" spc="-140" dirty="0">
                <a:cs typeface="Trebuchet MS"/>
              </a:rPr>
              <a:t> </a:t>
            </a:r>
            <a:r>
              <a:rPr lang="ru-RU" sz="3600" spc="63" dirty="0">
                <a:cs typeface="Trebuchet MS"/>
              </a:rPr>
              <a:t>выражение</a:t>
            </a:r>
            <a:endParaRPr lang="ru-RU" sz="3600" dirty="0">
              <a:cs typeface="Trebuchet MS"/>
            </a:endParaRP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9527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3127" y="584763"/>
            <a:ext cx="8632607" cy="562547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lang="ru-RU" sz="3600" spc="187" dirty="0">
                <a:latin typeface="+mn-lt"/>
              </a:rPr>
              <a:t>Протестируем пример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8303" y="1762663"/>
            <a:ext cx="6316557" cy="2851700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3387">
              <a:lnSpc>
                <a:spcPct val="115900"/>
              </a:lnSpc>
              <a:spcBef>
                <a:spcPts val="67"/>
              </a:spcBef>
            </a:pPr>
            <a:r>
              <a:rPr sz="4400" spc="87" dirty="0">
                <a:cs typeface="Trebuchet MS"/>
              </a:rPr>
              <a:t>d</a:t>
            </a:r>
            <a:r>
              <a:rPr sz="4400" spc="43" dirty="0">
                <a:cs typeface="Trebuchet MS"/>
              </a:rPr>
              <a:t>o</a:t>
            </a:r>
            <a:r>
              <a:rPr sz="4400" spc="-57" dirty="0">
                <a:cs typeface="Trebuchet MS"/>
              </a:rPr>
              <a:t>u</a:t>
            </a:r>
            <a:r>
              <a:rPr sz="4400" spc="83" dirty="0">
                <a:cs typeface="Trebuchet MS"/>
              </a:rPr>
              <a:t>b</a:t>
            </a:r>
            <a:r>
              <a:rPr sz="4400" spc="110" dirty="0">
                <a:cs typeface="Trebuchet MS"/>
              </a:rPr>
              <a:t>l</a:t>
            </a:r>
            <a:r>
              <a:rPr sz="4400" spc="-153" dirty="0">
                <a:cs typeface="Trebuchet MS"/>
              </a:rPr>
              <a:t>e</a:t>
            </a:r>
            <a:r>
              <a:rPr sz="4400" spc="-140" dirty="0">
                <a:cs typeface="Trebuchet MS"/>
              </a:rPr>
              <a:t> </a:t>
            </a:r>
            <a:r>
              <a:rPr sz="4400" spc="63" dirty="0">
                <a:cs typeface="Trebuchet MS"/>
              </a:rPr>
              <a:t>=</a:t>
            </a:r>
            <a:r>
              <a:rPr sz="4400" spc="-140" dirty="0">
                <a:cs typeface="Trebuchet MS"/>
              </a:rPr>
              <a:t> </a:t>
            </a:r>
            <a:r>
              <a:rPr sz="4400" spc="110" dirty="0">
                <a:cs typeface="Trebuchet MS"/>
              </a:rPr>
              <a:t>l</a:t>
            </a:r>
            <a:r>
              <a:rPr sz="4400" spc="63" dirty="0">
                <a:cs typeface="Trebuchet MS"/>
              </a:rPr>
              <a:t>a</a:t>
            </a:r>
            <a:r>
              <a:rPr sz="4400" spc="80" dirty="0">
                <a:cs typeface="Trebuchet MS"/>
              </a:rPr>
              <a:t>m</a:t>
            </a:r>
            <a:r>
              <a:rPr sz="4400" spc="83" dirty="0">
                <a:cs typeface="Trebuchet MS"/>
              </a:rPr>
              <a:t>b</a:t>
            </a:r>
            <a:r>
              <a:rPr sz="4400" spc="87" dirty="0">
                <a:cs typeface="Trebuchet MS"/>
              </a:rPr>
              <a:t>d</a:t>
            </a:r>
            <a:r>
              <a:rPr sz="4400" spc="63" dirty="0">
                <a:cs typeface="Trebuchet MS"/>
              </a:rPr>
              <a:t>a</a:t>
            </a:r>
            <a:r>
              <a:rPr sz="4400" spc="-140" dirty="0">
                <a:cs typeface="Trebuchet MS"/>
              </a:rPr>
              <a:t> </a:t>
            </a:r>
            <a:r>
              <a:rPr sz="4400" spc="-30" dirty="0">
                <a:cs typeface="Trebuchet MS"/>
              </a:rPr>
              <a:t>x</a:t>
            </a:r>
            <a:r>
              <a:rPr sz="4400" spc="-550" dirty="0">
                <a:cs typeface="Trebuchet MS"/>
              </a:rPr>
              <a:t>:</a:t>
            </a:r>
            <a:r>
              <a:rPr sz="4400" spc="-140" dirty="0">
                <a:cs typeface="Trebuchet MS"/>
              </a:rPr>
              <a:t> </a:t>
            </a:r>
            <a:r>
              <a:rPr sz="4400" spc="-30" dirty="0">
                <a:cs typeface="Trebuchet MS"/>
              </a:rPr>
              <a:t>x</a:t>
            </a:r>
            <a:r>
              <a:rPr sz="4400" spc="93" dirty="0">
                <a:cs typeface="Trebuchet MS"/>
              </a:rPr>
              <a:t>*</a:t>
            </a:r>
            <a:r>
              <a:rPr sz="4400" spc="43" dirty="0">
                <a:cs typeface="Trebuchet MS"/>
              </a:rPr>
              <a:t>2  </a:t>
            </a:r>
            <a:r>
              <a:rPr sz="4400" spc="-23" dirty="0">
                <a:cs typeface="Trebuchet MS"/>
              </a:rPr>
              <a:t>print(double(5))</a:t>
            </a:r>
            <a:endParaRPr sz="4400" dirty="0">
              <a:cs typeface="Trebuchet MS"/>
            </a:endParaRPr>
          </a:p>
          <a:p>
            <a:pPr>
              <a:lnSpc>
                <a:spcPct val="100000"/>
              </a:lnSpc>
            </a:pPr>
            <a:endParaRPr sz="4800" dirty="0">
              <a:cs typeface="Trebuchet MS"/>
            </a:endParaRPr>
          </a:p>
          <a:p>
            <a:pPr marL="639689">
              <a:spcBef>
                <a:spcPts val="3"/>
              </a:spcBef>
            </a:pPr>
            <a:r>
              <a:rPr sz="3200" spc="-3" dirty="0">
                <a:cs typeface="Lucida Sans Unicode"/>
              </a:rPr>
              <a:t>Какой</a:t>
            </a:r>
            <a:r>
              <a:rPr sz="3200" spc="-217" dirty="0">
                <a:cs typeface="Lucida Sans Unicode"/>
              </a:rPr>
              <a:t> </a:t>
            </a:r>
            <a:r>
              <a:rPr sz="3200" spc="-7" dirty="0">
                <a:cs typeface="Lucida Sans Unicode"/>
              </a:rPr>
              <a:t>результат?</a:t>
            </a:r>
            <a:endParaRPr sz="3200" dirty="0"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32645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010" y="574736"/>
            <a:ext cx="6149010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sz="4000" b="0" spc="187" dirty="0">
                <a:solidFill>
                  <a:schemeClr val="tx2"/>
                </a:solidFill>
                <a:latin typeface="+mn-lt"/>
              </a:rPr>
              <a:t>Инструкция: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3576" y="1831853"/>
            <a:ext cx="6755075" cy="3194294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3600" spc="87" dirty="0">
                <a:cs typeface="Trebuchet MS"/>
              </a:rPr>
              <a:t>d</a:t>
            </a:r>
            <a:r>
              <a:rPr sz="3600" spc="43" dirty="0">
                <a:cs typeface="Trebuchet MS"/>
              </a:rPr>
              <a:t>o</a:t>
            </a:r>
            <a:r>
              <a:rPr sz="3600" spc="-57" dirty="0">
                <a:cs typeface="Trebuchet MS"/>
              </a:rPr>
              <a:t>u</a:t>
            </a:r>
            <a:r>
              <a:rPr sz="3600" spc="83" dirty="0">
                <a:cs typeface="Trebuchet MS"/>
              </a:rPr>
              <a:t>b</a:t>
            </a:r>
            <a:r>
              <a:rPr sz="3600" spc="110" dirty="0">
                <a:cs typeface="Trebuchet MS"/>
              </a:rPr>
              <a:t>l</a:t>
            </a:r>
            <a:r>
              <a:rPr sz="3600" spc="-153" dirty="0">
                <a:cs typeface="Trebuchet MS"/>
              </a:rPr>
              <a:t>e</a:t>
            </a:r>
            <a:r>
              <a:rPr sz="3600" spc="-140" dirty="0">
                <a:cs typeface="Trebuchet MS"/>
              </a:rPr>
              <a:t> </a:t>
            </a:r>
            <a:r>
              <a:rPr sz="3600" spc="63" dirty="0">
                <a:cs typeface="Trebuchet MS"/>
              </a:rPr>
              <a:t>=</a:t>
            </a:r>
            <a:r>
              <a:rPr sz="3600" spc="-140" dirty="0">
                <a:cs typeface="Trebuchet MS"/>
              </a:rPr>
              <a:t> </a:t>
            </a:r>
            <a:r>
              <a:rPr sz="3600" spc="110" dirty="0">
                <a:cs typeface="Trebuchet MS"/>
              </a:rPr>
              <a:t>l</a:t>
            </a:r>
            <a:r>
              <a:rPr sz="3600" spc="63" dirty="0">
                <a:cs typeface="Trebuchet MS"/>
              </a:rPr>
              <a:t>a</a:t>
            </a:r>
            <a:r>
              <a:rPr sz="3600" spc="80" dirty="0">
                <a:cs typeface="Trebuchet MS"/>
              </a:rPr>
              <a:t>m</a:t>
            </a:r>
            <a:r>
              <a:rPr sz="3600" spc="83" dirty="0">
                <a:cs typeface="Trebuchet MS"/>
              </a:rPr>
              <a:t>b</a:t>
            </a:r>
            <a:r>
              <a:rPr sz="3600" spc="87" dirty="0">
                <a:cs typeface="Trebuchet MS"/>
              </a:rPr>
              <a:t>d</a:t>
            </a:r>
            <a:r>
              <a:rPr sz="3600" spc="63" dirty="0">
                <a:cs typeface="Trebuchet MS"/>
              </a:rPr>
              <a:t>a</a:t>
            </a:r>
            <a:r>
              <a:rPr sz="3600" spc="-140" dirty="0">
                <a:cs typeface="Trebuchet MS"/>
              </a:rPr>
              <a:t> </a:t>
            </a:r>
            <a:r>
              <a:rPr sz="3600" spc="-30" dirty="0">
                <a:cs typeface="Trebuchet MS"/>
              </a:rPr>
              <a:t>x</a:t>
            </a:r>
            <a:r>
              <a:rPr sz="3600" spc="-550" dirty="0">
                <a:cs typeface="Trebuchet MS"/>
              </a:rPr>
              <a:t>:</a:t>
            </a:r>
            <a:r>
              <a:rPr sz="3600" spc="-140" dirty="0">
                <a:cs typeface="Trebuchet MS"/>
              </a:rPr>
              <a:t> </a:t>
            </a:r>
            <a:r>
              <a:rPr sz="3600" spc="-30" dirty="0">
                <a:cs typeface="Trebuchet MS"/>
              </a:rPr>
              <a:t>x</a:t>
            </a:r>
            <a:r>
              <a:rPr sz="3600" spc="93" dirty="0">
                <a:cs typeface="Trebuchet MS"/>
              </a:rPr>
              <a:t>*</a:t>
            </a:r>
            <a:r>
              <a:rPr sz="3600" spc="63" dirty="0">
                <a:cs typeface="Trebuchet MS"/>
              </a:rPr>
              <a:t>2</a:t>
            </a:r>
            <a:endParaRPr sz="3600" dirty="0">
              <a:cs typeface="Trebuchet MS"/>
            </a:endParaRPr>
          </a:p>
          <a:p>
            <a:pPr>
              <a:spcBef>
                <a:spcPts val="13"/>
              </a:spcBef>
            </a:pPr>
            <a:endParaRPr sz="4400" dirty="0">
              <a:cs typeface="Trebuchet MS"/>
            </a:endParaRPr>
          </a:p>
          <a:p>
            <a:pPr marL="8467" marR="2101532">
              <a:lnSpc>
                <a:spcPct val="115900"/>
              </a:lnSpc>
              <a:spcBef>
                <a:spcPts val="3"/>
              </a:spcBef>
            </a:pPr>
            <a:r>
              <a:rPr sz="3600" spc="287" dirty="0">
                <a:cs typeface="Trebuchet MS"/>
              </a:rPr>
              <a:t>Э</a:t>
            </a:r>
            <a:r>
              <a:rPr sz="3600" spc="60" dirty="0">
                <a:cs typeface="Trebuchet MS"/>
              </a:rPr>
              <a:t>к</a:t>
            </a:r>
            <a:r>
              <a:rPr sz="3600" spc="103" dirty="0">
                <a:cs typeface="Trebuchet MS"/>
              </a:rPr>
              <a:t>в</a:t>
            </a:r>
            <a:r>
              <a:rPr sz="3600" spc="13" dirty="0">
                <a:cs typeface="Trebuchet MS"/>
              </a:rPr>
              <a:t>и</a:t>
            </a:r>
            <a:r>
              <a:rPr sz="3600" spc="103" dirty="0">
                <a:cs typeface="Trebuchet MS"/>
              </a:rPr>
              <a:t>в</a:t>
            </a:r>
            <a:r>
              <a:rPr sz="3600" spc="57" dirty="0">
                <a:cs typeface="Trebuchet MS"/>
              </a:rPr>
              <a:t>ал</a:t>
            </a:r>
            <a:r>
              <a:rPr sz="3600" spc="-103" dirty="0">
                <a:cs typeface="Trebuchet MS"/>
              </a:rPr>
              <a:t>е</a:t>
            </a:r>
            <a:r>
              <a:rPr sz="3600" spc="70" dirty="0">
                <a:cs typeface="Trebuchet MS"/>
              </a:rPr>
              <a:t>н</a:t>
            </a:r>
            <a:r>
              <a:rPr sz="3600" spc="-67" dirty="0">
                <a:cs typeface="Trebuchet MS"/>
              </a:rPr>
              <a:t>т</a:t>
            </a:r>
            <a:r>
              <a:rPr sz="3600" spc="70" dirty="0">
                <a:cs typeface="Trebuchet MS"/>
              </a:rPr>
              <a:t>н</a:t>
            </a:r>
            <a:r>
              <a:rPr sz="3600" spc="-180" dirty="0">
                <a:cs typeface="Trebuchet MS"/>
              </a:rPr>
              <a:t>а:  </a:t>
            </a:r>
            <a:r>
              <a:rPr sz="3600" spc="-30" dirty="0">
                <a:cs typeface="Trebuchet MS"/>
              </a:rPr>
              <a:t>def</a:t>
            </a:r>
            <a:r>
              <a:rPr sz="3600" spc="-150" dirty="0">
                <a:cs typeface="Trebuchet MS"/>
              </a:rPr>
              <a:t> </a:t>
            </a:r>
            <a:r>
              <a:rPr sz="3600" spc="-57" dirty="0">
                <a:cs typeface="Trebuchet MS"/>
              </a:rPr>
              <a:t>double(x):</a:t>
            </a:r>
            <a:endParaRPr sz="3600" dirty="0">
              <a:cs typeface="Trebuchet MS"/>
            </a:endParaRPr>
          </a:p>
          <a:p>
            <a:pPr marL="324713">
              <a:spcBef>
                <a:spcPts val="880"/>
              </a:spcBef>
            </a:pPr>
            <a:r>
              <a:rPr sz="3600" spc="-103" dirty="0">
                <a:cs typeface="Trebuchet MS"/>
              </a:rPr>
              <a:t>return</a:t>
            </a:r>
            <a:r>
              <a:rPr sz="3600" spc="-153" dirty="0">
                <a:cs typeface="Trebuchet MS"/>
              </a:rPr>
              <a:t> </a:t>
            </a:r>
            <a:r>
              <a:rPr sz="3600" spc="-30" dirty="0">
                <a:cs typeface="Trebuchet MS"/>
              </a:rPr>
              <a:t>x</a:t>
            </a:r>
            <a:r>
              <a:rPr sz="3600" spc="-153" dirty="0">
                <a:cs typeface="Trebuchet MS"/>
              </a:rPr>
              <a:t> </a:t>
            </a:r>
            <a:r>
              <a:rPr sz="3600" spc="93" dirty="0">
                <a:cs typeface="Trebuchet MS"/>
              </a:rPr>
              <a:t>*</a:t>
            </a:r>
            <a:r>
              <a:rPr sz="3600" spc="-153" dirty="0">
                <a:cs typeface="Trebuchet MS"/>
              </a:rPr>
              <a:t> </a:t>
            </a:r>
            <a:r>
              <a:rPr sz="3600" spc="63" dirty="0">
                <a:cs typeface="Trebuchet MS"/>
              </a:rPr>
              <a:t>2</a:t>
            </a:r>
            <a:endParaRPr sz="3600" dirty="0"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5921" y="2830605"/>
            <a:ext cx="3942503" cy="1609181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3387" algn="ctr">
              <a:spcBef>
                <a:spcPts val="67"/>
              </a:spcBef>
            </a:pPr>
            <a:r>
              <a:rPr sz="3467" spc="87" dirty="0">
                <a:solidFill>
                  <a:srgbClr val="004AAC"/>
                </a:solidFill>
                <a:cs typeface="Lucida Sans Unicode"/>
              </a:rPr>
              <a:t>Чем </a:t>
            </a:r>
            <a:r>
              <a:rPr sz="3467" dirty="0">
                <a:solidFill>
                  <a:srgbClr val="004AAC"/>
                </a:solidFill>
                <a:cs typeface="Lucida Sans Unicode"/>
              </a:rPr>
              <a:t>можно </a:t>
            </a:r>
            <a:r>
              <a:rPr sz="3467" spc="3" dirty="0">
                <a:solidFill>
                  <a:srgbClr val="004AAC"/>
                </a:solidFill>
                <a:cs typeface="Lucida Sans Unicode"/>
              </a:rPr>
              <a:t> </a:t>
            </a:r>
            <a:r>
              <a:rPr sz="3467" spc="-40" dirty="0">
                <a:solidFill>
                  <a:srgbClr val="004AAC"/>
                </a:solidFill>
                <a:cs typeface="Lucida Sans Unicode"/>
              </a:rPr>
              <a:t>о</a:t>
            </a:r>
            <a:r>
              <a:rPr sz="3467" spc="-313" dirty="0">
                <a:solidFill>
                  <a:srgbClr val="004AAC"/>
                </a:solidFill>
                <a:cs typeface="Lucida Sans Unicode"/>
              </a:rPr>
              <a:t>х</a:t>
            </a:r>
            <a:r>
              <a:rPr sz="3467" spc="10" dirty="0">
                <a:solidFill>
                  <a:srgbClr val="004AAC"/>
                </a:solidFill>
                <a:cs typeface="Lucida Sans Unicode"/>
              </a:rPr>
              <a:t>а</a:t>
            </a:r>
            <a:r>
              <a:rPr sz="3467" spc="-63" dirty="0">
                <a:solidFill>
                  <a:srgbClr val="004AAC"/>
                </a:solidFill>
                <a:cs typeface="Lucida Sans Unicode"/>
              </a:rPr>
              <a:t>р</a:t>
            </a:r>
            <a:r>
              <a:rPr sz="3467" spc="10" dirty="0">
                <a:solidFill>
                  <a:srgbClr val="004AAC"/>
                </a:solidFill>
                <a:cs typeface="Lucida Sans Unicode"/>
              </a:rPr>
              <a:t>а</a:t>
            </a:r>
            <a:r>
              <a:rPr sz="3467" spc="-67" dirty="0">
                <a:solidFill>
                  <a:srgbClr val="004AAC"/>
                </a:solidFill>
                <a:cs typeface="Lucida Sans Unicode"/>
              </a:rPr>
              <a:t>к</a:t>
            </a:r>
            <a:r>
              <a:rPr sz="3467" spc="-100" dirty="0">
                <a:solidFill>
                  <a:srgbClr val="004AAC"/>
                </a:solidFill>
                <a:cs typeface="Lucida Sans Unicode"/>
              </a:rPr>
              <a:t>т</a:t>
            </a:r>
            <a:r>
              <a:rPr sz="3467" spc="10" dirty="0">
                <a:solidFill>
                  <a:srgbClr val="004AAC"/>
                </a:solidFill>
                <a:cs typeface="Lucida Sans Unicode"/>
              </a:rPr>
              <a:t>е</a:t>
            </a:r>
            <a:r>
              <a:rPr sz="3467" spc="-63" dirty="0">
                <a:solidFill>
                  <a:srgbClr val="004AAC"/>
                </a:solidFill>
                <a:cs typeface="Lucida Sans Unicode"/>
              </a:rPr>
              <a:t>р</a:t>
            </a:r>
            <a:r>
              <a:rPr sz="3467" spc="20" dirty="0">
                <a:solidFill>
                  <a:srgbClr val="004AAC"/>
                </a:solidFill>
                <a:cs typeface="Lucida Sans Unicode"/>
              </a:rPr>
              <a:t>и</a:t>
            </a:r>
            <a:r>
              <a:rPr sz="3467" spc="3" dirty="0">
                <a:solidFill>
                  <a:srgbClr val="004AAC"/>
                </a:solidFill>
                <a:cs typeface="Lucida Sans Unicode"/>
              </a:rPr>
              <a:t>з</a:t>
            </a:r>
            <a:r>
              <a:rPr sz="3467" spc="-40" dirty="0">
                <a:solidFill>
                  <a:srgbClr val="004AAC"/>
                </a:solidFill>
                <a:cs typeface="Lucida Sans Unicode"/>
              </a:rPr>
              <a:t>о</a:t>
            </a:r>
            <a:r>
              <a:rPr sz="3467" spc="147" dirty="0">
                <a:solidFill>
                  <a:srgbClr val="004AAC"/>
                </a:solidFill>
                <a:cs typeface="Lucida Sans Unicode"/>
              </a:rPr>
              <a:t>в</a:t>
            </a:r>
            <a:r>
              <a:rPr sz="3467" spc="10" dirty="0">
                <a:solidFill>
                  <a:srgbClr val="004AAC"/>
                </a:solidFill>
                <a:cs typeface="Lucida Sans Unicode"/>
              </a:rPr>
              <a:t>а</a:t>
            </a:r>
            <a:r>
              <a:rPr sz="3467" spc="-100" dirty="0">
                <a:solidFill>
                  <a:srgbClr val="004AAC"/>
                </a:solidFill>
                <a:cs typeface="Lucida Sans Unicode"/>
              </a:rPr>
              <a:t>т</a:t>
            </a:r>
            <a:r>
              <a:rPr sz="3467" spc="220" dirty="0">
                <a:solidFill>
                  <a:srgbClr val="004AAC"/>
                </a:solidFill>
                <a:cs typeface="Lucida Sans Unicode"/>
              </a:rPr>
              <a:t>ь  </a:t>
            </a:r>
            <a:r>
              <a:rPr sz="3467" spc="-63" dirty="0">
                <a:solidFill>
                  <a:srgbClr val="004AAC"/>
                </a:solidFill>
                <a:cs typeface="Lucida Sans Unicode"/>
              </a:rPr>
              <a:t>два</a:t>
            </a:r>
            <a:r>
              <a:rPr sz="3467" spc="-200" dirty="0">
                <a:solidFill>
                  <a:srgbClr val="004AAC"/>
                </a:solidFill>
                <a:cs typeface="Lucida Sans Unicode"/>
              </a:rPr>
              <a:t> </a:t>
            </a:r>
            <a:r>
              <a:rPr sz="3467" spc="-87" dirty="0">
                <a:solidFill>
                  <a:srgbClr val="004AAC"/>
                </a:solidFill>
                <a:cs typeface="Lucida Sans Unicode"/>
              </a:rPr>
              <a:t>кода?</a:t>
            </a:r>
            <a:endParaRPr sz="3467" dirty="0"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64941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516" y="2804897"/>
            <a:ext cx="10918190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 algn="ctr">
              <a:lnSpc>
                <a:spcPct val="100000"/>
              </a:lnSpc>
              <a:spcBef>
                <a:spcPts val="67"/>
              </a:spcBef>
            </a:pPr>
            <a:r>
              <a:rPr sz="4000" spc="187" dirty="0">
                <a:solidFill>
                  <a:schemeClr val="tx2"/>
                </a:solidFill>
                <a:latin typeface="+mn-lt"/>
              </a:rPr>
              <a:t>Сделаем общий обзор по лямбда-функции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71381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75429" y="1157170"/>
            <a:ext cx="10870777" cy="4543659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/>
          <a:p>
            <a:pPr marL="465667" marR="3387" indent="-457200">
              <a:lnSpc>
                <a:spcPct val="116100"/>
              </a:lnSpc>
              <a:spcBef>
                <a:spcPts val="63"/>
              </a:spcBef>
              <a:buFont typeface="Arial" panose="020B0604020202020204" pitchFamily="34" charset="0"/>
              <a:buChar char="•"/>
            </a:pPr>
            <a:r>
              <a:rPr sz="3200" spc="-5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Эта</a:t>
            </a:r>
            <a:r>
              <a:rPr sz="3200" spc="-27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 </a:t>
            </a:r>
            <a:r>
              <a:rPr sz="3200" spc="-13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функция</a:t>
            </a:r>
            <a:r>
              <a:rPr sz="3200" spc="-23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 </a:t>
            </a:r>
            <a:r>
              <a:rPr sz="3200" spc="13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может</a:t>
            </a:r>
            <a:r>
              <a:rPr sz="3200" spc="-23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 </a:t>
            </a:r>
            <a:r>
              <a:rPr sz="3200" spc="-10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иметь</a:t>
            </a:r>
            <a:r>
              <a:rPr sz="3200" spc="-23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 </a:t>
            </a:r>
            <a:r>
              <a:rPr sz="3200" spc="-87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любое</a:t>
            </a:r>
            <a:r>
              <a:rPr sz="3200" spc="-23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 </a:t>
            </a:r>
            <a:r>
              <a:rPr sz="3200" spc="-6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количество </a:t>
            </a:r>
            <a:r>
              <a:rPr sz="3200" spc="-57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 </a:t>
            </a:r>
            <a:r>
              <a:rPr sz="3200" spc="-43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аргументов,</a:t>
            </a:r>
            <a:r>
              <a:rPr sz="3200" spc="-23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 </a:t>
            </a:r>
            <a:r>
              <a:rPr sz="3200" spc="-3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но</a:t>
            </a:r>
            <a:r>
              <a:rPr sz="3200" spc="-23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 </a:t>
            </a:r>
            <a:r>
              <a:rPr sz="3200" spc="-11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вычисляет</a:t>
            </a:r>
            <a:r>
              <a:rPr sz="3200" spc="-2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 </a:t>
            </a:r>
            <a:r>
              <a:rPr sz="3200" spc="-37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и</a:t>
            </a:r>
            <a:r>
              <a:rPr sz="3200" spc="-23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 </a:t>
            </a:r>
            <a:r>
              <a:rPr sz="3200" spc="-3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возвращает</a:t>
            </a:r>
            <a:r>
              <a:rPr sz="3200" spc="-2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 </a:t>
            </a:r>
            <a:r>
              <a:rPr sz="3200" spc="-6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только</a:t>
            </a:r>
            <a:r>
              <a:rPr sz="3200" spc="-23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 </a:t>
            </a:r>
            <a:r>
              <a:rPr sz="3200" spc="-50" dirty="0" err="1">
                <a:solidFill>
                  <a:schemeClr val="accent1">
                    <a:lumMod val="50000"/>
                  </a:schemeClr>
                </a:solidFill>
                <a:cs typeface="Arial"/>
              </a:rPr>
              <a:t>одно</a:t>
            </a:r>
            <a:r>
              <a:rPr sz="3200" spc="-5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 </a:t>
            </a:r>
            <a:r>
              <a:rPr sz="3200" spc="-897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 </a:t>
            </a:r>
            <a:r>
              <a:rPr sz="3200" spc="3" dirty="0" err="1">
                <a:solidFill>
                  <a:schemeClr val="accent1">
                    <a:lumMod val="50000"/>
                  </a:schemeClr>
                </a:solidFill>
                <a:cs typeface="Arial"/>
              </a:rPr>
              <a:t>значение</a:t>
            </a:r>
            <a:r>
              <a:rPr lang="ru-RU" sz="3200" spc="3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.</a:t>
            </a:r>
          </a:p>
          <a:p>
            <a:pPr marL="465667" marR="401340" indent="-457200">
              <a:lnSpc>
                <a:spcPct val="116100"/>
              </a:lnSpc>
              <a:buFont typeface="Arial" panose="020B0604020202020204" pitchFamily="34" charset="0"/>
              <a:buChar char="•"/>
            </a:pPr>
            <a:r>
              <a:rPr sz="3200" spc="3" dirty="0" err="1">
                <a:solidFill>
                  <a:schemeClr val="accent1">
                    <a:lumMod val="50000"/>
                  </a:schemeClr>
                </a:solidFill>
                <a:cs typeface="Arial"/>
              </a:rPr>
              <a:t>Лямбда-функции</a:t>
            </a:r>
            <a:r>
              <a:rPr sz="3200" spc="3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 </a:t>
            </a:r>
            <a:r>
              <a:rPr sz="3200" spc="-76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применимы </a:t>
            </a:r>
            <a:r>
              <a:rPr sz="3200" spc="-43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везде, </a:t>
            </a:r>
            <a:r>
              <a:rPr sz="3200" spc="23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где </a:t>
            </a:r>
            <a:r>
              <a:rPr sz="3200" spc="-80" dirty="0" err="1">
                <a:solidFill>
                  <a:schemeClr val="accent1">
                    <a:lumMod val="50000"/>
                  </a:schemeClr>
                </a:solidFill>
                <a:cs typeface="Arial"/>
              </a:rPr>
              <a:t>требуются</a:t>
            </a:r>
            <a:r>
              <a:rPr sz="3200" spc="-8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 </a:t>
            </a:r>
            <a:r>
              <a:rPr sz="3200" spc="-90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 </a:t>
            </a:r>
            <a:r>
              <a:rPr sz="3200" spc="-23" dirty="0" err="1">
                <a:solidFill>
                  <a:schemeClr val="accent1">
                    <a:lumMod val="50000"/>
                  </a:schemeClr>
                </a:solidFill>
                <a:cs typeface="Arial"/>
              </a:rPr>
              <a:t>объекты-функции</a:t>
            </a:r>
            <a:r>
              <a:rPr lang="ru-RU" sz="3200" spc="-23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.</a:t>
            </a:r>
            <a:endParaRPr sz="3200" dirty="0">
              <a:solidFill>
                <a:schemeClr val="accent1">
                  <a:lumMod val="50000"/>
                </a:schemeClr>
              </a:solidFill>
              <a:cs typeface="Arial"/>
            </a:endParaRPr>
          </a:p>
          <a:p>
            <a:pPr marL="465667" marR="1321289" indent="-457200">
              <a:lnSpc>
                <a:spcPct val="116100"/>
              </a:lnSpc>
              <a:buFont typeface="Arial" panose="020B0604020202020204" pitchFamily="34" charset="0"/>
              <a:buChar char="•"/>
            </a:pPr>
            <a:r>
              <a:rPr sz="3200" spc="-33" dirty="0" err="1">
                <a:solidFill>
                  <a:schemeClr val="accent1">
                    <a:lumMod val="50000"/>
                  </a:schemeClr>
                </a:solidFill>
                <a:cs typeface="Arial"/>
              </a:rPr>
              <a:t>Синтаксически</a:t>
            </a:r>
            <a:r>
              <a:rPr sz="3200" spc="-27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 </a:t>
            </a:r>
            <a:r>
              <a:rPr sz="3200" spc="-2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лямбда-функция</a:t>
            </a:r>
            <a:r>
              <a:rPr sz="3200" spc="-27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 </a:t>
            </a:r>
            <a:r>
              <a:rPr sz="3200" spc="-7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ограничена, </a:t>
            </a:r>
            <a:r>
              <a:rPr sz="3200" spc="-3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 </a:t>
            </a:r>
            <a:r>
              <a:rPr sz="3200" spc="-57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позволяет</a:t>
            </a:r>
            <a:r>
              <a:rPr sz="3200" spc="-27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 </a:t>
            </a:r>
            <a:r>
              <a:rPr sz="3200" spc="-73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представить</a:t>
            </a:r>
            <a:r>
              <a:rPr sz="3200" spc="-23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 </a:t>
            </a:r>
            <a:r>
              <a:rPr sz="3200" spc="-67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всего</a:t>
            </a:r>
            <a:r>
              <a:rPr sz="3200" spc="-23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 </a:t>
            </a:r>
            <a:r>
              <a:rPr sz="3200" spc="-50" dirty="0" err="1">
                <a:solidFill>
                  <a:schemeClr val="accent1">
                    <a:lumMod val="50000"/>
                  </a:schemeClr>
                </a:solidFill>
                <a:cs typeface="Arial"/>
              </a:rPr>
              <a:t>одно</a:t>
            </a:r>
            <a:r>
              <a:rPr sz="3200" spc="-23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 </a:t>
            </a:r>
            <a:r>
              <a:rPr sz="3200" spc="-7" dirty="0" err="1">
                <a:solidFill>
                  <a:schemeClr val="accent1">
                    <a:lumMod val="50000"/>
                  </a:schemeClr>
                </a:solidFill>
                <a:cs typeface="Arial"/>
              </a:rPr>
              <a:t>выражение</a:t>
            </a:r>
            <a:r>
              <a:rPr lang="ru-RU" sz="3200" spc="-7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.</a:t>
            </a:r>
            <a:endParaRPr sz="3600" dirty="0">
              <a:solidFill>
                <a:schemeClr val="accent1">
                  <a:lumMod val="50000"/>
                </a:schemeClr>
              </a:solidFill>
              <a:cs typeface="Arial"/>
            </a:endParaRPr>
          </a:p>
          <a:p>
            <a:pPr marL="465667" marR="1737024" indent="-457200">
              <a:lnSpc>
                <a:spcPct val="116100"/>
              </a:lnSpc>
              <a:buFont typeface="Arial" panose="020B0604020202020204" pitchFamily="34" charset="0"/>
              <a:buChar char="•"/>
            </a:pPr>
            <a:r>
              <a:rPr sz="3200" spc="-73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Мы</a:t>
            </a:r>
            <a:r>
              <a:rPr sz="3200" spc="-27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 </a:t>
            </a:r>
            <a:r>
              <a:rPr sz="3200" spc="-87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используем</a:t>
            </a:r>
            <a:r>
              <a:rPr sz="3200" spc="-23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 </a:t>
            </a:r>
            <a:r>
              <a:rPr sz="3200" spc="-3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лямбда-функцию,</a:t>
            </a:r>
            <a:r>
              <a:rPr sz="3200" spc="-27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 </a:t>
            </a:r>
            <a:r>
              <a:rPr sz="3200" spc="4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когда</a:t>
            </a:r>
            <a:r>
              <a:rPr sz="3200" spc="-23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 </a:t>
            </a:r>
            <a:r>
              <a:rPr sz="3200" spc="-53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нам </a:t>
            </a:r>
            <a:r>
              <a:rPr sz="3200" spc="-90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 </a:t>
            </a:r>
            <a:r>
              <a:rPr sz="3200" spc="-2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ненадолго</a:t>
            </a:r>
            <a:r>
              <a:rPr sz="3200" spc="-23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 </a:t>
            </a:r>
            <a:r>
              <a:rPr sz="3200" spc="-67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требуется</a:t>
            </a:r>
            <a:r>
              <a:rPr sz="3200" spc="-23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 </a:t>
            </a:r>
            <a:r>
              <a:rPr sz="3200" spc="-6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безымянная</a:t>
            </a:r>
            <a:r>
              <a:rPr sz="3200" spc="-2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 </a:t>
            </a:r>
            <a:r>
              <a:rPr sz="3200" spc="-13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функция</a:t>
            </a:r>
            <a:r>
              <a:rPr lang="ru-RU" sz="3200" spc="-13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.</a:t>
            </a:r>
            <a:endParaRPr sz="3200" dirty="0">
              <a:solidFill>
                <a:schemeClr val="accent1">
                  <a:lumMod val="50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01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6085" y="2458286"/>
            <a:ext cx="7532370" cy="62410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 algn="ctr">
              <a:lnSpc>
                <a:spcPct val="100000"/>
              </a:lnSpc>
              <a:spcBef>
                <a:spcPts val="67"/>
              </a:spcBef>
            </a:pPr>
            <a:r>
              <a:rPr sz="4000" spc="187" dirty="0">
                <a:solidFill>
                  <a:schemeClr val="tx2"/>
                </a:solidFill>
                <a:latin typeface="+mn-lt"/>
              </a:rPr>
              <a:t>filter(), map(),reduce()</a:t>
            </a:r>
          </a:p>
        </p:txBody>
      </p:sp>
    </p:spTree>
    <p:extLst>
      <p:ext uri="{BB962C8B-B14F-4D97-AF65-F5344CB8AC3E}">
        <p14:creationId xmlns:p14="http://schemas.microsoft.com/office/powerpoint/2010/main" val="32124290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482</TotalTime>
  <Words>1058</Words>
  <Application>Microsoft Office PowerPoint</Application>
  <PresentationFormat>Широкоэкранный</PresentationFormat>
  <Paragraphs>123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0" baseType="lpstr">
      <vt:lpstr>-apple-system</vt:lpstr>
      <vt:lpstr>Arial</vt:lpstr>
      <vt:lpstr>Calibri</vt:lpstr>
      <vt:lpstr>Helvetica Light</vt:lpstr>
      <vt:lpstr>Lucida Console</vt:lpstr>
      <vt:lpstr>Wingdings</vt:lpstr>
      <vt:lpstr>Тема Office</vt:lpstr>
      <vt:lpstr>Функции. Модули, библиотеки и пакеты</vt:lpstr>
      <vt:lpstr>Что такое лямбда-функции?</vt:lpstr>
      <vt:lpstr>ПОНЯТИЕ</vt:lpstr>
      <vt:lpstr>Синтаксис</vt:lpstr>
      <vt:lpstr>Протестируем пример</vt:lpstr>
      <vt:lpstr>Инструкция:</vt:lpstr>
      <vt:lpstr>Сделаем общий обзор по лямбда-функции</vt:lpstr>
      <vt:lpstr>Презентация PowerPoint</vt:lpstr>
      <vt:lpstr>filter(), map(),reduce()</vt:lpstr>
      <vt:lpstr>Презентация PowerPoint</vt:lpstr>
      <vt:lpstr>Протестируем код</vt:lpstr>
      <vt:lpstr>Презентация PowerPoint</vt:lpstr>
      <vt:lpstr>Протестируем код</vt:lpstr>
      <vt:lpstr>Презентация PowerPoint</vt:lpstr>
      <vt:lpstr>Функция reduce() принимает в качестве аргументов  функцию и список.</vt:lpstr>
      <vt:lpstr>Презентация PowerPoint</vt:lpstr>
      <vt:lpstr>Использование вместе с циклом</vt:lpstr>
      <vt:lpstr>Использование вместе с условием</vt:lpstr>
      <vt:lpstr>Как вы можете описать картинку?</vt:lpstr>
      <vt:lpstr>Библиотеки Что такое встроенные модули?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Андриенко Богдан Николаевич</cp:lastModifiedBy>
  <cp:revision>84</cp:revision>
  <dcterms:created xsi:type="dcterms:W3CDTF">2022-01-30T05:59:16Z</dcterms:created>
  <dcterms:modified xsi:type="dcterms:W3CDTF">2023-03-29T07:49:11Z</dcterms:modified>
</cp:coreProperties>
</file>