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8" r:id="rId5"/>
    <p:sldId id="287" r:id="rId6"/>
    <p:sldId id="293" r:id="rId7"/>
    <p:sldId id="294" r:id="rId8"/>
    <p:sldId id="295" r:id="rId9"/>
    <p:sldId id="297" r:id="rId10"/>
    <p:sldId id="296" r:id="rId11"/>
    <p:sldId id="291" r:id="rId12"/>
    <p:sldId id="292" r:id="rId13"/>
    <p:sldId id="289" r:id="rId14"/>
    <p:sldId id="290" r:id="rId15"/>
    <p:sldId id="300" r:id="rId16"/>
    <p:sldId id="301" r:id="rId17"/>
    <p:sldId id="302" r:id="rId18"/>
    <p:sldId id="303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Сортировка, поиск, регулярные выражения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reverse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392505" cy="4440238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У </a:t>
            </a:r>
            <a:r>
              <a:rPr lang="ru-RU" dirty="0" err="1">
                <a:cs typeface="Times New Roman" panose="02020603050405020304" pitchFamily="18" charset="0"/>
              </a:rPr>
              <a:t>list.sort</a:t>
            </a:r>
            <a:r>
              <a:rPr lang="ru-RU" dirty="0">
                <a:cs typeface="Times New Roman" panose="02020603050405020304" pitchFamily="18" charset="0"/>
              </a:rPr>
              <a:t>() и </a:t>
            </a:r>
            <a:r>
              <a:rPr lang="ru-RU" dirty="0" err="1">
                <a:cs typeface="Times New Roman" panose="02020603050405020304" pitchFamily="18" charset="0"/>
              </a:rPr>
              <a:t>sorted</a:t>
            </a:r>
            <a:r>
              <a:rPr lang="ru-RU" dirty="0">
                <a:cs typeface="Times New Roman" panose="02020603050405020304" pitchFamily="18" charset="0"/>
              </a:rPr>
              <a:t>() есть параметр </a:t>
            </a:r>
            <a:r>
              <a:rPr lang="ru-RU" dirty="0" err="1">
                <a:cs typeface="Times New Roman" panose="02020603050405020304" pitchFamily="18" charset="0"/>
              </a:rPr>
              <a:t>reverse</a:t>
            </a:r>
            <a:r>
              <a:rPr lang="ru-RU" dirty="0">
                <a:cs typeface="Times New Roman" panose="02020603050405020304" pitchFamily="18" charset="0"/>
              </a:rPr>
              <a:t>, принимающий </a:t>
            </a:r>
            <a:r>
              <a:rPr lang="ru-RU" dirty="0" err="1">
                <a:cs typeface="Times New Roman" panose="02020603050405020304" pitchFamily="18" charset="0"/>
              </a:rPr>
              <a:t>boolean</a:t>
            </a:r>
            <a:r>
              <a:rPr lang="ru-RU" dirty="0">
                <a:cs typeface="Times New Roman" panose="02020603050405020304" pitchFamily="18" charset="0"/>
              </a:rPr>
              <a:t>-значение. </a:t>
            </a:r>
          </a:p>
          <a:p>
            <a:r>
              <a:rPr lang="ru-RU" dirty="0">
                <a:cs typeface="Times New Roman" panose="02020603050405020304" pitchFamily="18" charset="0"/>
              </a:rPr>
              <a:t>Он нужен для обозначения сортировки по убыванию.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8443" y="1841228"/>
            <a:ext cx="5952676" cy="156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815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k-KZ" dirty="0"/>
              <a:t>Сортировка пузырьком 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17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152400"/>
            <a:ext cx="383689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3.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Сортировка пузырьком это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4498" y="1905506"/>
            <a:ext cx="4019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860" marR="34925" indent="-6350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Метод сортировки массивов и списков путем последовательного сравнения и обмена соседних элементов, если предшествующий оказывается больше последующего.</a:t>
            </a:r>
            <a:endParaRPr lang="en-US" sz="2400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549" y="970462"/>
            <a:ext cx="4082959" cy="3817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4549" y="445849"/>
            <a:ext cx="360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Практический пример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6748" y="4952529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Результат программы: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48" y="5579057"/>
            <a:ext cx="3873388" cy="9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k-KZ" dirty="0"/>
              <a:t>Сортировка Шелла (</a:t>
            </a:r>
            <a:r>
              <a:rPr lang="en-US" dirty="0"/>
              <a:t>Shell sort</a:t>
            </a:r>
            <a:r>
              <a:rPr lang="kk-KZ" dirty="0"/>
              <a:t>) 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76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47948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4. </a:t>
            </a:r>
            <a:r>
              <a:rPr lang="kk-KZ" sz="4000" dirty="0"/>
              <a:t>Сортировка Шелла (</a:t>
            </a:r>
            <a:r>
              <a:rPr lang="en-US" sz="4000" dirty="0"/>
              <a:t>Shell sort</a:t>
            </a:r>
            <a:r>
              <a:rPr lang="kk-KZ" sz="4000" dirty="0"/>
              <a:t>) это</a:t>
            </a:r>
            <a:r>
              <a:rPr lang="en-US" sz="4000" dirty="0"/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309" y="1477963"/>
            <a:ext cx="44740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Сортировка Шелла является оптимизированным вариантом сортировки вставками.</a:t>
            </a:r>
          </a:p>
          <a:p>
            <a:r>
              <a:rPr lang="ru-RU" dirty="0"/>
              <a:t>Оптимизация достигается путем сравнения не только соседних элементов, но и элементов на определенном расстоянии, которое в течении работы алгоритма уменьшается. На последней итерации это расстояние равно 1. </a:t>
            </a:r>
          </a:p>
          <a:p>
            <a:r>
              <a:rPr lang="ru-RU" dirty="0"/>
              <a:t>После этого алгоритм становится обычным алгоритмом сортировки вставками, что гарантирует правильный результат сортировки.</a:t>
            </a:r>
          </a:p>
          <a:p>
            <a:r>
              <a:rPr lang="ru-RU" dirty="0"/>
              <a:t>Но следует отметить один момент: к тому времени, когда это произойдет, наш массив будет почти отсортирован, поэтому итерации будут выполнятся очень быстро.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1504" y="0"/>
            <a:ext cx="309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Практический пример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2434" y="5594713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Результат программы: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75" y="425029"/>
            <a:ext cx="4554985" cy="24618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412" y="2886890"/>
            <a:ext cx="5224506" cy="27078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15" y="6031863"/>
            <a:ext cx="4991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5</a:t>
            </a:r>
            <a:r>
              <a:rPr lang="en-US" dirty="0"/>
              <a:t>. </a:t>
            </a:r>
            <a:r>
              <a:rPr lang="ru-RU" altLang="ru-RU" dirty="0"/>
              <a:t>Быстрая сортировка (</a:t>
            </a:r>
            <a:r>
              <a:rPr lang="en-US" altLang="ru-RU" i="1" dirty="0" err="1"/>
              <a:t>QuickSort</a:t>
            </a:r>
            <a:r>
              <a:rPr lang="ru-RU" altLang="ru-RU" dirty="0"/>
              <a:t>)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23" y="656116"/>
            <a:ext cx="4306253" cy="5594341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2023" y="116893"/>
            <a:ext cx="531009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5</a:t>
            </a:r>
            <a:r>
              <a:rPr lang="en-US" sz="4000" dirty="0"/>
              <a:t>. </a:t>
            </a:r>
            <a:r>
              <a:rPr lang="ru-RU" altLang="ru-RU" sz="4000" dirty="0"/>
              <a:t>Быстрая сортировка (</a:t>
            </a:r>
            <a:r>
              <a:rPr lang="en-US" altLang="ru-RU" sz="4000" i="1" dirty="0" err="1"/>
              <a:t>QuickSort</a:t>
            </a:r>
            <a:r>
              <a:rPr lang="ru-RU" altLang="ru-RU" sz="4000" dirty="0"/>
              <a:t>) </a:t>
            </a:r>
            <a:r>
              <a:rPr lang="kk-KZ" sz="4000" dirty="0"/>
              <a:t>это</a:t>
            </a:r>
            <a:r>
              <a:rPr lang="en-US" sz="4000" dirty="0"/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0023" y="178413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Практический пример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88" y="5321279"/>
            <a:ext cx="261315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Результат программы: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7603" y="1655959"/>
            <a:ext cx="3286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i="1" dirty="0"/>
              <a:t>Идея</a:t>
            </a:r>
            <a:r>
              <a:rPr lang="ru-RU" altLang="ru-RU" sz="2000" dirty="0"/>
              <a:t>: выгоднее переставлять элементы, который находятся дальше друг от друга.</a:t>
            </a:r>
            <a:r>
              <a:rPr lang="ru-RU" altLang="ru-RU" sz="2000" dirty="0">
                <a:solidFill>
                  <a:srgbClr val="3333FF"/>
                </a:solidFill>
              </a:rPr>
              <a:t> </a:t>
            </a:r>
          </a:p>
        </p:txBody>
      </p:sp>
      <p:grpSp>
        <p:nvGrpSpPr>
          <p:cNvPr id="12" name="Группа 5">
            <a:extLst>
              <a:ext uri="{FF2B5EF4-FFF2-40B4-BE49-F238E27FC236}">
                <a16:creationId xmlns:a16="http://schemas.microsoft.com/office/drawing/2014/main" id="{717DF70D-3BDF-8F8D-74DA-100AB65074DE}"/>
              </a:ext>
            </a:extLst>
          </p:cNvPr>
          <p:cNvGrpSpPr>
            <a:grpSpLocks/>
          </p:cNvGrpSpPr>
          <p:nvPr/>
        </p:nvGrpSpPr>
        <p:grpSpPr bwMode="auto">
          <a:xfrm>
            <a:off x="3648732" y="778889"/>
            <a:ext cx="2271776" cy="2707977"/>
            <a:chOff x="491339" y="886968"/>
            <a:chExt cx="2272599" cy="270893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B47EDFF-37E5-6B11-B6B9-E0D4D7161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4" t="5145" r="9898" b="3230"/>
            <a:stretch>
              <a:fillRect/>
            </a:stretch>
          </p:blipFill>
          <p:spPr bwMode="auto">
            <a:xfrm>
              <a:off x="572242" y="886968"/>
              <a:ext cx="1338927" cy="2276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9A3EA18-A2F3-09C8-6A83-DCDE3DDFAF8B}"/>
                </a:ext>
              </a:extLst>
            </p:cNvPr>
            <p:cNvSpPr/>
            <p:nvPr/>
          </p:nvSpPr>
          <p:spPr>
            <a:xfrm>
              <a:off x="491339" y="3134077"/>
              <a:ext cx="2272599" cy="461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ru-RU" sz="2400" kern="0" dirty="0" err="1">
                  <a:solidFill>
                    <a:srgbClr val="000000"/>
                  </a:solidFill>
                  <a:latin typeface="Arial"/>
                  <a:ea typeface="+mj-ea"/>
                  <a:cs typeface="+mj-cs"/>
                </a:rPr>
                <a:t>Ч.Э.Хоар</a:t>
              </a:r>
              <a:r>
                <a:rPr lang="ru-RU" sz="2400" kern="0" dirty="0">
                  <a:solidFill>
                    <a:srgbClr val="000000"/>
                  </a:solidFill>
                  <a:latin typeface="Arial"/>
                  <a:ea typeface="+mj-ea"/>
                  <a:cs typeface="+mj-cs"/>
                </a:rPr>
                <a:t> 1960</a:t>
              </a:r>
              <a:endParaRPr lang="ru-RU" sz="1400" dirty="0"/>
            </a:p>
          </p:txBody>
        </p:sp>
      </p:grpSp>
      <p:graphicFrame>
        <p:nvGraphicFramePr>
          <p:cNvPr id="16" name="Group 185">
            <a:extLst>
              <a:ext uri="{FF2B5EF4-FFF2-40B4-BE49-F238E27FC236}">
                <a16:creationId xmlns:a16="http://schemas.microsoft.com/office/drawing/2014/main" id="{995C5F96-5658-F23B-5B8C-939701932113}"/>
              </a:ext>
            </a:extLst>
          </p:cNvPr>
          <p:cNvGraphicFramePr>
            <a:graphicFrameLocks noGrp="1"/>
          </p:cNvGraphicFramePr>
          <p:nvPr/>
        </p:nvGraphicFramePr>
        <p:xfrm>
          <a:off x="1628655" y="3509409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5">
            <a:extLst>
              <a:ext uri="{FF2B5EF4-FFF2-40B4-BE49-F238E27FC236}">
                <a16:creationId xmlns:a16="http://schemas.microsoft.com/office/drawing/2014/main" id="{4B7E48EE-BF82-3BFC-3179-557EEB5BE689}"/>
              </a:ext>
            </a:extLst>
          </p:cNvPr>
          <p:cNvGraphicFramePr>
            <a:graphicFrameLocks noGrp="1"/>
          </p:cNvGraphicFramePr>
          <p:nvPr/>
        </p:nvGraphicFramePr>
        <p:xfrm>
          <a:off x="1592296" y="4193062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185">
            <a:extLst>
              <a:ext uri="{FF2B5EF4-FFF2-40B4-BE49-F238E27FC236}">
                <a16:creationId xmlns:a16="http://schemas.microsoft.com/office/drawing/2014/main" id="{F74FFF94-DB01-0008-7988-A19891D928F4}"/>
              </a:ext>
            </a:extLst>
          </p:cNvPr>
          <p:cNvGraphicFramePr>
            <a:graphicFrameLocks noGrp="1"/>
          </p:cNvGraphicFramePr>
          <p:nvPr/>
        </p:nvGraphicFramePr>
        <p:xfrm>
          <a:off x="1592296" y="4872512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185">
            <a:extLst>
              <a:ext uri="{FF2B5EF4-FFF2-40B4-BE49-F238E27FC236}">
                <a16:creationId xmlns:a16="http://schemas.microsoft.com/office/drawing/2014/main" id="{7E8A018F-3C13-8143-416E-2061E2C089B7}"/>
              </a:ext>
            </a:extLst>
          </p:cNvPr>
          <p:cNvGraphicFramePr>
            <a:graphicFrameLocks noGrp="1"/>
          </p:cNvGraphicFramePr>
          <p:nvPr/>
        </p:nvGraphicFramePr>
        <p:xfrm>
          <a:off x="1592296" y="5551962"/>
          <a:ext cx="2981328" cy="459152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9998" marR="89998" marT="46696" marB="4669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Группа 20">
            <a:extLst>
              <a:ext uri="{FF2B5EF4-FFF2-40B4-BE49-F238E27FC236}">
                <a16:creationId xmlns:a16="http://schemas.microsoft.com/office/drawing/2014/main" id="{56DA6EB0-D214-C4C4-99A2-ADEBB8D93FF0}"/>
              </a:ext>
            </a:extLst>
          </p:cNvPr>
          <p:cNvGrpSpPr>
            <a:grpSpLocks/>
          </p:cNvGrpSpPr>
          <p:nvPr/>
        </p:nvGrpSpPr>
        <p:grpSpPr bwMode="auto">
          <a:xfrm>
            <a:off x="1555783" y="3453287"/>
            <a:ext cx="3054350" cy="631825"/>
            <a:chOff x="2295144" y="1673352"/>
            <a:chExt cx="3054096" cy="632460"/>
          </a:xfrm>
        </p:grpSpPr>
        <p:sp>
          <p:nvSpPr>
            <p:cNvPr id="21" name="Овал 11">
              <a:extLst>
                <a:ext uri="{FF2B5EF4-FFF2-40B4-BE49-F238E27FC236}">
                  <a16:creationId xmlns:a16="http://schemas.microsoft.com/office/drawing/2014/main" id="{202B04CF-55C4-1A9F-5A34-F89680744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144" y="16733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2" name="Овал 12">
              <a:extLst>
                <a:ext uri="{FF2B5EF4-FFF2-40B4-BE49-F238E27FC236}">
                  <a16:creationId xmlns:a16="http://schemas.microsoft.com/office/drawing/2014/main" id="{DFDB0BD2-98A5-53A0-7BC3-9A3F9C4E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312" y="16733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3" name="Полилиния 13">
              <a:extLst>
                <a:ext uri="{FF2B5EF4-FFF2-40B4-BE49-F238E27FC236}">
                  <a16:creationId xmlns:a16="http://schemas.microsoft.com/office/drawing/2014/main" id="{17E50C3B-1AD8-6288-D417-90D78A73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32" y="2157984"/>
              <a:ext cx="2093976" cy="147828"/>
            </a:xfrm>
            <a:custGeom>
              <a:avLst/>
              <a:gdLst>
                <a:gd name="T0" fmla="*/ 0 w 2093976"/>
                <a:gd name="T1" fmla="*/ 0 h 147828"/>
                <a:gd name="T2" fmla="*/ 1051560 w 2093976"/>
                <a:gd name="T3" fmla="*/ 146304 h 147828"/>
                <a:gd name="T4" fmla="*/ 2093976 w 2093976"/>
                <a:gd name="T5" fmla="*/ 9144 h 147828"/>
                <a:gd name="T6" fmla="*/ 0 60000 65536"/>
                <a:gd name="T7" fmla="*/ 0 60000 65536"/>
                <a:gd name="T8" fmla="*/ 0 60000 65536"/>
                <a:gd name="T9" fmla="*/ 0 w 2093976"/>
                <a:gd name="T10" fmla="*/ 0 h 147828"/>
                <a:gd name="T11" fmla="*/ 2093976 w 2093976"/>
                <a:gd name="T12" fmla="*/ 147828 h 1478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976" h="147828">
                  <a:moveTo>
                    <a:pt x="0" y="0"/>
                  </a:moveTo>
                  <a:cubicBezTo>
                    <a:pt x="351282" y="72390"/>
                    <a:pt x="702564" y="144780"/>
                    <a:pt x="1051560" y="146304"/>
                  </a:cubicBezTo>
                  <a:cubicBezTo>
                    <a:pt x="1400556" y="147828"/>
                    <a:pt x="1747266" y="78486"/>
                    <a:pt x="2093976" y="9144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4" name="Группа 21">
            <a:extLst>
              <a:ext uri="{FF2B5EF4-FFF2-40B4-BE49-F238E27FC236}">
                <a16:creationId xmlns:a16="http://schemas.microsoft.com/office/drawing/2014/main" id="{5B68B7EB-22F7-B29F-E301-03E345B95D22}"/>
              </a:ext>
            </a:extLst>
          </p:cNvPr>
          <p:cNvGrpSpPr>
            <a:grpSpLocks/>
          </p:cNvGrpSpPr>
          <p:nvPr/>
        </p:nvGrpSpPr>
        <p:grpSpPr bwMode="auto">
          <a:xfrm>
            <a:off x="2039971" y="4139087"/>
            <a:ext cx="2066925" cy="631825"/>
            <a:chOff x="2779776" y="2359152"/>
            <a:chExt cx="2066544" cy="630936"/>
          </a:xfrm>
        </p:grpSpPr>
        <p:sp>
          <p:nvSpPr>
            <p:cNvPr id="25" name="Овал 14">
              <a:extLst>
                <a:ext uri="{FF2B5EF4-FFF2-40B4-BE49-F238E27FC236}">
                  <a16:creationId xmlns:a16="http://schemas.microsoft.com/office/drawing/2014/main" id="{76A22A25-547B-84D6-A63A-425F2789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76" y="23591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6" name="Овал 15">
              <a:extLst>
                <a:ext uri="{FF2B5EF4-FFF2-40B4-BE49-F238E27FC236}">
                  <a16:creationId xmlns:a16="http://schemas.microsoft.com/office/drawing/2014/main" id="{0FBD0433-25A8-68E9-4C02-35E5F65D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392" y="23591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7" name="Полилиния 16">
              <a:extLst>
                <a:ext uri="{FF2B5EF4-FFF2-40B4-BE49-F238E27FC236}">
                  <a16:creationId xmlns:a16="http://schemas.microsoft.com/office/drawing/2014/main" id="{BF583EC5-6CA3-4537-1B2B-F659DCAA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824" y="2900172"/>
              <a:ext cx="1307592" cy="89916"/>
            </a:xfrm>
            <a:custGeom>
              <a:avLst/>
              <a:gdLst>
                <a:gd name="T0" fmla="*/ 0 w 2093976"/>
                <a:gd name="T1" fmla="*/ 0 h 147828"/>
                <a:gd name="T2" fmla="*/ 1442 w 2093976"/>
                <a:gd name="T3" fmla="*/ 139 h 147828"/>
                <a:gd name="T4" fmla="*/ 2871 w 2093976"/>
                <a:gd name="T5" fmla="*/ 9 h 147828"/>
                <a:gd name="T6" fmla="*/ 0 60000 65536"/>
                <a:gd name="T7" fmla="*/ 0 60000 65536"/>
                <a:gd name="T8" fmla="*/ 0 60000 65536"/>
                <a:gd name="T9" fmla="*/ 0 w 2093976"/>
                <a:gd name="T10" fmla="*/ 0 h 147828"/>
                <a:gd name="T11" fmla="*/ 2093976 w 2093976"/>
                <a:gd name="T12" fmla="*/ 147828 h 1478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976" h="147828">
                  <a:moveTo>
                    <a:pt x="0" y="0"/>
                  </a:moveTo>
                  <a:cubicBezTo>
                    <a:pt x="351282" y="72390"/>
                    <a:pt x="702564" y="144780"/>
                    <a:pt x="1051560" y="146304"/>
                  </a:cubicBezTo>
                  <a:cubicBezTo>
                    <a:pt x="1400556" y="147828"/>
                    <a:pt x="1747266" y="78486"/>
                    <a:pt x="2093976" y="9144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8" name="Группа 22">
            <a:extLst>
              <a:ext uri="{FF2B5EF4-FFF2-40B4-BE49-F238E27FC236}">
                <a16:creationId xmlns:a16="http://schemas.microsoft.com/office/drawing/2014/main" id="{A5E79704-6288-CA7C-9BAC-0EF4AF5DF67C}"/>
              </a:ext>
            </a:extLst>
          </p:cNvPr>
          <p:cNvGrpSpPr>
            <a:grpSpLocks/>
          </p:cNvGrpSpPr>
          <p:nvPr/>
        </p:nvGrpSpPr>
        <p:grpSpPr bwMode="auto">
          <a:xfrm>
            <a:off x="2552733" y="4824887"/>
            <a:ext cx="1050925" cy="677863"/>
            <a:chOff x="3291840" y="3044952"/>
            <a:chExt cx="1051560" cy="678180"/>
          </a:xfrm>
        </p:grpSpPr>
        <p:sp>
          <p:nvSpPr>
            <p:cNvPr id="29" name="Овал 17">
              <a:extLst>
                <a:ext uri="{FF2B5EF4-FFF2-40B4-BE49-F238E27FC236}">
                  <a16:creationId xmlns:a16="http://schemas.microsoft.com/office/drawing/2014/main" id="{A1171915-9085-123A-52A3-23716999F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840" y="30449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" name="Овал 18">
              <a:extLst>
                <a:ext uri="{FF2B5EF4-FFF2-40B4-BE49-F238E27FC236}">
                  <a16:creationId xmlns:a16="http://schemas.microsoft.com/office/drawing/2014/main" id="{CCB6C8D5-2B77-005C-63FA-2389F905C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472" y="3044952"/>
              <a:ext cx="566928" cy="566928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1" name="Полилиния 19">
              <a:extLst>
                <a:ext uri="{FF2B5EF4-FFF2-40B4-BE49-F238E27FC236}">
                  <a16:creationId xmlns:a16="http://schemas.microsoft.com/office/drawing/2014/main" id="{7EC656B8-C938-44B0-E473-638C0F383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744" y="3575304"/>
              <a:ext cx="301752" cy="147828"/>
            </a:xfrm>
            <a:custGeom>
              <a:avLst/>
              <a:gdLst>
                <a:gd name="T0" fmla="*/ 0 w 2093976"/>
                <a:gd name="T1" fmla="*/ 0 h 147828"/>
                <a:gd name="T2" fmla="*/ 0 w 2093976"/>
                <a:gd name="T3" fmla="*/ 146304 h 147828"/>
                <a:gd name="T4" fmla="*/ 0 w 2093976"/>
                <a:gd name="T5" fmla="*/ 9144 h 147828"/>
                <a:gd name="T6" fmla="*/ 0 60000 65536"/>
                <a:gd name="T7" fmla="*/ 0 60000 65536"/>
                <a:gd name="T8" fmla="*/ 0 60000 65536"/>
                <a:gd name="T9" fmla="*/ 0 w 2093976"/>
                <a:gd name="T10" fmla="*/ 0 h 147828"/>
                <a:gd name="T11" fmla="*/ 2093976 w 2093976"/>
                <a:gd name="T12" fmla="*/ 147828 h 1478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976" h="147828">
                  <a:moveTo>
                    <a:pt x="0" y="0"/>
                  </a:moveTo>
                  <a:cubicBezTo>
                    <a:pt x="351282" y="72390"/>
                    <a:pt x="702564" y="144780"/>
                    <a:pt x="1051560" y="146304"/>
                  </a:cubicBezTo>
                  <a:cubicBezTo>
                    <a:pt x="1400556" y="147828"/>
                    <a:pt x="1747266" y="78486"/>
                    <a:pt x="2093976" y="9144"/>
                  </a:cubicBezTo>
                </a:path>
              </a:pathLst>
            </a:custGeom>
            <a:noFill/>
            <a:ln w="12700" algn="ctr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6</a:t>
            </a:r>
            <a:r>
              <a:rPr lang="en-US" dirty="0"/>
              <a:t>.</a:t>
            </a:r>
            <a:r>
              <a:rPr lang="ru-RU" b="1" dirty="0"/>
              <a:t> </a:t>
            </a:r>
            <a:r>
              <a:rPr lang="ru-RU" dirty="0"/>
              <a:t>Сортировка слиянием </a:t>
            </a:r>
            <a:r>
              <a:rPr lang="en-US" dirty="0"/>
              <a:t>(</a:t>
            </a:r>
            <a:r>
              <a:rPr lang="en-US" dirty="0" err="1"/>
              <a:t>mergesort</a:t>
            </a:r>
            <a:r>
              <a:rPr lang="en-US" dirty="0"/>
              <a:t>)</a:t>
            </a:r>
            <a:r>
              <a:rPr lang="ru-RU" altLang="ru-RU" dirty="0"/>
              <a:t> </a:t>
            </a:r>
            <a:r>
              <a:rPr lang="kk-KZ" dirty="0"/>
              <a:t>это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69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49174" y="152400"/>
            <a:ext cx="1074376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6</a:t>
            </a:r>
            <a:r>
              <a:rPr lang="en-US" sz="4000" dirty="0"/>
              <a:t>.</a:t>
            </a:r>
            <a:r>
              <a:rPr lang="ru-RU" sz="4000" dirty="0"/>
              <a:t> Сортировка слиянием </a:t>
            </a:r>
            <a:r>
              <a:rPr lang="en-US" sz="4000" dirty="0"/>
              <a:t>(</a:t>
            </a:r>
            <a:r>
              <a:rPr lang="en-US" sz="4000" dirty="0" err="1"/>
              <a:t>mergesort</a:t>
            </a:r>
            <a:r>
              <a:rPr lang="en-US" sz="4000" dirty="0"/>
              <a:t>)</a:t>
            </a:r>
            <a:r>
              <a:rPr lang="ru-RU" altLang="ru-RU" sz="4000" dirty="0"/>
              <a:t> </a:t>
            </a:r>
            <a:r>
              <a:rPr lang="kk-KZ" sz="4000" dirty="0"/>
              <a:t>это</a:t>
            </a:r>
            <a:r>
              <a:rPr lang="en-US" sz="4000" dirty="0"/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9839" y="1477963"/>
            <a:ext cx="57068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массив делится на две примерно равные части. Если массив имеет нечетное количество элементов, одна из этих «половин» на один элемент больше, чем другая.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Подмассивы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делятся снова и снова на две половины, пока вы не получите массивы, которые имеют только один элемент каждый.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вы объединяете пары одноэлементных массивов в двухэлементные массивы, сохраняя их в процессе. Затем эти отсортированные пары объединяются в четырехэлементные массивы и так далее до тех пор, пока не будет получен исходный отсортированный массив.</a:t>
            </a: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86" y="1477963"/>
            <a:ext cx="57816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Что такое сортировка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10076" y="697077"/>
            <a:ext cx="5599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Что такое сортировка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10076" y="1576130"/>
            <a:ext cx="4898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algn="just">
              <a:defRPr/>
            </a:pPr>
            <a:r>
              <a:rPr lang="ru-RU" sz="2000" b="1" dirty="0"/>
              <a:t>Сортировка</a:t>
            </a:r>
            <a:r>
              <a:rPr lang="ru-RU" sz="2000" dirty="0"/>
              <a:t> – это расстановка элементов</a:t>
            </a:r>
          </a:p>
          <a:p>
            <a:pPr marL="357188" indent="-357188" algn="just">
              <a:defRPr/>
            </a:pPr>
            <a:r>
              <a:rPr lang="ru-RU" sz="2000" dirty="0"/>
              <a:t>массива в заданном порядке.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10076" y="238206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000" dirty="0"/>
              <a:t>Варианты сортировки по возрастанию, убыванию, последней цифре, сумме делителей, по алфавиту.</a:t>
            </a:r>
            <a:endParaRPr lang="en-US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0076" y="312453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ru-RU" altLang="ru-RU" sz="2000" b="1" dirty="0">
                <a:solidFill>
                  <a:srgbClr val="333399"/>
                </a:solidFill>
              </a:rPr>
              <a:t>Алгоритмы: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000" dirty="0"/>
              <a:t>простые и понятные, но неэффективные для больших массивов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метод пузырька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000" dirty="0"/>
              <a:t>сложные, но эффективные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быстрая сортировка</a:t>
            </a:r>
            <a:r>
              <a:rPr lang="en-US" altLang="ru-RU" sz="2000" dirty="0"/>
              <a:t> (</a:t>
            </a:r>
            <a:r>
              <a:rPr lang="en-US" altLang="ru-RU" sz="2000" i="1" dirty="0" err="1"/>
              <a:t>QuickSort</a:t>
            </a:r>
            <a:r>
              <a:rPr lang="en-US" altLang="ru-RU" sz="2000" dirty="0"/>
              <a:t>)</a:t>
            </a:r>
            <a:endParaRPr lang="ru-RU" altLang="ru-RU" sz="2000" dirty="0"/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сортировка </a:t>
            </a:r>
            <a:r>
              <a:rPr lang="kk-KZ" altLang="ru-RU" sz="2000" dirty="0"/>
              <a:t>Шелла </a:t>
            </a:r>
            <a:r>
              <a:rPr lang="ru-RU" altLang="ru-RU" sz="2000" dirty="0"/>
              <a:t>(</a:t>
            </a:r>
            <a:r>
              <a:rPr lang="en-US" altLang="ru-RU" sz="2000" dirty="0"/>
              <a:t>Shell Sort</a:t>
            </a:r>
            <a:r>
              <a:rPr lang="ru-RU" altLang="ru-RU" sz="2000" dirty="0"/>
              <a:t>)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▫"/>
            </a:pPr>
            <a:r>
              <a:rPr lang="ru-RU" altLang="ru-RU" sz="2000" dirty="0"/>
              <a:t>сортировка слиянием </a:t>
            </a:r>
            <a:r>
              <a:rPr lang="en-US" altLang="ru-RU" sz="2000" dirty="0"/>
              <a:t>(</a:t>
            </a:r>
            <a:r>
              <a:rPr lang="en-US" altLang="ru-RU" sz="2000" i="1" dirty="0" err="1"/>
              <a:t>MergeSort</a:t>
            </a:r>
            <a:r>
              <a:rPr lang="en-US" altLang="ru-RU" sz="2000" dirty="0"/>
              <a:t>)</a:t>
            </a:r>
            <a:endParaRPr lang="ru-RU" altLang="ru-RU" sz="2000" dirty="0"/>
          </a:p>
        </p:txBody>
      </p:sp>
      <p:pic>
        <p:nvPicPr>
          <p:cNvPr id="1026" name="Picture 2" descr="https://gbcdn.mrgcdn.ru/uploads/post/1333/og_cover_image/dd0558fd43db6b489f3263dbad1e57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16" y="1639052"/>
            <a:ext cx="540802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Функция </a:t>
            </a:r>
            <a:r>
              <a:rPr lang="en-US" dirty="0"/>
              <a:t>sorted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73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7457" y="2105187"/>
            <a:ext cx="41793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Функция</a:t>
            </a:r>
            <a:r>
              <a:rPr lang="en-US" sz="2400" dirty="0"/>
              <a:t> sorted() </a:t>
            </a:r>
            <a:r>
              <a:rPr lang="en-US" sz="2400" dirty="0" err="1"/>
              <a:t>возвращает</a:t>
            </a:r>
            <a:r>
              <a:rPr lang="en-US" sz="2400" dirty="0"/>
              <a:t> </a:t>
            </a:r>
            <a:r>
              <a:rPr lang="en-US" sz="2400" dirty="0" err="1"/>
              <a:t>новый</a:t>
            </a:r>
            <a:r>
              <a:rPr lang="en-US" sz="2400" dirty="0"/>
              <a:t> </a:t>
            </a:r>
            <a:r>
              <a:rPr lang="en-US" sz="2400" dirty="0" err="1"/>
              <a:t>отсортированный</a:t>
            </a:r>
            <a:r>
              <a:rPr lang="en-US" sz="2400" dirty="0"/>
              <a:t> </a:t>
            </a:r>
            <a:r>
              <a:rPr lang="en-US" sz="2400" dirty="0" err="1"/>
              <a:t>список</a:t>
            </a:r>
            <a:r>
              <a:rPr lang="en-US" sz="2400" dirty="0"/>
              <a:t> </a:t>
            </a:r>
            <a:r>
              <a:rPr lang="en-US" sz="2400" dirty="0" err="1"/>
              <a:t>итерируемого</a:t>
            </a:r>
            <a:r>
              <a:rPr lang="en-US" sz="2400" dirty="0"/>
              <a:t> </a:t>
            </a:r>
            <a:r>
              <a:rPr lang="en-US" sz="2400" dirty="0" err="1"/>
              <a:t>объекта</a:t>
            </a:r>
            <a:r>
              <a:rPr lang="en-US" sz="2400" dirty="0"/>
              <a:t> (</a:t>
            </a:r>
            <a:r>
              <a:rPr lang="en-US" sz="2400" dirty="0" err="1"/>
              <a:t>списка</a:t>
            </a:r>
            <a:r>
              <a:rPr lang="en-US" sz="2400" dirty="0"/>
              <a:t>, </a:t>
            </a:r>
            <a:r>
              <a:rPr lang="en-US" sz="2400" dirty="0" err="1"/>
              <a:t>словаря</a:t>
            </a:r>
            <a:r>
              <a:rPr lang="en-US" sz="2400" dirty="0"/>
              <a:t>, </a:t>
            </a:r>
            <a:r>
              <a:rPr lang="en-US" sz="2400" dirty="0" err="1"/>
              <a:t>кортежа</a:t>
            </a:r>
            <a:r>
              <a:rPr lang="en-US" sz="2400" dirty="0"/>
              <a:t>). </a:t>
            </a:r>
            <a:endParaRPr lang="kk-KZ" sz="2400" dirty="0"/>
          </a:p>
          <a:p>
            <a:pPr algn="just"/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умолчанию</a:t>
            </a:r>
            <a:r>
              <a:rPr lang="en-US" sz="2400" dirty="0"/>
              <a:t> </a:t>
            </a:r>
            <a:r>
              <a:rPr lang="en-US" sz="2400" dirty="0" err="1"/>
              <a:t>она</a:t>
            </a:r>
            <a:r>
              <a:rPr lang="en-US" sz="2400" dirty="0"/>
              <a:t> </a:t>
            </a:r>
            <a:r>
              <a:rPr lang="en-US" sz="2400" dirty="0" err="1"/>
              <a:t>сортирует</a:t>
            </a:r>
            <a:r>
              <a:rPr lang="en-US" sz="2400" dirty="0"/>
              <a:t> </a:t>
            </a:r>
            <a:r>
              <a:rPr lang="en-US" sz="2400" dirty="0" err="1"/>
              <a:t>его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возрастанию</a:t>
            </a:r>
            <a:r>
              <a:rPr lang="en-US" sz="2400" dirty="0"/>
              <a:t>.</a:t>
            </a:r>
          </a:p>
        </p:txBody>
      </p:sp>
      <p:sp>
        <p:nvSpPr>
          <p:cNvPr id="12" name="Заголовок 3"/>
          <p:cNvSpPr>
            <a:spLocks noGrp="1"/>
          </p:cNvSpPr>
          <p:nvPr>
            <p:ph type="title"/>
          </p:nvPr>
        </p:nvSpPr>
        <p:spPr>
          <a:xfrm>
            <a:off x="479206" y="270668"/>
            <a:ext cx="471085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1. </a:t>
            </a:r>
            <a:r>
              <a:rPr lang="ru-RU" sz="4000" dirty="0"/>
              <a:t>Функция </a:t>
            </a:r>
            <a:r>
              <a:rPr lang="en-US" sz="4000" dirty="0"/>
              <a:t>sorted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18" y="933450"/>
            <a:ext cx="5991225" cy="499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436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503862" cy="5158052"/>
          </a:xfrm>
        </p:spPr>
        <p:txBody>
          <a:bodyPr>
            <a:no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Сортировка строк осуществляется по ASCII-значениям.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Возвращаемое значение — List (список).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Синтаксис: </a:t>
            </a:r>
            <a:r>
              <a:rPr lang="ru-RU" sz="2000" dirty="0" err="1">
                <a:cs typeface="Times New Roman" panose="02020603050405020304" pitchFamily="18" charset="0"/>
              </a:rPr>
              <a:t>sorted</a:t>
            </a:r>
            <a:r>
              <a:rPr lang="ru-RU" sz="2000" dirty="0"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cs typeface="Times New Roman" panose="02020603050405020304" pitchFamily="18" charset="0"/>
              </a:rPr>
              <a:t>iterable,key</a:t>
            </a:r>
            <a:r>
              <a:rPr lang="ru-RU" sz="2000" dirty="0">
                <a:cs typeface="Times New Roman" panose="02020603050405020304" pitchFamily="18" charset="0"/>
              </a:rPr>
              <a:t>=</a:t>
            </a:r>
            <a:r>
              <a:rPr lang="ru-RU" sz="2000" dirty="0" err="1">
                <a:cs typeface="Times New Roman" panose="02020603050405020304" pitchFamily="18" charset="0"/>
              </a:rPr>
              <a:t>None,reverse</a:t>
            </a:r>
            <a:r>
              <a:rPr lang="ru-RU" sz="2000" dirty="0">
                <a:cs typeface="Times New Roman" panose="02020603050405020304" pitchFamily="18" charset="0"/>
              </a:rPr>
              <a:t>=</a:t>
            </a:r>
            <a:r>
              <a:rPr lang="ru-RU" sz="2000" dirty="0" err="1">
                <a:cs typeface="Times New Roman" panose="02020603050405020304" pitchFamily="18" charset="0"/>
              </a:rPr>
              <a:t>False</a:t>
            </a:r>
            <a:r>
              <a:rPr lang="ru-RU" sz="2000" dirty="0"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iterable</a:t>
            </a:r>
            <a:r>
              <a:rPr lang="ru-RU" sz="2000" dirty="0">
                <a:cs typeface="Times New Roman" panose="02020603050405020304" pitchFamily="18" charset="0"/>
              </a:rPr>
              <a:t>: строка, список, кортеж, множество, словарь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key</a:t>
            </a:r>
            <a:r>
              <a:rPr lang="ru-RU" sz="2000" dirty="0">
                <a:cs typeface="Times New Roman" panose="02020603050405020304" pitchFamily="18" charset="0"/>
              </a:rPr>
              <a:t> (необязательный параметр): если указать ключ, то сортировка будет выполнена по функции этого ключа.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reverse</a:t>
            </a:r>
            <a:r>
              <a:rPr lang="ru-RU" sz="2000" dirty="0">
                <a:cs typeface="Times New Roman" panose="02020603050405020304" pitchFamily="18" charset="0"/>
              </a:rPr>
              <a:t> (необязательный параметр): по умолчанию сортировка выполняется по возрастанию. Если указать </a:t>
            </a:r>
            <a:r>
              <a:rPr lang="ru-RU" sz="2000" dirty="0" err="1">
                <a:cs typeface="Times New Roman" panose="02020603050405020304" pitchFamily="18" charset="0"/>
              </a:rPr>
              <a:t>reverse</a:t>
            </a:r>
            <a:r>
              <a:rPr lang="ru-RU" sz="2000" dirty="0">
                <a:cs typeface="Times New Roman" panose="02020603050405020304" pitchFamily="18" charset="0"/>
              </a:rPr>
              <a:t>=</a:t>
            </a:r>
            <a:r>
              <a:rPr lang="ru-RU" sz="2000" dirty="0" err="1">
                <a:cs typeface="Times New Roman" panose="02020603050405020304" pitchFamily="18" charset="0"/>
              </a:rPr>
              <a:t>True</a:t>
            </a:r>
            <a:r>
              <a:rPr lang="ru-RU" sz="2000" dirty="0">
                <a:cs typeface="Times New Roman" panose="02020603050405020304" pitchFamily="18" charset="0"/>
              </a:rPr>
              <a:t>, то можно отсортировать по убыванию.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8574" y="1600087"/>
            <a:ext cx="53340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4000" dirty="0"/>
              <a:t>Функция </a:t>
            </a:r>
            <a:r>
              <a:rPr lang="en-US" sz="4000" dirty="0"/>
              <a:t>sorted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92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Метод </a:t>
            </a:r>
            <a:r>
              <a:rPr lang="en-US" dirty="0" err="1"/>
              <a:t>list.sort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2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2</a:t>
            </a:r>
            <a:r>
              <a:rPr lang="en-US" sz="4000" dirty="0"/>
              <a:t>. </a:t>
            </a:r>
            <a:r>
              <a:rPr lang="ru-RU" sz="4000" dirty="0"/>
              <a:t>Метод </a:t>
            </a:r>
            <a:r>
              <a:rPr lang="en-US" sz="4000" dirty="0" err="1"/>
              <a:t>list.sort</a:t>
            </a:r>
            <a:r>
              <a:rPr lang="en-US" sz="4000" dirty="0"/>
              <a:t>()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34533" y="1884356"/>
            <a:ext cx="46022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М</a:t>
            </a:r>
            <a:r>
              <a:rPr lang="en-US" sz="2400" dirty="0" err="1">
                <a:cs typeface="Times New Roman" panose="02020603050405020304" pitchFamily="18" charset="0"/>
              </a:rPr>
              <a:t>етод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списков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list.sort</a:t>
            </a:r>
            <a:r>
              <a:rPr lang="en-US" sz="2400" dirty="0"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cs typeface="Times New Roman" panose="02020603050405020304" pitchFamily="18" charset="0"/>
              </a:rPr>
              <a:t>который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изменяет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исходный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список</a:t>
            </a:r>
            <a:r>
              <a:rPr lang="en-US" sz="2400" dirty="0">
                <a:cs typeface="Times New Roman" panose="02020603050405020304" pitchFamily="18" charset="0"/>
              </a:rPr>
              <a:t> (и </a:t>
            </a:r>
            <a:r>
              <a:rPr lang="en-US" sz="2400" dirty="0" err="1">
                <a:cs typeface="Times New Roman" panose="02020603050405020304" pitchFamily="18" charset="0"/>
              </a:rPr>
              <a:t>возвращает</a:t>
            </a:r>
            <a:r>
              <a:rPr lang="en-US" sz="2400" dirty="0">
                <a:cs typeface="Times New Roman" panose="02020603050405020304" pitchFamily="18" charset="0"/>
              </a:rPr>
              <a:t> None </a:t>
            </a:r>
            <a:r>
              <a:rPr lang="en-US" sz="2400" dirty="0" err="1">
                <a:cs typeface="Times New Roman" panose="02020603050405020304" pitchFamily="18" charset="0"/>
              </a:rPr>
              <a:t>во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избежание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путаницы</a:t>
            </a:r>
            <a:r>
              <a:rPr lang="en-US" sz="2400" dirty="0"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01" y="1884356"/>
            <a:ext cx="3238500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Прямоугольник 9"/>
          <p:cNvSpPr/>
          <p:nvPr/>
        </p:nvSpPr>
        <p:spPr>
          <a:xfrm>
            <a:off x="984068" y="4051553"/>
            <a:ext cx="97347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cs typeface="Times New Roman" panose="02020603050405020304" pitchFamily="18" charset="0"/>
              </a:rPr>
              <a:t>тличие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заключается</a:t>
            </a:r>
            <a:r>
              <a:rPr lang="en-US" sz="2800" dirty="0">
                <a:cs typeface="Times New Roman" panose="02020603050405020304" pitchFamily="18" charset="0"/>
              </a:rPr>
              <a:t> в </a:t>
            </a:r>
            <a:r>
              <a:rPr lang="en-US" sz="2800" dirty="0" err="1">
                <a:cs typeface="Times New Roman" panose="02020603050405020304" pitchFamily="18" charset="0"/>
              </a:rPr>
              <a:t>том</a:t>
            </a:r>
            <a:r>
              <a:rPr lang="en-US" sz="2800" dirty="0"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cs typeface="Times New Roman" panose="02020603050405020304" pitchFamily="18" charset="0"/>
              </a:rPr>
              <a:t>что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метод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list.sort</a:t>
            </a:r>
            <a:r>
              <a:rPr lang="en-US" sz="2800" dirty="0"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cs typeface="Times New Roman" panose="02020603050405020304" pitchFamily="18" charset="0"/>
              </a:rPr>
              <a:t>определён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только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для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списков</a:t>
            </a:r>
            <a:r>
              <a:rPr lang="en-US" sz="2800" dirty="0">
                <a:cs typeface="Times New Roman" panose="02020603050405020304" pitchFamily="18" charset="0"/>
              </a:rPr>
              <a:t>, в </a:t>
            </a:r>
            <a:r>
              <a:rPr lang="en-US" sz="2800" dirty="0" err="1">
                <a:cs typeface="Times New Roman" panose="02020603050405020304" pitchFamily="18" charset="0"/>
              </a:rPr>
              <a:t>то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время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как</a:t>
            </a:r>
            <a:r>
              <a:rPr lang="en-US" sz="2800" dirty="0">
                <a:cs typeface="Times New Roman" panose="02020603050405020304" pitchFamily="18" charset="0"/>
              </a:rPr>
              <a:t> sorted() </a:t>
            </a:r>
            <a:r>
              <a:rPr lang="en-US" sz="2800" dirty="0" err="1">
                <a:cs typeface="Times New Roman" panose="02020603050405020304" pitchFamily="18" charset="0"/>
              </a:rPr>
              <a:t>работает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со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всеми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итерируемыми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объектами</a:t>
            </a:r>
            <a:r>
              <a:rPr lang="ru-RU" sz="2800" dirty="0">
                <a:cs typeface="Times New Roman" panose="02020603050405020304" pitchFamily="18" charset="0"/>
              </a:rPr>
              <a:t>.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 возрастанию и сортировка по убыванию в </a:t>
            </a:r>
            <a:r>
              <a:rPr lang="ru-RU" dirty="0" err="1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037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59</TotalTime>
  <Words>606</Words>
  <Application>Microsoft Office PowerPoint</Application>
  <PresentationFormat>Широкоэкранный</PresentationFormat>
  <Paragraphs>83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Сортировка, поиск, регулярные выражения</vt:lpstr>
      <vt:lpstr> Что такое сортировка?</vt:lpstr>
      <vt:lpstr>Презентация PowerPoint</vt:lpstr>
      <vt:lpstr>1. Функция sorted()</vt:lpstr>
      <vt:lpstr>1. Функция sorted</vt:lpstr>
      <vt:lpstr> Функция sorted</vt:lpstr>
      <vt:lpstr>2. Метод list.sort()</vt:lpstr>
      <vt:lpstr>2. Метод list.sort()</vt:lpstr>
      <vt:lpstr>Сортировка по возрастанию и сортировка по убыванию в Python</vt:lpstr>
      <vt:lpstr>reverse</vt:lpstr>
      <vt:lpstr>3. Сортировка пузырьком это?</vt:lpstr>
      <vt:lpstr>3. Сортировка пузырьком это?</vt:lpstr>
      <vt:lpstr>4. Сортировка Шелла (Shell sort) это?</vt:lpstr>
      <vt:lpstr>4. Сортировка Шелла (Shell sort) это?</vt:lpstr>
      <vt:lpstr>5. Быстрая сортировка (QuickSort) это?</vt:lpstr>
      <vt:lpstr>5. Быстрая сортировка (QuickSort) это?</vt:lpstr>
      <vt:lpstr>6. Сортировка слиянием (mergesort) это?</vt:lpstr>
      <vt:lpstr>6. Сортировка слиянием (mergesort) это?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85</cp:revision>
  <dcterms:created xsi:type="dcterms:W3CDTF">2022-01-30T05:59:16Z</dcterms:created>
  <dcterms:modified xsi:type="dcterms:W3CDTF">2023-03-30T16:08:04Z</dcterms:modified>
</cp:coreProperties>
</file>