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300" r:id="rId4"/>
    <p:sldId id="292" r:id="rId5"/>
    <p:sldId id="295" r:id="rId6"/>
    <p:sldId id="296" r:id="rId7"/>
    <p:sldId id="297" r:id="rId8"/>
    <p:sldId id="293" r:id="rId9"/>
    <p:sldId id="294" r:id="rId10"/>
    <p:sldId id="299" r:id="rId11"/>
    <p:sldId id="298" r:id="rId12"/>
    <p:sldId id="302" r:id="rId13"/>
    <p:sldId id="303" r:id="rId14"/>
    <p:sldId id="304" r:id="rId15"/>
    <p:sldId id="305" r:id="rId16"/>
    <p:sldId id="306" r:id="rId17"/>
    <p:sldId id="308" r:id="rId18"/>
    <p:sldId id="309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07" r:id="rId35"/>
    <p:sldId id="329" r:id="rId36"/>
    <p:sldId id="330" r:id="rId37"/>
    <p:sldId id="284" r:id="rId3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30.03.2023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30.03.2023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69728" y="2648761"/>
            <a:ext cx="6489857" cy="1560477"/>
          </a:xfrm>
        </p:spPr>
        <p:txBody>
          <a:bodyPr>
            <a:normAutofit/>
          </a:bodyPr>
          <a:lstStyle/>
          <a:p>
            <a:r>
              <a:rPr lang="ru-RU" dirty="0"/>
              <a:t>Сортировка, поиск, регулярные выражения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68167"/>
            <a:ext cx="5607440" cy="902703"/>
          </a:xfrm>
        </p:spPr>
        <p:txBody>
          <a:bodyPr/>
          <a:lstStyle/>
          <a:p>
            <a:r>
              <a:rPr lang="ru-RU" dirty="0"/>
              <a:t>Занятие №9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9788C0A-BE5E-1C2F-B6C9-750BE96458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xfrm>
            <a:off x="8170882" y="1114479"/>
            <a:ext cx="3161281" cy="3579509"/>
          </a:xfrm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5858" y="243297"/>
            <a:ext cx="9176703" cy="683623"/>
          </a:xfrm>
        </p:spPr>
        <p:txBody>
          <a:bodyPr>
            <a:normAutofit/>
          </a:bodyPr>
          <a:lstStyle/>
          <a:p>
            <a:r>
              <a:rPr lang="ru-RU" sz="3600" dirty="0"/>
              <a:t>Визуальный пример</a:t>
            </a:r>
            <a:endParaRPr lang="en-US" sz="3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83" y="965020"/>
            <a:ext cx="4857750" cy="17145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83" y="2558462"/>
            <a:ext cx="4781550" cy="19621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858" y="4520612"/>
            <a:ext cx="4752975" cy="13620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3046" y="965020"/>
            <a:ext cx="4724400" cy="120015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3046" y="2203270"/>
            <a:ext cx="4733925" cy="9525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24946" y="3193870"/>
            <a:ext cx="4800600" cy="120967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91621" y="4403545"/>
            <a:ext cx="46958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864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9183" y="0"/>
            <a:ext cx="11196637" cy="1325563"/>
          </a:xfrm>
        </p:spPr>
        <p:txBody>
          <a:bodyPr>
            <a:normAutofit/>
          </a:bodyPr>
          <a:lstStyle/>
          <a:p>
            <a:r>
              <a:rPr lang="ru-RU" sz="3600" dirty="0"/>
              <a:t>Программный код и его реализация</a:t>
            </a:r>
            <a:endParaRPr lang="en-US" sz="3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792" y="1298666"/>
            <a:ext cx="8162925" cy="449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45088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-470263" y="1206231"/>
            <a:ext cx="12662263" cy="2390410"/>
          </a:xfrm>
        </p:spPr>
        <p:txBody>
          <a:bodyPr/>
          <a:lstStyle/>
          <a:p>
            <a:r>
              <a:rPr lang="ru-RU" dirty="0"/>
              <a:t>Что такое регулярные выражения</a:t>
            </a:r>
            <a:r>
              <a:rPr lang="en-US" dirty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2954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563908" y="582030"/>
            <a:ext cx="55320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Регулярные выражения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254528" y="3140180"/>
            <a:ext cx="89577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KZ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r'^[a-zA-Z0-9_.+-]+@[a-zA-Z0-9-]+(?:\.[a-zA-Z0-9-]+)+$</a:t>
            </a:r>
          </a:p>
          <a:p>
            <a:pPr algn="ctr"/>
            <a:endParaRPr lang="ru-KZ" sz="28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Ш</a:t>
            </a:r>
            <a:r>
              <a:rPr lang="ru-KZ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аблон для поиска ошибок при вводе электронной почты</a:t>
            </a:r>
            <a:endParaRPr lang="ru-KZ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12997" y="1676439"/>
            <a:ext cx="990938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Регулярные выражения предназначены для поиска подстрок в тексте посредством задания шаблона:</a:t>
            </a:r>
          </a:p>
        </p:txBody>
      </p:sp>
    </p:spTree>
    <p:extLst>
      <p:ext uri="{BB962C8B-B14F-4D97-AF65-F5344CB8AC3E}">
        <p14:creationId xmlns:p14="http://schemas.microsoft.com/office/powerpoint/2010/main" val="2303309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61362" y="1874728"/>
            <a:ext cx="103632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</a:rPr>
              <a:t>Любая строка (в которой нет символов .^$*+?{}[]\|()) сама по себе является регулярным выражением. </a:t>
            </a:r>
          </a:p>
          <a:p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</a:rPr>
              <a:t>Регулярные выражения являются регистрозависимыми, поэтому Хаха будет соответствовать строка “Хаха” и только она. </a:t>
            </a:r>
          </a:p>
          <a:p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</a:endParaRPr>
          </a:p>
          <a:p>
            <a:r>
              <a:rPr lang="ru-KZ" sz="2800" dirty="0">
                <a:solidFill>
                  <a:srgbClr val="002060"/>
                </a:solidFill>
                <a:ea typeface="Calibri" panose="020F0502020204030204" pitchFamily="34" charset="0"/>
              </a:rPr>
              <a:t>С</a:t>
            </a:r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</a:rPr>
              <a:t>трока “хаха” (с маленькой буквы) уже не будет соответствовать выражению выше</a:t>
            </a:r>
            <a:r>
              <a:rPr lang="ru-RU" sz="2800" dirty="0">
                <a:solidFill>
                  <a:srgbClr val="002060"/>
                </a:solidFill>
                <a:effectLst/>
                <a:ea typeface="Calibri" panose="020F0502020204030204" pitchFamily="34" charset="0"/>
              </a:rPr>
              <a:t>.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02E99CB-2995-E40B-3C1B-604C5E7F9E88}"/>
              </a:ext>
            </a:extLst>
          </p:cNvPr>
          <p:cNvSpPr/>
          <p:nvPr/>
        </p:nvSpPr>
        <p:spPr>
          <a:xfrm>
            <a:off x="703707" y="518968"/>
            <a:ext cx="38197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KZ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Синтаксис RegEx</a:t>
            </a:r>
          </a:p>
        </p:txBody>
      </p:sp>
    </p:spTree>
    <p:extLst>
      <p:ext uri="{BB962C8B-B14F-4D97-AF65-F5344CB8AC3E}">
        <p14:creationId xmlns:p14="http://schemas.microsoft.com/office/powerpoint/2010/main" val="1679964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46984" y="1718957"/>
            <a:ext cx="1031965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Подобно строкам в языке Python, регулярные выражения имеют спецсимволы .^$*+?{}[]\|(), которые в регулярках являются управляющими конструкциями. </a:t>
            </a:r>
          </a:p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Для написания их просто как символов требуется их экранировать, для чего нужно поставить перед ними знак \. </a:t>
            </a:r>
          </a:p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Так же, как и в питоне, в регулярных выражениях выражение \n соответствует концу строки, а \t — табуляции.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19DC6B4-2B8D-A7FB-54B1-3959374747E6}"/>
              </a:ext>
            </a:extLst>
          </p:cNvPr>
          <p:cNvSpPr/>
          <p:nvPr/>
        </p:nvSpPr>
        <p:spPr>
          <a:xfrm>
            <a:off x="621345" y="550498"/>
            <a:ext cx="32919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Спецсимволы</a:t>
            </a:r>
          </a:p>
        </p:txBody>
      </p:sp>
    </p:spTree>
    <p:extLst>
      <p:ext uri="{BB962C8B-B14F-4D97-AF65-F5344CB8AC3E}">
        <p14:creationId xmlns:p14="http://schemas.microsoft.com/office/powerpoint/2010/main" val="3551789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22574" y="1607977"/>
            <a:ext cx="1012613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\d — соответствует любой одной цифре и заменяет собой выражение [0-9];</a:t>
            </a:r>
          </a:p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\D — исключает все цифры и заменяет [^0-9];</a:t>
            </a:r>
          </a:p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\w — заменяет любую цифру, букву, а также знак нижнего подчёркивания;</a:t>
            </a:r>
          </a:p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\W — любой символ кроме латиницы, цифр или нижнего подчёркивания;</a:t>
            </a:r>
          </a:p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\s — соответствует любому пробельному символу;</a:t>
            </a:r>
          </a:p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\S — описывает любой непробельный символ.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85FFAA4-7827-0C8A-880A-62046B05ACFC}"/>
              </a:ext>
            </a:extLst>
          </p:cNvPr>
          <p:cNvSpPr/>
          <p:nvPr/>
        </p:nvSpPr>
        <p:spPr>
          <a:xfrm>
            <a:off x="574048" y="503202"/>
            <a:ext cx="70097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Дополнительные конструкции</a:t>
            </a:r>
          </a:p>
        </p:txBody>
      </p:sp>
    </p:spTree>
    <p:extLst>
      <p:ext uri="{BB962C8B-B14F-4D97-AF65-F5344CB8AC3E}">
        <p14:creationId xmlns:p14="http://schemas.microsoft.com/office/powerpoint/2010/main" val="1864831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529322" y="2066836"/>
            <a:ext cx="822427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для определения нужного формата, например телефонного номера или email-адреса;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для разбивки строк на подстроки;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для поиска, замены и извлечения символов;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для быстрого выполнения нетривиальных операций.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20992" y="533350"/>
            <a:ext cx="110277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>
                <a:solidFill>
                  <a:schemeClr val="tx2"/>
                </a:solidFill>
                <a:cs typeface="+mj-cs"/>
              </a:rPr>
              <a:t>Для чего используются регулярные выражения?</a:t>
            </a:r>
          </a:p>
        </p:txBody>
      </p:sp>
    </p:spTree>
    <p:extLst>
      <p:ext uri="{BB962C8B-B14F-4D97-AF65-F5344CB8AC3E}">
        <p14:creationId xmlns:p14="http://schemas.microsoft.com/office/powerpoint/2010/main" val="2363309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96533" y="1874728"/>
            <a:ext cx="839893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\d{5}	Последовательности из 5 цифр</a:t>
            </a:r>
          </a:p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\d означает любую цифру</a:t>
            </a:r>
          </a:p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{5} — ровно 5 раз</a:t>
            </a:r>
          </a:p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\d\d/\d\d/\d{4}	Даты в формате ДД/ММ/ГГГГ</a:t>
            </a:r>
          </a:p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(и прочие куски, на них похожие, например, 98/76/5432)</a:t>
            </a:r>
          </a:p>
          <a:p>
            <a:pPr algn="just"/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D6B0978-1DD8-EBF2-554B-CDA48B310B2F}"/>
              </a:ext>
            </a:extLst>
          </p:cNvPr>
          <p:cNvSpPr/>
          <p:nvPr/>
        </p:nvSpPr>
        <p:spPr>
          <a:xfrm>
            <a:off x="637110" y="582029"/>
            <a:ext cx="78128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>
                <a:solidFill>
                  <a:schemeClr val="tx2"/>
                </a:solidFill>
                <a:cs typeface="+mj-cs"/>
              </a:rPr>
              <a:t>Примеры регулярных выражений</a:t>
            </a:r>
          </a:p>
        </p:txBody>
      </p:sp>
    </p:spTree>
    <p:extLst>
      <p:ext uri="{BB962C8B-B14F-4D97-AF65-F5344CB8AC3E}">
        <p14:creationId xmlns:p14="http://schemas.microsoft.com/office/powerpoint/2010/main" val="182757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96533" y="1874728"/>
            <a:ext cx="839893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\b\w{3}\b	Слова в точности из трёх букв</a:t>
            </a:r>
          </a:p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\b означает границу слова</a:t>
            </a:r>
          </a:p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(с одной стороны буква, а с другой — нет)</a:t>
            </a:r>
          </a:p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\w — любая буква,</a:t>
            </a:r>
          </a:p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{3} — ровно три раза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D6B0978-1DD8-EBF2-554B-CDA48B310B2F}"/>
              </a:ext>
            </a:extLst>
          </p:cNvPr>
          <p:cNvSpPr/>
          <p:nvPr/>
        </p:nvSpPr>
        <p:spPr>
          <a:xfrm>
            <a:off x="652876" y="566264"/>
            <a:ext cx="78128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>
                <a:solidFill>
                  <a:schemeClr val="tx2"/>
                </a:solidFill>
                <a:cs typeface="+mj-cs"/>
              </a:rPr>
              <a:t>Примеры регулярных выражений</a:t>
            </a:r>
          </a:p>
        </p:txBody>
      </p:sp>
    </p:spTree>
    <p:extLst>
      <p:ext uri="{BB962C8B-B14F-4D97-AF65-F5344CB8AC3E}">
        <p14:creationId xmlns:p14="http://schemas.microsoft.com/office/powerpoint/2010/main" val="3550023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-470263" y="1206231"/>
            <a:ext cx="12662263" cy="2390410"/>
          </a:xfrm>
        </p:spPr>
        <p:txBody>
          <a:bodyPr/>
          <a:lstStyle/>
          <a:p>
            <a:r>
              <a:rPr lang="ru-RU" dirty="0"/>
              <a:t>Поиск</a:t>
            </a:r>
            <a:r>
              <a:rPr lang="ru-RU" altLang="ru-RU" dirty="0"/>
              <a:t> </a:t>
            </a:r>
            <a:r>
              <a:rPr lang="kk-KZ" dirty="0"/>
              <a:t>это</a:t>
            </a:r>
            <a:r>
              <a:rPr lang="en-US" dirty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3655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96533" y="1874728"/>
            <a:ext cx="839893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[-+]?\d+	Целое число, например, 7, +17, -42, 0013 (возможны ведущие нули)</a:t>
            </a:r>
          </a:p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[-+]? — либо -, либо +, либо пусто</a:t>
            </a:r>
          </a:p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\d+ — последовательность из 1 или более цифр</a:t>
            </a:r>
          </a:p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[-+]?(?:\d+(?:\.\d*)?|\.\d+)(?:[eE][-+]?\d+)?	Действительное число, возможно в экспоненциальной записи</a:t>
            </a:r>
            <a:r>
              <a:rPr lang="ru-RU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D6B0978-1DD8-EBF2-554B-CDA48B310B2F}"/>
              </a:ext>
            </a:extLst>
          </p:cNvPr>
          <p:cNvSpPr/>
          <p:nvPr/>
        </p:nvSpPr>
        <p:spPr>
          <a:xfrm>
            <a:off x="621344" y="566264"/>
            <a:ext cx="78128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>
                <a:solidFill>
                  <a:schemeClr val="tx2"/>
                </a:solidFill>
                <a:cs typeface="+mj-cs"/>
              </a:rPr>
              <a:t>Примеры регулярных выражений</a:t>
            </a:r>
          </a:p>
        </p:txBody>
      </p:sp>
    </p:spTree>
    <p:extLst>
      <p:ext uri="{BB962C8B-B14F-4D97-AF65-F5344CB8AC3E}">
        <p14:creationId xmlns:p14="http://schemas.microsoft.com/office/powerpoint/2010/main" val="1604003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5B4C6C1-D0D3-2C92-83EE-B2CCA9DFB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15" y="2248535"/>
            <a:ext cx="10638969" cy="2360930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C404C75-BA3E-6ADE-06A0-6D8AD6D50F64}"/>
              </a:ext>
            </a:extLst>
          </p:cNvPr>
          <p:cNvSpPr/>
          <p:nvPr/>
        </p:nvSpPr>
        <p:spPr>
          <a:xfrm>
            <a:off x="621344" y="566264"/>
            <a:ext cx="78128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>
                <a:solidFill>
                  <a:schemeClr val="tx2"/>
                </a:solidFill>
                <a:cs typeface="+mj-cs"/>
              </a:rPr>
              <a:t>Примеры регулярных выражений</a:t>
            </a:r>
          </a:p>
        </p:txBody>
      </p:sp>
    </p:spTree>
    <p:extLst>
      <p:ext uri="{BB962C8B-B14F-4D97-AF65-F5344CB8AC3E}">
        <p14:creationId xmlns:p14="http://schemas.microsoft.com/office/powerpoint/2010/main" val="630121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26067" y="1418792"/>
            <a:ext cx="993986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 Python для работы с регулярками есть модуль re. Его нужно просто импортировать:</a:t>
            </a:r>
          </a:p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import re</a:t>
            </a:r>
          </a:p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А вот наиболее популярные методы, которые предоставляет модуль:</a:t>
            </a:r>
          </a:p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re.match()</a:t>
            </a:r>
          </a:p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re.search()</a:t>
            </a:r>
          </a:p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re.findall()</a:t>
            </a:r>
          </a:p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re.split()</a:t>
            </a:r>
          </a:p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re.sub()</a:t>
            </a:r>
          </a:p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re.compile()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EE8E10D-E301-ED50-0DB2-F1C4F3032F03}"/>
              </a:ext>
            </a:extLst>
          </p:cNvPr>
          <p:cNvSpPr/>
          <p:nvPr/>
        </p:nvSpPr>
        <p:spPr>
          <a:xfrm>
            <a:off x="810530" y="591350"/>
            <a:ext cx="24858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>
                <a:solidFill>
                  <a:schemeClr val="tx2"/>
                </a:solidFill>
                <a:cs typeface="+mj-cs"/>
              </a:rPr>
              <a:t>Модуль </a:t>
            </a:r>
            <a:r>
              <a:rPr lang="en-US" sz="4000" dirty="0">
                <a:solidFill>
                  <a:schemeClr val="tx2"/>
                </a:solidFill>
                <a:cs typeface="+mj-cs"/>
              </a:rPr>
              <a:t>re</a:t>
            </a:r>
            <a:endParaRPr lang="ru-RU" sz="4000" dirty="0">
              <a:solidFill>
                <a:schemeClr val="tx2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77104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782374" y="502035"/>
            <a:ext cx="54425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>
                <a:solidFill>
                  <a:schemeClr val="tx2"/>
                </a:solidFill>
                <a:cs typeface="+mj-cs"/>
              </a:rPr>
              <a:t>re.match</a:t>
            </a:r>
            <a:r>
              <a:rPr lang="en-US" sz="4000" dirty="0">
                <a:solidFill>
                  <a:schemeClr val="tx2"/>
                </a:solidFill>
                <a:cs typeface="+mj-cs"/>
              </a:rPr>
              <a:t>(pattern, string)</a:t>
            </a:r>
            <a:endParaRPr lang="ru-RU" sz="4000" dirty="0">
              <a:solidFill>
                <a:schemeClr val="tx2"/>
              </a:solidFill>
              <a:cs typeface="+mj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399903" y="1523873"/>
            <a:ext cx="939219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Этот метод ищет по заданному шаблону в начале строки. Например, если мы вызовем метод match() на строке «AV Analytics AV» с шаблоном «AV», то он завершится успешно. Но если мы будем искать «Analytics», то результат будет отрицательный:</a:t>
            </a:r>
          </a:p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import re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result = re.match(r'AV', 'AV Analytics Vidhya AV')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print result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Результат: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&lt;_sre.SRE_Match object at 0x0000000009BE4370&gt;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253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766608" y="470503"/>
            <a:ext cx="54425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>
                <a:solidFill>
                  <a:schemeClr val="tx2"/>
                </a:solidFill>
                <a:cs typeface="+mj-cs"/>
              </a:rPr>
              <a:t>re.match</a:t>
            </a:r>
            <a:r>
              <a:rPr lang="en-US" sz="4000" dirty="0">
                <a:solidFill>
                  <a:schemeClr val="tx2"/>
                </a:solidFill>
                <a:cs typeface="+mj-cs"/>
              </a:rPr>
              <a:t>(pattern, string)</a:t>
            </a:r>
            <a:endParaRPr lang="ru-RU" sz="4000" dirty="0">
              <a:solidFill>
                <a:schemeClr val="tx2"/>
              </a:solidFill>
              <a:cs typeface="+mj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399903" y="1990305"/>
            <a:ext cx="939219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result = re.match(r'AV', 'AV Analytics Vidhya AV')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print result.group(0)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Результат: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AV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802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748080" y="470503"/>
            <a:ext cx="54425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>
                <a:solidFill>
                  <a:schemeClr val="tx2"/>
                </a:solidFill>
                <a:cs typeface="+mj-cs"/>
              </a:rPr>
              <a:t>re.match</a:t>
            </a:r>
            <a:r>
              <a:rPr lang="en-US" sz="4000" dirty="0">
                <a:solidFill>
                  <a:schemeClr val="tx2"/>
                </a:solidFill>
                <a:cs typeface="+mj-cs"/>
              </a:rPr>
              <a:t>(pattern, string)</a:t>
            </a:r>
            <a:endParaRPr lang="ru-RU" sz="4000" dirty="0">
              <a:solidFill>
                <a:schemeClr val="tx2"/>
              </a:solidFill>
              <a:cs typeface="+mj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399903" y="2305615"/>
            <a:ext cx="939219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result = re.match(r'Analytics', 'AV Analytics Vidhya AV')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print result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Результат: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None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8562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766608" y="454738"/>
            <a:ext cx="54425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>
                <a:solidFill>
                  <a:schemeClr val="tx2"/>
                </a:solidFill>
                <a:cs typeface="+mj-cs"/>
              </a:rPr>
              <a:t>re.match</a:t>
            </a:r>
            <a:r>
              <a:rPr lang="en-US" sz="4000" dirty="0">
                <a:solidFill>
                  <a:schemeClr val="tx2"/>
                </a:solidFill>
                <a:cs typeface="+mj-cs"/>
              </a:rPr>
              <a:t>(pattern, string)</a:t>
            </a:r>
            <a:endParaRPr lang="ru-RU" sz="4000" dirty="0">
              <a:solidFill>
                <a:schemeClr val="tx2"/>
              </a:solidFill>
              <a:cs typeface="+mj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399903" y="2305615"/>
            <a:ext cx="939219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result = re.match(r'AV', 'AV Analytics Vidhya AV')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print result.start()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print result.end()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Результат: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879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845436" y="486269"/>
            <a:ext cx="54980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>
                <a:solidFill>
                  <a:schemeClr val="tx2"/>
                </a:solidFill>
                <a:cs typeface="+mj-cs"/>
              </a:rPr>
              <a:t>re.search</a:t>
            </a:r>
            <a:r>
              <a:rPr lang="en-US" sz="4000" dirty="0">
                <a:solidFill>
                  <a:schemeClr val="tx2"/>
                </a:solidFill>
                <a:cs typeface="+mj-cs"/>
              </a:rPr>
              <a:t>(pattern, string)</a:t>
            </a:r>
            <a:endParaRPr lang="ru-RU" sz="4000" dirty="0">
              <a:solidFill>
                <a:schemeClr val="tx2"/>
              </a:solidFill>
              <a:cs typeface="+mj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163420" y="1874728"/>
            <a:ext cx="973055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Метод похож на match(), но ищет не только в начале строки. В отличие от предыдущего, search() вернёт объект, если мы попытаемся найти «Analytics»:</a:t>
            </a:r>
          </a:p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result = re.search(r'Analytics', 'AV Analytics Vidhya AV')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print result.group(0)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Результат: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Analytics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2230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908497" y="486268"/>
            <a:ext cx="54520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>
                <a:solidFill>
                  <a:schemeClr val="tx2"/>
                </a:solidFill>
                <a:cs typeface="+mj-cs"/>
              </a:rPr>
              <a:t>re.findall</a:t>
            </a:r>
            <a:r>
              <a:rPr lang="en-US" sz="4000" dirty="0">
                <a:solidFill>
                  <a:schemeClr val="tx2"/>
                </a:solidFill>
                <a:cs typeface="+mj-cs"/>
              </a:rPr>
              <a:t>(pattern, string)</a:t>
            </a:r>
            <a:endParaRPr lang="ru-RU" sz="4000" dirty="0">
              <a:solidFill>
                <a:schemeClr val="tx2"/>
              </a:solidFill>
              <a:cs typeface="+mj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399903" y="2021835"/>
            <a:ext cx="939219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result = re.findall(r'AV', 'AV Analytics Vidhya AV')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print result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Результат:</a:t>
            </a:r>
          </a:p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['AV', 'AV']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0793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766608" y="486269"/>
            <a:ext cx="79408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>
                <a:solidFill>
                  <a:schemeClr val="tx2"/>
                </a:solidFill>
                <a:cs typeface="+mj-cs"/>
              </a:rPr>
              <a:t>re.split</a:t>
            </a:r>
            <a:r>
              <a:rPr lang="en-US" sz="4000" dirty="0">
                <a:solidFill>
                  <a:schemeClr val="tx2"/>
                </a:solidFill>
                <a:cs typeface="+mj-cs"/>
              </a:rPr>
              <a:t>(pattern, string, [</a:t>
            </a:r>
            <a:r>
              <a:rPr lang="en-US" sz="4000" dirty="0" err="1">
                <a:solidFill>
                  <a:schemeClr val="tx2"/>
                </a:solidFill>
                <a:cs typeface="+mj-cs"/>
              </a:rPr>
              <a:t>maxsplit</a:t>
            </a:r>
            <a:r>
              <a:rPr lang="en-US" sz="4000" dirty="0">
                <a:solidFill>
                  <a:schemeClr val="tx2"/>
                </a:solidFill>
                <a:cs typeface="+mj-cs"/>
              </a:rPr>
              <a:t>=0])</a:t>
            </a:r>
            <a:endParaRPr lang="ru-RU" sz="4000" dirty="0">
              <a:solidFill>
                <a:schemeClr val="tx2"/>
              </a:solidFill>
              <a:cs typeface="+mj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89544" y="1874728"/>
            <a:ext cx="939219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re.split(pattern, string, [maxsplit=0])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Этот метод разделяет строку по заданному шаблону.</a:t>
            </a:r>
          </a:p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result = re.split(r'y', 'Analytics')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print result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Результат: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['Anal', 'tics']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353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287" y="1267098"/>
            <a:ext cx="6668030" cy="44283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344462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798139" y="517800"/>
            <a:ext cx="80487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>
                <a:solidFill>
                  <a:schemeClr val="tx2"/>
                </a:solidFill>
                <a:cs typeface="+mj-cs"/>
              </a:rPr>
              <a:t>re.split</a:t>
            </a:r>
            <a:r>
              <a:rPr lang="en-US" sz="4000" dirty="0">
                <a:solidFill>
                  <a:schemeClr val="tx2"/>
                </a:solidFill>
                <a:cs typeface="+mj-cs"/>
              </a:rPr>
              <a:t>(pattern, string , [</a:t>
            </a:r>
            <a:r>
              <a:rPr lang="en-US" sz="4000" dirty="0" err="1">
                <a:solidFill>
                  <a:schemeClr val="tx2"/>
                </a:solidFill>
                <a:cs typeface="+mj-cs"/>
              </a:rPr>
              <a:t>maxsplit</a:t>
            </a:r>
            <a:r>
              <a:rPr lang="en-US" sz="4000" dirty="0">
                <a:solidFill>
                  <a:schemeClr val="tx2"/>
                </a:solidFill>
                <a:cs typeface="+mj-cs"/>
              </a:rPr>
              <a:t>=0])</a:t>
            </a:r>
            <a:endParaRPr lang="ru-RU" sz="4000" dirty="0">
              <a:solidFill>
                <a:schemeClr val="tx2"/>
              </a:solidFill>
              <a:cs typeface="+mj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399903" y="2090172"/>
            <a:ext cx="939219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result = re.split(r'i', 'Analytics Vidhya')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print result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Результат: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['Analyt', 'cs V', 'dhya'] # все возможные участки.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4536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703546" y="486269"/>
            <a:ext cx="80487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>
                <a:solidFill>
                  <a:schemeClr val="tx2"/>
                </a:solidFill>
                <a:cs typeface="+mj-cs"/>
              </a:rPr>
              <a:t>re.split</a:t>
            </a:r>
            <a:r>
              <a:rPr lang="en-US" sz="4000" dirty="0">
                <a:solidFill>
                  <a:schemeClr val="tx2"/>
                </a:solidFill>
                <a:cs typeface="+mj-cs"/>
              </a:rPr>
              <a:t>(pattern, string , [</a:t>
            </a:r>
            <a:r>
              <a:rPr lang="en-US" sz="4000" dirty="0" err="1">
                <a:solidFill>
                  <a:schemeClr val="tx2"/>
                </a:solidFill>
                <a:cs typeface="+mj-cs"/>
              </a:rPr>
              <a:t>maxsplit</a:t>
            </a:r>
            <a:r>
              <a:rPr lang="en-US" sz="4000" dirty="0">
                <a:solidFill>
                  <a:schemeClr val="tx2"/>
                </a:solidFill>
                <a:cs typeface="+mj-cs"/>
              </a:rPr>
              <a:t>=0])</a:t>
            </a:r>
            <a:endParaRPr lang="ru-RU" sz="4000" dirty="0">
              <a:solidFill>
                <a:schemeClr val="tx2"/>
              </a:solidFill>
              <a:cs typeface="+mj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399903" y="2305615"/>
            <a:ext cx="939219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result = re.split(r'i', 'Analytics Vidhya',maxsplit=1)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print result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Результат: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['Analyt', 'cs Vidhya']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0899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892732" y="486268"/>
            <a:ext cx="59579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>
                <a:solidFill>
                  <a:schemeClr val="tx2"/>
                </a:solidFill>
                <a:cs typeface="+mj-cs"/>
              </a:rPr>
              <a:t>re.sub</a:t>
            </a:r>
            <a:r>
              <a:rPr lang="en-US" sz="4000" dirty="0">
                <a:solidFill>
                  <a:schemeClr val="tx2"/>
                </a:solidFill>
                <a:cs typeface="+mj-cs"/>
              </a:rPr>
              <a:t>(pattern, </a:t>
            </a:r>
            <a:r>
              <a:rPr lang="en-US" sz="4000" dirty="0" err="1">
                <a:solidFill>
                  <a:schemeClr val="tx2"/>
                </a:solidFill>
                <a:cs typeface="+mj-cs"/>
              </a:rPr>
              <a:t>repl</a:t>
            </a:r>
            <a:r>
              <a:rPr lang="en-US" sz="4000" dirty="0">
                <a:solidFill>
                  <a:schemeClr val="tx2"/>
                </a:solidFill>
                <a:cs typeface="+mj-cs"/>
              </a:rPr>
              <a:t>, string)</a:t>
            </a:r>
            <a:endParaRPr lang="ru-RU" sz="4000" dirty="0">
              <a:solidFill>
                <a:schemeClr val="tx2"/>
              </a:solidFill>
              <a:cs typeface="+mj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151896" y="1706525"/>
            <a:ext cx="988820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re.sub(pattern, repl, string)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Ищет шаблон в строке и заменяет его на указанную подстроку. Если шаблон не найден, строка остается неизменной.</a:t>
            </a:r>
          </a:p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result = re.sub(r'India', 'the World', 'AV is largest Analytics community of India')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print result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Результат: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'AV is largest Analytics community of the World'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re.compile(pattern, repl, string)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0755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766608" y="486269"/>
            <a:ext cx="68932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>
                <a:solidFill>
                  <a:schemeClr val="tx2"/>
                </a:solidFill>
                <a:cs typeface="+mj-cs"/>
              </a:rPr>
              <a:t>re.compile</a:t>
            </a:r>
            <a:r>
              <a:rPr lang="en-US" sz="4000" dirty="0">
                <a:solidFill>
                  <a:schemeClr val="tx2"/>
                </a:solidFill>
                <a:cs typeface="+mj-cs"/>
              </a:rPr>
              <a:t>(pattern, </a:t>
            </a:r>
            <a:r>
              <a:rPr lang="en-US" sz="4000" dirty="0" err="1">
                <a:solidFill>
                  <a:schemeClr val="tx2"/>
                </a:solidFill>
                <a:cs typeface="+mj-cs"/>
              </a:rPr>
              <a:t>repl</a:t>
            </a:r>
            <a:r>
              <a:rPr lang="en-US" sz="4000" dirty="0">
                <a:solidFill>
                  <a:schemeClr val="tx2"/>
                </a:solidFill>
                <a:cs typeface="+mj-cs"/>
              </a:rPr>
              <a:t>, string)</a:t>
            </a:r>
            <a:endParaRPr lang="ru-RU" sz="4000" dirty="0">
              <a:solidFill>
                <a:schemeClr val="tx2"/>
              </a:solidFill>
              <a:cs typeface="+mj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66608" y="1539639"/>
            <a:ext cx="1101023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Мы можем собрать регулярное выражение в отдельный объект, который может быть использован для поиска. Это также избавляет от переписывания одного и того же выражения.</a:t>
            </a:r>
          </a:p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pattern = re.compile('AV')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result = pattern.findall('AV Analytics Vidhya AV')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print result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result2 = pattern.findall('AV is largest analytics community of India')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print result2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Результат: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['AV', 'AV']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['AV']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3790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950669" y="570936"/>
            <a:ext cx="55268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>
                <a:solidFill>
                  <a:schemeClr val="tx2"/>
                </a:solidFill>
              </a:rPr>
              <a:t>Операторы</a:t>
            </a:r>
            <a:r>
              <a:rPr lang="da-DK" sz="3600" dirty="0">
                <a:solidFill>
                  <a:schemeClr val="tx2"/>
                </a:solidFill>
              </a:rPr>
              <a:t> </a:t>
            </a:r>
            <a:r>
              <a:rPr lang="ru-RU" sz="3600" dirty="0">
                <a:solidFill>
                  <a:schemeClr val="tx2"/>
                </a:solidFill>
              </a:rPr>
              <a:t>и их описания</a:t>
            </a:r>
            <a:r>
              <a:rPr lang="da-DK" sz="3600" dirty="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185333" y="1880215"/>
            <a:ext cx="1013430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	</a:t>
            </a:r>
            <a:r>
              <a:rPr lang="ru-RU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Один любой символ, кроме новой строки \n.</a:t>
            </a:r>
          </a:p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?	</a:t>
            </a:r>
            <a:r>
              <a:rPr lang="ru-RU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 или 1 вхождение шаблона слева</a:t>
            </a:r>
          </a:p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+	</a:t>
            </a:r>
            <a:r>
              <a:rPr lang="ru-RU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 и более вхождений шаблона слева</a:t>
            </a:r>
          </a:p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* 	0 и более вхождений шаблона слева</a:t>
            </a:r>
          </a:p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\w	Любая цифра или буква (\W — все, кроме буквы или цифры)</a:t>
            </a:r>
          </a:p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\d	Любая цифра [0-9] (\D — все, кроме цифры)</a:t>
            </a:r>
          </a:p>
          <a:p>
            <a:endParaRPr lang="da-DK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4852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903373" y="570936"/>
            <a:ext cx="55268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>
                <a:solidFill>
                  <a:schemeClr val="tx2"/>
                </a:solidFill>
              </a:rPr>
              <a:t>Операторы</a:t>
            </a:r>
            <a:r>
              <a:rPr lang="da-DK" sz="3600" dirty="0">
                <a:solidFill>
                  <a:schemeClr val="tx2"/>
                </a:solidFill>
              </a:rPr>
              <a:t> </a:t>
            </a:r>
            <a:r>
              <a:rPr lang="ru-RU" sz="3600" dirty="0">
                <a:solidFill>
                  <a:schemeClr val="tx2"/>
                </a:solidFill>
              </a:rPr>
              <a:t>и их описания</a:t>
            </a:r>
            <a:r>
              <a:rPr lang="da-DK" sz="3600" dirty="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185333" y="1880215"/>
            <a:ext cx="974017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\s	Любой пробельный символ (\S — любой непробельный символ)</a:t>
            </a:r>
          </a:p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\b	Граница слова</a:t>
            </a:r>
          </a:p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[..]	Один из символов в скобках ([^..] — любой символ, кроме тех, что в скобках)</a:t>
            </a:r>
          </a:p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\	</a:t>
            </a:r>
            <a:r>
              <a:rPr lang="ru-RU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Экранирование специальных символов (\. означает точку или \+ — знак «плюс»)</a:t>
            </a:r>
          </a:p>
        </p:txBody>
      </p:sp>
    </p:spTree>
    <p:extLst>
      <p:ext uri="{BB962C8B-B14F-4D97-AF65-F5344CB8AC3E}">
        <p14:creationId xmlns:p14="http://schemas.microsoft.com/office/powerpoint/2010/main" val="11990786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85333" y="1880215"/>
            <a:ext cx="967710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^ и $	Начало и конец строки соответственно</a:t>
            </a:r>
          </a:p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{n,m}	От n до m вхождений ({,m} — от 0 до m)</a:t>
            </a:r>
          </a:p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a|b	Соответствует a или b</a:t>
            </a:r>
          </a:p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()	Группирует выражение и возвращает найденный текст</a:t>
            </a:r>
          </a:p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\t, \n, \r	Символ табуляции, новой строки и возврата каретки соответственно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7FC9BB9-336B-658B-36F6-CEF6BE9441E5}"/>
              </a:ext>
            </a:extLst>
          </p:cNvPr>
          <p:cNvSpPr/>
          <p:nvPr/>
        </p:nvSpPr>
        <p:spPr>
          <a:xfrm>
            <a:off x="903373" y="570936"/>
            <a:ext cx="55268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>
                <a:solidFill>
                  <a:schemeClr val="tx2"/>
                </a:solidFill>
              </a:rPr>
              <a:t>Операторы</a:t>
            </a:r>
            <a:r>
              <a:rPr lang="da-DK" sz="3600" dirty="0">
                <a:solidFill>
                  <a:schemeClr val="tx2"/>
                </a:solidFill>
              </a:rPr>
              <a:t> </a:t>
            </a:r>
            <a:r>
              <a:rPr lang="ru-RU" sz="3600" dirty="0">
                <a:solidFill>
                  <a:schemeClr val="tx2"/>
                </a:solidFill>
              </a:rPr>
              <a:t>и их описания</a:t>
            </a:r>
            <a:r>
              <a:rPr lang="da-DK" sz="3600" dirty="0">
                <a:solidFill>
                  <a:schemeClr val="tx2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7200392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5416" y="2553493"/>
            <a:ext cx="5368925" cy="175101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40563" y="1629679"/>
            <a:ext cx="48550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cs typeface="Times New Roman" panose="02020603050405020304" pitchFamily="18" charset="0"/>
              </a:rPr>
              <a:t>Поиск — процесс обнаружения в некотором наборе данных объектов, характеристики которых соответствуют критериям поиска. </a:t>
            </a:r>
          </a:p>
          <a:p>
            <a:pPr algn="just"/>
            <a:endParaRPr lang="en-US" sz="2400" dirty="0"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cs typeface="Times New Roman" panose="02020603050405020304" pitchFamily="18" charset="0"/>
              </a:rPr>
              <a:t>Критерий поиска — это условие (ограничение), накладываемое на значения свойств (характеристик) данных. </a:t>
            </a:r>
            <a:endParaRPr lang="en-US" sz="2400" dirty="0"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495627" y="1814345"/>
            <a:ext cx="485502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Пример: </a:t>
            </a:r>
          </a:p>
          <a:p>
            <a:r>
              <a:rPr lang="ru-RU" sz="2400" dirty="0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Найти в списке логинов пользователей такие логины, которые содержат меньше 7 символов. </a:t>
            </a:r>
          </a:p>
          <a:p>
            <a:r>
              <a:rPr lang="ru-RU" sz="2400" dirty="0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Здесь </a:t>
            </a:r>
            <a:r>
              <a:rPr lang="ru-RU" sz="2400" b="1" dirty="0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критерием поиска 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будет количество символов в логине (</a:t>
            </a:r>
            <a:r>
              <a:rPr lang="ru-RU" sz="2400" b="1" dirty="0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длина логина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).</a:t>
            </a:r>
            <a:endParaRPr lang="en-US" sz="2400" dirty="0">
              <a:solidFill>
                <a:schemeClr val="tx2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847151" y="399050"/>
            <a:ext cx="272375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Поиск</a:t>
            </a:r>
            <a:r>
              <a:rPr lang="ru-RU" altLang="ru-RU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kk-KZ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это</a:t>
            </a: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6331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-470263" y="1206231"/>
            <a:ext cx="12662263" cy="2390410"/>
          </a:xfrm>
        </p:spPr>
        <p:txBody>
          <a:bodyPr/>
          <a:lstStyle/>
          <a:p>
            <a:r>
              <a:rPr lang="ru-RU" dirty="0"/>
              <a:t>1. Линейный поиск</a:t>
            </a:r>
            <a:r>
              <a:rPr lang="ru-RU" altLang="ru-RU" dirty="0"/>
              <a:t> </a:t>
            </a:r>
            <a:r>
              <a:rPr lang="kk-KZ" dirty="0"/>
              <a:t>это</a:t>
            </a:r>
            <a:r>
              <a:rPr lang="en-US" dirty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7059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45969" y="643858"/>
            <a:ext cx="55242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1. Линейный поиск</a:t>
            </a:r>
            <a:r>
              <a:rPr lang="ru-RU" altLang="ru-RU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kk-KZ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это</a:t>
            </a: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181435" y="2180885"/>
            <a:ext cx="45400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Линейный поиск — это полный последовательный (один за одним) перебор всех элементов набора данных (например, некоторого списка </a:t>
            </a:r>
            <a:r>
              <a:rPr lang="ru-RU" sz="2000" dirty="0" err="1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myList</a:t>
            </a:r>
            <a:r>
              <a:rPr lang="ru-RU" sz="2000" dirty="0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), при котором каждый элемент набора проверяется на соответствие критерию поиска (в простейших случаях сравнивается с ключом поиска </a:t>
            </a:r>
            <a:r>
              <a:rPr lang="ru-RU" sz="2000" dirty="0" err="1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key</a:t>
            </a:r>
            <a:r>
              <a:rPr lang="ru-RU" sz="2000" dirty="0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).</a:t>
            </a:r>
            <a:endParaRPr lang="en-US" sz="2000" dirty="0">
              <a:solidFill>
                <a:schemeClr val="tx2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705640" y="1569775"/>
            <a:ext cx="2648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cs typeface="Times New Roman" panose="02020603050405020304" pitchFamily="18" charset="0"/>
              </a:rPr>
              <a:t>Рассмотрим на примере.</a:t>
            </a:r>
            <a:endParaRPr lang="en-US" dirty="0"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40" y="2180885"/>
            <a:ext cx="5087831" cy="34487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44367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5" y="269965"/>
            <a:ext cx="11196637" cy="1325563"/>
          </a:xfrm>
        </p:spPr>
        <p:txBody>
          <a:bodyPr/>
          <a:lstStyle/>
          <a:p>
            <a:r>
              <a:rPr lang="ru-RU" sz="4000" dirty="0"/>
              <a:t>Программный код и его реализация</a:t>
            </a:r>
            <a:endParaRPr lang="en-US" sz="4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02" y="1988442"/>
            <a:ext cx="10699195" cy="31737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08118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-470263" y="1206231"/>
            <a:ext cx="12662263" cy="2390410"/>
          </a:xfrm>
        </p:spPr>
        <p:txBody>
          <a:bodyPr/>
          <a:lstStyle/>
          <a:p>
            <a:r>
              <a:rPr lang="ru-RU" dirty="0"/>
              <a:t>2</a:t>
            </a:r>
            <a:r>
              <a:rPr lang="en-US" dirty="0"/>
              <a:t>.</a:t>
            </a:r>
            <a:r>
              <a:rPr lang="ru-RU" dirty="0"/>
              <a:t> Бинарный поиск</a:t>
            </a:r>
            <a:r>
              <a:rPr lang="ru-RU" altLang="ru-RU" dirty="0"/>
              <a:t> </a:t>
            </a:r>
            <a:r>
              <a:rPr lang="kk-KZ" dirty="0"/>
              <a:t>это</a:t>
            </a:r>
            <a:r>
              <a:rPr lang="en-US" dirty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469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26391" y="230778"/>
            <a:ext cx="6905214" cy="1245326"/>
          </a:xfrm>
        </p:spPr>
        <p:txBody>
          <a:bodyPr>
            <a:normAutofit/>
          </a:bodyPr>
          <a:lstStyle/>
          <a:p>
            <a:r>
              <a:rPr lang="ru-RU" sz="4000" dirty="0"/>
              <a:t>2</a:t>
            </a:r>
            <a:r>
              <a:rPr lang="en-US" sz="4000" dirty="0"/>
              <a:t>.</a:t>
            </a:r>
            <a:r>
              <a:rPr lang="ru-RU" sz="4000" dirty="0"/>
              <a:t> Бинарный поиск</a:t>
            </a:r>
            <a:r>
              <a:rPr lang="ru-RU" altLang="ru-RU" sz="4000" dirty="0"/>
              <a:t> </a:t>
            </a:r>
            <a:r>
              <a:rPr lang="kk-KZ" sz="4000" dirty="0"/>
              <a:t>это</a:t>
            </a:r>
            <a:r>
              <a:rPr lang="en-US" sz="4000" dirty="0"/>
              <a:t>?</a:t>
            </a:r>
            <a:endParaRPr lang="ru-RU" sz="40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626391" y="1779397"/>
            <a:ext cx="49725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Этот алгоритм поиска может использоваться только в отсортированных наборах данных.</a:t>
            </a:r>
          </a:p>
          <a:p>
            <a:endParaRPr lang="ru-RU" sz="2000" dirty="0">
              <a:solidFill>
                <a:schemeClr val="tx2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r>
              <a:rPr lang="ru-RU" sz="2000" dirty="0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Алгоритм бинарного поиска использует подход «разделяй и властвуй». </a:t>
            </a:r>
            <a:endParaRPr lang="en-US" sz="2000" dirty="0">
              <a:solidFill>
                <a:schemeClr val="tx2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747658" y="1779397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>
                <a:solidFill>
                  <a:schemeClr val="tx2">
                    <a:lumMod val="75000"/>
                  </a:schemeClr>
                </a:solidFill>
              </a:rPr>
              <a:t>Шаги выполнения:</a:t>
            </a:r>
          </a:p>
          <a:p>
            <a:pPr marL="342900" indent="-342900">
              <a:buAutoNum type="arabicPeriod"/>
            </a:pPr>
            <a:r>
              <a:rPr lang="ru-RU" sz="2000" dirty="0">
                <a:solidFill>
                  <a:schemeClr val="tx2">
                    <a:lumMod val="75000"/>
                  </a:schemeClr>
                </a:solidFill>
              </a:rPr>
              <a:t>Выполняем сравнение среднего элемента набора с ключом. </a:t>
            </a:r>
          </a:p>
          <a:p>
            <a:pPr marL="342900" indent="-342900">
              <a:buAutoNum type="arabicPeriod"/>
            </a:pPr>
            <a:r>
              <a:rPr lang="ru-RU" sz="2000" dirty="0">
                <a:solidFill>
                  <a:schemeClr val="tx2">
                    <a:lumMod val="75000"/>
                  </a:schemeClr>
                </a:solidFill>
              </a:rPr>
              <a:t>Если ключ и средний элемент оказываются равны, то поиск завершается успешно. </a:t>
            </a:r>
          </a:p>
          <a:p>
            <a:pPr marL="342900" indent="-342900">
              <a:buAutoNum type="arabicPeriod"/>
            </a:pPr>
            <a:r>
              <a:rPr lang="ru-RU" sz="2000" dirty="0">
                <a:solidFill>
                  <a:schemeClr val="tx2">
                    <a:lumMod val="75000"/>
                  </a:schemeClr>
                </a:solidFill>
              </a:rPr>
              <a:t>Если средний элемент больше ключа, то, значит, нужно продолжать поиск только в левой части набора (до среднего элемента), иначе — поиск будет проходить в правой части, т. е. определяем новые границы пространства поиска. </a:t>
            </a:r>
          </a:p>
          <a:p>
            <a:pPr marL="342900" indent="-342900">
              <a:buAutoNum type="arabicPeriod"/>
            </a:pPr>
            <a:r>
              <a:rPr lang="ru-RU" sz="2000" dirty="0">
                <a:solidFill>
                  <a:schemeClr val="tx2">
                    <a:lumMod val="75000"/>
                  </a:schemeClr>
                </a:solidFill>
              </a:rPr>
              <a:t>Шаги 1-3 повторяем, пока в пространстве поиска есть элементы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4967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60</TotalTime>
  <Words>1515</Words>
  <Application>Microsoft Office PowerPoint</Application>
  <PresentationFormat>Широкоэкранный</PresentationFormat>
  <Paragraphs>176</Paragraphs>
  <Slides>37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3" baseType="lpstr">
      <vt:lpstr>Arial</vt:lpstr>
      <vt:lpstr>Calibri</vt:lpstr>
      <vt:lpstr>Helvetica Light</vt:lpstr>
      <vt:lpstr>Lucida Console</vt:lpstr>
      <vt:lpstr>Wingdings</vt:lpstr>
      <vt:lpstr>Тема Office</vt:lpstr>
      <vt:lpstr>Сортировка, поиск, регулярные выражения</vt:lpstr>
      <vt:lpstr>Поиск это?</vt:lpstr>
      <vt:lpstr>Презентация PowerPoint</vt:lpstr>
      <vt:lpstr>Презентация PowerPoint</vt:lpstr>
      <vt:lpstr>1. Линейный поиск это?</vt:lpstr>
      <vt:lpstr>Презентация PowerPoint</vt:lpstr>
      <vt:lpstr>Программный код и его реализация</vt:lpstr>
      <vt:lpstr>2. Бинарный поиск это?</vt:lpstr>
      <vt:lpstr>2. Бинарный поиск это?</vt:lpstr>
      <vt:lpstr>Визуальный пример</vt:lpstr>
      <vt:lpstr>Программный код и его реализация</vt:lpstr>
      <vt:lpstr>Что такое регулярные выражения?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85</cp:revision>
  <dcterms:created xsi:type="dcterms:W3CDTF">2022-01-30T05:59:16Z</dcterms:created>
  <dcterms:modified xsi:type="dcterms:W3CDTF">2023-03-30T16:23:40Z</dcterms:modified>
</cp:coreProperties>
</file>