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348" r:id="rId34"/>
    <p:sldId id="349" r:id="rId35"/>
    <p:sldId id="350" r:id="rId36"/>
    <p:sldId id="351" r:id="rId37"/>
    <p:sldId id="352" r:id="rId38"/>
    <p:sldId id="353" r:id="rId39"/>
    <p:sldId id="354" r:id="rId40"/>
    <p:sldId id="355" r:id="rId41"/>
    <p:sldId id="358" r:id="rId42"/>
    <p:sldId id="359" r:id="rId43"/>
    <p:sldId id="360" r:id="rId44"/>
    <p:sldId id="361" r:id="rId45"/>
    <p:sldId id="362" r:id="rId46"/>
    <p:sldId id="363" r:id="rId47"/>
    <p:sldId id="364" r:id="rId48"/>
    <p:sldId id="365" r:id="rId49"/>
    <p:sldId id="366" r:id="rId50"/>
    <p:sldId id="367" r:id="rId51"/>
    <p:sldId id="368" r:id="rId52"/>
    <p:sldId id="369" r:id="rId53"/>
    <p:sldId id="370" r:id="rId54"/>
    <p:sldId id="371" r:id="rId55"/>
    <p:sldId id="372" r:id="rId56"/>
    <p:sldId id="373" r:id="rId57"/>
    <p:sldId id="374" r:id="rId58"/>
    <p:sldId id="375" r:id="rId59"/>
    <p:sldId id="376" r:id="rId60"/>
    <p:sldId id="377" r:id="rId61"/>
    <p:sldId id="378" r:id="rId62"/>
    <p:sldId id="379" r:id="rId63"/>
    <p:sldId id="380" r:id="rId64"/>
    <p:sldId id="381" r:id="rId65"/>
    <p:sldId id="382" r:id="rId66"/>
    <p:sldId id="385" r:id="rId67"/>
    <p:sldId id="386" r:id="rId68"/>
    <p:sldId id="387" r:id="rId69"/>
    <p:sldId id="388" r:id="rId70"/>
    <p:sldId id="389" r:id="rId71"/>
    <p:sldId id="390" r:id="rId72"/>
    <p:sldId id="391" r:id="rId73"/>
    <p:sldId id="392" r:id="rId74"/>
    <p:sldId id="393" r:id="rId75"/>
    <p:sldId id="394" r:id="rId76"/>
    <p:sldId id="395" r:id="rId77"/>
    <p:sldId id="396" r:id="rId78"/>
    <p:sldId id="397" r:id="rId79"/>
    <p:sldId id="398" r:id="rId80"/>
    <p:sldId id="399" r:id="rId81"/>
    <p:sldId id="400" r:id="rId82"/>
    <p:sldId id="401" r:id="rId83"/>
    <p:sldId id="402" r:id="rId84"/>
    <p:sldId id="403" r:id="rId85"/>
    <p:sldId id="404" r:id="rId86"/>
    <p:sldId id="405" r:id="rId87"/>
    <p:sldId id="406" r:id="rId88"/>
    <p:sldId id="407" r:id="rId89"/>
    <p:sldId id="408" r:id="rId90"/>
    <p:sldId id="409" r:id="rId91"/>
    <p:sldId id="410" r:id="rId92"/>
    <p:sldId id="411" r:id="rId93"/>
    <p:sldId id="412" r:id="rId94"/>
    <p:sldId id="413" r:id="rId95"/>
    <p:sldId id="414" r:id="rId96"/>
    <p:sldId id="415" r:id="rId97"/>
    <p:sldId id="416" r:id="rId98"/>
    <p:sldId id="417" r:id="rId99"/>
    <p:sldId id="418" r:id="rId100"/>
    <p:sldId id="419" r:id="rId101"/>
    <p:sldId id="420" r:id="rId102"/>
    <p:sldId id="356" r:id="rId103"/>
    <p:sldId id="357" r:id="rId104"/>
    <p:sldId id="421" r:id="rId105"/>
    <p:sldId id="422" r:id="rId106"/>
    <p:sldId id="284" r:id="rId10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244268" y="2648761"/>
            <a:ext cx="6489857" cy="1560477"/>
          </a:xfrm>
        </p:spPr>
        <p:txBody>
          <a:bodyPr>
            <a:normAutofit/>
          </a:bodyPr>
          <a:lstStyle/>
          <a:p>
            <a:r>
              <a:rPr lang="ru-RU" dirty="0"/>
              <a:t>Итераторы, контейнеры и перечисления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№10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Генератор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Генератор</a:t>
            </a:r>
            <a:r>
              <a:rPr lang="ru-RU" dirty="0"/>
              <a:t> – это итератор, элементы которого можно перебирать (итерировать) только один раз.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Любая функция в Python, в теле которой встречается ключевое слово </a:t>
            </a:r>
            <a:r>
              <a:rPr lang="ru-RU" b="1" i="1" dirty="0" err="1"/>
              <a:t>yield</a:t>
            </a:r>
            <a:r>
              <a:rPr lang="ru-RU" dirty="0"/>
              <a:t>, называется </a:t>
            </a:r>
            <a:r>
              <a:rPr lang="ru-RU" i="1" dirty="0"/>
              <a:t>генераторной функцией</a:t>
            </a:r>
            <a:r>
              <a:rPr lang="ru-RU" dirty="0"/>
              <a:t> — при вызове она возвращает </a:t>
            </a:r>
            <a:r>
              <a:rPr lang="ru-RU" i="1" dirty="0"/>
              <a:t>объект-генератор</a:t>
            </a:r>
            <a:r>
              <a:rPr lang="ru-RU" dirty="0"/>
              <a:t>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Вместо ключевого слова </a:t>
            </a:r>
            <a:r>
              <a:rPr lang="ru-RU" dirty="0" err="1"/>
              <a:t>return</a:t>
            </a:r>
            <a:r>
              <a:rPr lang="ru-RU" dirty="0"/>
              <a:t> в генераторе используется </a:t>
            </a:r>
            <a:r>
              <a:rPr lang="ru-RU" dirty="0" err="1"/>
              <a:t>yield</a:t>
            </a:r>
            <a:r>
              <a:rPr lang="ru-RU" dirty="0"/>
              <a:t>. 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811454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52434" y="4242867"/>
            <a:ext cx="5616574" cy="1325563"/>
          </a:xfrm>
        </p:spPr>
        <p:txBody>
          <a:bodyPr>
            <a:noAutofit/>
          </a:bodyPr>
          <a:lstStyle/>
          <a:p>
            <a:r>
              <a:rPr lang="ru-RU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Функция </a:t>
            </a:r>
            <a:r>
              <a:rPr lang="en-US" sz="25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zip_longest</a:t>
            </a:r>
            <a:r>
              <a:rPr lang="en-US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требуется в тех случаях, когда необходимо произвести спаривание отдельных элементов последовательности. Параметр </a:t>
            </a:r>
            <a:r>
              <a:rPr lang="en-US" sz="25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fillvalue</a:t>
            </a:r>
            <a:r>
              <a:rPr lang="en-US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позволяет обозначить объект, которым будут заполнятся недостающие ячейки списка.</a:t>
            </a:r>
            <a:br>
              <a:rPr lang="ru-RU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5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6"/>
            <a:ext cx="8511684" cy="4603751"/>
          </a:xfrm>
        </p:spPr>
        <p:txBody>
          <a:bodyPr>
            <a:normAutofit/>
          </a:bodyPr>
          <a:lstStyle/>
          <a:p>
            <a:r>
              <a:rPr lang="en-US" dirty="0"/>
              <a:t>from </a:t>
            </a:r>
            <a:r>
              <a:rPr lang="en-US" dirty="0" err="1"/>
              <a:t>itertools</a:t>
            </a:r>
            <a:r>
              <a:rPr lang="en-US" dirty="0"/>
              <a:t> import </a:t>
            </a:r>
            <a:r>
              <a:rPr lang="en-US" dirty="0" err="1"/>
              <a:t>zip_longest</a:t>
            </a:r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zip_longest</a:t>
            </a:r>
            <a:r>
              <a:rPr lang="en-US" dirty="0"/>
              <a:t>('DOG', [0, 1, 2, 3], </a:t>
            </a:r>
            <a:r>
              <a:rPr lang="en-US" dirty="0" err="1"/>
              <a:t>fillvalue</a:t>
            </a:r>
            <a:r>
              <a:rPr lang="en-US" dirty="0"/>
              <a:t> = ' '):</a:t>
            </a:r>
          </a:p>
          <a:p>
            <a:r>
              <a:rPr lang="en-US" dirty="0"/>
              <a:t>    print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('D', 0)</a:t>
            </a:r>
          </a:p>
          <a:p>
            <a:r>
              <a:rPr lang="en-US" dirty="0"/>
              <a:t>('O', 1)</a:t>
            </a:r>
          </a:p>
          <a:p>
            <a:r>
              <a:rPr lang="en-US" dirty="0"/>
              <a:t>('G', 2)</a:t>
            </a:r>
          </a:p>
          <a:p>
            <a:r>
              <a:rPr lang="en-US" dirty="0"/>
              <a:t>(' ', 3)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0A317F8-A7F0-B72E-58BA-AB537DD19D24}"/>
              </a:ext>
            </a:extLst>
          </p:cNvPr>
          <p:cNvSpPr txBox="1">
            <a:spLocks/>
          </p:cNvSpPr>
          <p:nvPr/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/>
              <a:t>zip_longest</a:t>
            </a:r>
            <a:r>
              <a:rPr lang="ru-RU" sz="4000" b="1" dirty="0"/>
              <a:t> 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4414410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01054" y="1779211"/>
            <a:ext cx="6511520" cy="1325563"/>
          </a:xfrm>
        </p:spPr>
        <p:txBody>
          <a:bodyPr>
            <a:noAutofit/>
          </a:bodyPr>
          <a:lstStyle/>
          <a:p>
            <a:br>
              <a:rPr lang="en-US" sz="2400" dirty="0"/>
            </a:br>
            <a:r>
              <a:rPr lang="ru-RU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Метод </a:t>
            </a:r>
            <a:r>
              <a:rPr lang="en-US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tee </a:t>
            </a:r>
            <a:r>
              <a:rPr lang="ru-RU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используется для генерации собственных итераторов на основе итерируемой последовательности объектов. В примере показано создание итераторов </a:t>
            </a:r>
            <a:r>
              <a:rPr lang="en-US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i1 </a:t>
            </a:r>
            <a:r>
              <a:rPr lang="ru-RU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</a:t>
            </a:r>
            <a:r>
              <a:rPr lang="en-US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i2.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8942" y="1546454"/>
            <a:ext cx="5319597" cy="5159146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from </a:t>
            </a:r>
            <a:r>
              <a:rPr lang="en-US" sz="1800" dirty="0" err="1"/>
              <a:t>itertools</a:t>
            </a:r>
            <a:r>
              <a:rPr lang="en-US" sz="1800" dirty="0"/>
              <a:t> import tee</a:t>
            </a:r>
          </a:p>
          <a:p>
            <a:r>
              <a:rPr lang="en-US" sz="1800" dirty="0"/>
              <a:t>data = 'DOG'</a:t>
            </a:r>
          </a:p>
          <a:p>
            <a:r>
              <a:rPr lang="en-US" sz="1800" dirty="0"/>
              <a:t>i1, i2 = tee(data)</a:t>
            </a:r>
          </a:p>
          <a:p>
            <a:r>
              <a:rPr lang="en-US" sz="1800" dirty="0"/>
              <a:t>for </a:t>
            </a:r>
            <a:r>
              <a:rPr lang="en-US" sz="1800" dirty="0" err="1"/>
              <a:t>i</a:t>
            </a:r>
            <a:r>
              <a:rPr lang="en-US" sz="1800" dirty="0"/>
              <a:t> in i1:</a:t>
            </a:r>
          </a:p>
          <a:p>
            <a:r>
              <a:rPr lang="en-US" sz="1800" dirty="0"/>
              <a:t>    print(</a:t>
            </a:r>
            <a:r>
              <a:rPr lang="en-US" sz="1800" dirty="0" err="1"/>
              <a:t>i</a:t>
            </a:r>
            <a:r>
              <a:rPr lang="en-US" sz="1800" dirty="0"/>
              <a:t>)</a:t>
            </a:r>
          </a:p>
          <a:p>
            <a:r>
              <a:rPr lang="en-US" sz="1800" dirty="0"/>
              <a:t>for </a:t>
            </a:r>
            <a:r>
              <a:rPr lang="en-US" sz="1800" dirty="0" err="1"/>
              <a:t>i</a:t>
            </a:r>
            <a:r>
              <a:rPr lang="en-US" sz="1800" dirty="0"/>
              <a:t> in i2:</a:t>
            </a:r>
          </a:p>
          <a:p>
            <a:r>
              <a:rPr lang="en-US" sz="1800" dirty="0"/>
              <a:t>    print(</a:t>
            </a:r>
            <a:r>
              <a:rPr lang="en-US" sz="1800" dirty="0" err="1"/>
              <a:t>i</a:t>
            </a:r>
            <a:r>
              <a:rPr lang="en-US" sz="1800" dirty="0"/>
              <a:t>)</a:t>
            </a:r>
          </a:p>
          <a:p>
            <a:endParaRPr lang="en-US" sz="1800" dirty="0"/>
          </a:p>
          <a:p>
            <a:r>
              <a:rPr lang="en-US" sz="1800" dirty="0"/>
              <a:t>D</a:t>
            </a:r>
          </a:p>
          <a:p>
            <a:r>
              <a:rPr lang="en-US" sz="1800" dirty="0"/>
              <a:t>O</a:t>
            </a:r>
          </a:p>
          <a:p>
            <a:r>
              <a:rPr lang="en-US" sz="1800" dirty="0"/>
              <a:t>G</a:t>
            </a:r>
          </a:p>
          <a:p>
            <a:r>
              <a:rPr lang="en-US" sz="1800" dirty="0"/>
              <a:t>D</a:t>
            </a:r>
          </a:p>
          <a:p>
            <a:r>
              <a:rPr lang="en-US" sz="1800" dirty="0"/>
              <a:t>O</a:t>
            </a:r>
          </a:p>
          <a:p>
            <a:r>
              <a:rPr lang="en-US" sz="1800" dirty="0"/>
              <a:t>G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0F3FDBD-7802-C3DF-AFF6-4799BDBD17F9}"/>
              </a:ext>
            </a:extLst>
          </p:cNvPr>
          <p:cNvSpPr txBox="1">
            <a:spLocks/>
          </p:cNvSpPr>
          <p:nvPr/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tee</a:t>
            </a:r>
            <a:r>
              <a:rPr lang="ru-RU" sz="4000" b="1" dirty="0"/>
              <a:t> 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4573153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57105" y="512763"/>
            <a:ext cx="7855469" cy="1325563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Последняя функция в этом разделе называется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groupby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применяется для группировки объектов списка по общим значениям. Приведенный код показывает форматированную выдачу данных массива 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animals. </a:t>
            </a:r>
            <a:br>
              <a:rPr lang="kk-KZ" sz="1800" dirty="0"/>
            </a:br>
            <a:endParaRPr lang="en-US" sz="1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2101849"/>
            <a:ext cx="11196636" cy="4603751"/>
          </a:xfrm>
        </p:spPr>
        <p:txBody>
          <a:bodyPr>
            <a:normAutofit/>
          </a:bodyPr>
          <a:lstStyle/>
          <a:p>
            <a:r>
              <a:rPr lang="en-US" sz="2400" dirty="0"/>
              <a:t>from </a:t>
            </a:r>
            <a:r>
              <a:rPr lang="en-US" sz="2400" dirty="0" err="1"/>
              <a:t>itertools</a:t>
            </a:r>
            <a:r>
              <a:rPr lang="en-US" sz="2400" dirty="0"/>
              <a:t> import </a:t>
            </a:r>
            <a:r>
              <a:rPr lang="en-US" sz="2400" dirty="0" err="1"/>
              <a:t>groupby</a:t>
            </a:r>
            <a:endParaRPr lang="en-US" sz="2400" dirty="0"/>
          </a:p>
          <a:p>
            <a:r>
              <a:rPr lang="en-US" sz="2400" dirty="0"/>
              <a:t>animals = [('CAT', 'TOM'), ('MOUSE', 'JARRY')]</a:t>
            </a:r>
          </a:p>
          <a:p>
            <a:r>
              <a:rPr lang="en-US" sz="2400" dirty="0"/>
              <a:t>for key, group in </a:t>
            </a:r>
            <a:r>
              <a:rPr lang="en-US" sz="2400" dirty="0" err="1"/>
              <a:t>groupby</a:t>
            </a:r>
            <a:r>
              <a:rPr lang="en-US" sz="2400" dirty="0"/>
              <a:t>(animals, lambda kind: kind[0]):</a:t>
            </a:r>
          </a:p>
          <a:p>
            <a:r>
              <a:rPr lang="en-US" sz="2400" dirty="0"/>
              <a:t>    for kind, name in group:</a:t>
            </a:r>
          </a:p>
          <a:p>
            <a:r>
              <a:rPr lang="en-US" sz="2400" dirty="0"/>
              <a:t>        print('{name} is a {kind}'.format(name = name, kind = kind))</a:t>
            </a:r>
          </a:p>
          <a:p>
            <a:endParaRPr lang="en-US" sz="2400" dirty="0"/>
          </a:p>
          <a:p>
            <a:r>
              <a:rPr lang="en-US" sz="2400" dirty="0"/>
              <a:t>TOM is a CAT</a:t>
            </a:r>
          </a:p>
          <a:p>
            <a:r>
              <a:rPr lang="en-US" sz="2400" dirty="0"/>
              <a:t>JARRY is a MOUSE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857105" y="4840073"/>
            <a:ext cx="73892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Как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видно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из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примера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, метод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itertools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groupby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принимает в качестве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первого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аргумента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сам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список, в то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время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как на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месте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второго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стоит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лямбда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-функция.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D7CD2A9-D601-9C46-DFDF-AE493EEE8CEC}"/>
              </a:ext>
            </a:extLst>
          </p:cNvPr>
          <p:cNvSpPr txBox="1">
            <a:spLocks/>
          </p:cNvSpPr>
          <p:nvPr/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/>
              <a:t>Groupby</a:t>
            </a:r>
            <a:r>
              <a:rPr lang="ru-RU" sz="4000" b="1" dirty="0"/>
              <a:t> 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46220748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Следующая таблица отображает краткую сводку по всем функциям, включая в себя особенности их вызова и назначение.</a:t>
            </a:r>
            <a:endParaRPr lang="en-US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7898" y="1477963"/>
            <a:ext cx="7196203" cy="52276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0919466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6001" y="640080"/>
            <a:ext cx="7549974" cy="60101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7325067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779" y="907800"/>
            <a:ext cx="10534441" cy="5042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2451900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yield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При первом исполнении кода тела функции код будет выполнен с начала и до первого встретившегося оператора </a:t>
            </a:r>
            <a:r>
              <a:rPr lang="ru-RU" b="1" dirty="0" err="1"/>
              <a:t>yield</a:t>
            </a:r>
            <a:r>
              <a:rPr lang="ru-RU" dirty="0"/>
              <a:t>. После этого будет возвращено первое значение и выполнение тела функции опять приостановлено.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Запрос следующего значения у генератора во время итерации заставит код тела функции выполняться дальше (с предыдущего </a:t>
            </a:r>
            <a:r>
              <a:rPr lang="ru-RU" b="1" dirty="0" err="1"/>
              <a:t>yield</a:t>
            </a:r>
            <a:r>
              <a:rPr lang="ru-RU" dirty="0" err="1"/>
              <a:t>’а</a:t>
            </a:r>
            <a:r>
              <a:rPr lang="ru-RU" dirty="0"/>
              <a:t>), пока не встретится следующий </a:t>
            </a:r>
            <a:r>
              <a:rPr lang="ru-RU" b="1" dirty="0" err="1"/>
              <a:t>yield</a:t>
            </a:r>
            <a:r>
              <a:rPr lang="ru-RU" dirty="0"/>
              <a:t>. Генератор считается «закончившимся» в случае если при очередном исполнении кода тела функции не было встречено ни одного оператора </a:t>
            </a:r>
            <a:r>
              <a:rPr lang="ru-RU" b="1" dirty="0" err="1"/>
              <a:t>yield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314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Функции-генераторы</a:t>
            </a:r>
            <a:r>
              <a:rPr lang="ru-RU" dirty="0"/>
              <a:t> – это функции, которые возвращают значение и затем могут продолжить работу с того места, где они остановились в предыдущий раз.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результате генераторы позволяют нам генерировать последовательности значений постепенно, не создавая всю последовательность единовременно в памяти.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1337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89709"/>
            <a:ext cx="10515600" cy="53872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Во многих отношениях, функция-генератор выглядит очень похоже на обычную функцию. Основное отличие в том, что когда эта функция компилируется, она становится объектом, который поддерживает протокол итераций. </a:t>
            </a:r>
          </a:p>
          <a:p>
            <a:pPr marL="0" indent="0">
              <a:buNone/>
            </a:pPr>
            <a:r>
              <a:rPr lang="ru-RU" dirty="0"/>
              <a:t>Это значит, что когда такая функция вызывается в Вашем коде, она не просто возвращает значение и завершает работу. </a:t>
            </a:r>
          </a:p>
          <a:p>
            <a:pPr marL="0" indent="0">
              <a:buNone/>
            </a:pPr>
            <a:r>
              <a:rPr lang="ru-RU" dirty="0"/>
              <a:t>Вместо этого, функция-генератор ставит своё выполнение на паузу, и возобновляет выполнение с последней точки генерации значений. </a:t>
            </a:r>
          </a:p>
          <a:p>
            <a:pPr marL="0" indent="0">
              <a:buNone/>
            </a:pPr>
            <a:r>
              <a:rPr lang="ru-RU" dirty="0"/>
              <a:t>Основное преимущество такого подхода в том, что вместо необходимости сразу вычислить всю серию значений, генератор генерирует одно значение и ставит выполнение на паузу, ожидая дальнейших инструкций. </a:t>
            </a:r>
          </a:p>
          <a:p>
            <a:pPr marL="0" indent="0">
              <a:buNone/>
            </a:pPr>
            <a:r>
              <a:rPr lang="ru-RU" dirty="0"/>
              <a:t>Такая особенность работы называется </a:t>
            </a:r>
            <a:r>
              <a:rPr lang="ru-RU" b="1" dirty="0" err="1"/>
              <a:t>state</a:t>
            </a:r>
            <a:r>
              <a:rPr lang="ru-RU" b="1" dirty="0"/>
              <a:t> </a:t>
            </a:r>
            <a:r>
              <a:rPr lang="ru-RU" b="1" dirty="0" err="1"/>
              <a:t>suspension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3885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range()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Например, функция </a:t>
            </a:r>
            <a:r>
              <a:rPr lang="en-US" b="1" dirty="0"/>
              <a:t>range() </a:t>
            </a:r>
            <a:r>
              <a:rPr lang="ru-RU" dirty="0"/>
              <a:t>не создает весь список в памяти от начала до конца.</a:t>
            </a:r>
          </a:p>
          <a:p>
            <a:pPr marL="0" indent="0">
              <a:buNone/>
            </a:pPr>
            <a:r>
              <a:rPr lang="ru-RU" dirty="0"/>
              <a:t>Вместо этого она просто хранит последнее значение и размер шага, и постепенно возвращает значения.</a:t>
            </a:r>
          </a:p>
          <a:p>
            <a:pPr marL="0" indent="0">
              <a:buNone/>
            </a:pPr>
            <a:r>
              <a:rPr lang="ru-RU" dirty="0"/>
              <a:t>В итоге список генерируется постепенно без необходимости создания одного большого списка в памяти.</a:t>
            </a:r>
          </a:p>
          <a:p>
            <a:pPr marL="0" indent="0">
              <a:buNone/>
            </a:pPr>
            <a:r>
              <a:rPr lang="ru-RU" dirty="0"/>
              <a:t>Обычно генераторы используются в циклах. На каждой итерации цикла используется только очередное значение из генератора</a:t>
            </a:r>
          </a:p>
        </p:txBody>
      </p:sp>
    </p:spTree>
    <p:extLst>
      <p:ext uri="{BB962C8B-B14F-4D97-AF65-F5344CB8AC3E}">
        <p14:creationId xmlns:p14="http://schemas.microsoft.com/office/powerpoint/2010/main" val="944600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5072" y="1758112"/>
            <a:ext cx="9027073" cy="460375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Функция, которая возводит числа в куб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create_cubes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(n):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result = []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for x in range (n):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  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result.append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(x**3)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return result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здесь мы храним в памяти весь список</a:t>
            </a:r>
          </a:p>
        </p:txBody>
      </p:sp>
    </p:spTree>
    <p:extLst>
      <p:ext uri="{BB962C8B-B14F-4D97-AF65-F5344CB8AC3E}">
        <p14:creationId xmlns:p14="http://schemas.microsoft.com/office/powerpoint/2010/main" val="3855089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Аналогично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5364" y="1608482"/>
            <a:ext cx="11196636" cy="46037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for x in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gencubes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(10):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print(x)</a:t>
            </a:r>
          </a:p>
          <a:p>
            <a:pPr marL="0" indent="0">
              <a:buNone/>
            </a:pPr>
            <a:r>
              <a:rPr lang="en-US" dirty="0"/>
              <a:t>0</a:t>
            </a:r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8</a:t>
            </a:r>
          </a:p>
          <a:p>
            <a:pPr marL="0" indent="0">
              <a:buNone/>
            </a:pPr>
            <a:r>
              <a:rPr lang="en-US" dirty="0"/>
              <a:t>27</a:t>
            </a:r>
          </a:p>
          <a:p>
            <a:pPr marL="0" indent="0">
              <a:buNone/>
            </a:pPr>
            <a:r>
              <a:rPr lang="en-US" dirty="0"/>
              <a:t>64</a:t>
            </a:r>
          </a:p>
          <a:p>
            <a:pPr marL="0" indent="0">
              <a:buNone/>
            </a:pPr>
            <a:r>
              <a:rPr lang="en-US" dirty="0"/>
              <a:t>125</a:t>
            </a:r>
          </a:p>
          <a:p>
            <a:pPr marL="0" indent="0">
              <a:buNone/>
            </a:pPr>
            <a:r>
              <a:rPr lang="en-US" dirty="0"/>
              <a:t>216</a:t>
            </a:r>
          </a:p>
          <a:p>
            <a:pPr marL="0" indent="0">
              <a:buNone/>
            </a:pPr>
            <a:r>
              <a:rPr lang="en-US" dirty="0"/>
              <a:t>343</a:t>
            </a:r>
          </a:p>
          <a:p>
            <a:pPr marL="0" indent="0">
              <a:buNone/>
            </a:pPr>
            <a:r>
              <a:rPr lang="en-US" dirty="0"/>
              <a:t>512</a:t>
            </a:r>
          </a:p>
          <a:p>
            <a:pPr marL="0" indent="0">
              <a:buNone/>
            </a:pPr>
            <a:r>
              <a:rPr lang="en-US" dirty="0"/>
              <a:t>729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288557" y="2598003"/>
            <a:ext cx="5285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не хранит в памяти список, каждый раз выводит лишь одно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2192705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91604"/>
            <a:ext cx="10515600" cy="6074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Функция-генератор, которая возводит числа в куб.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gencubes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(n):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for x in range(n):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 yield x**3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Здесь каждый раз получаем лишь одно значение, всю последовательность одновременно в списке не храним, используем память более эффективно. Особенно заметно при работе с </a:t>
            </a:r>
            <a:r>
              <a:rPr lang="en-US" dirty="0"/>
              <a:t>Big Data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Чтобы получить результат в виде списка используем </a:t>
            </a:r>
            <a:r>
              <a:rPr lang="en-US" b="1" dirty="0"/>
              <a:t>list(</a:t>
            </a:r>
            <a:r>
              <a:rPr lang="en-US" b="1" dirty="0" err="1"/>
              <a:t>gencubes</a:t>
            </a:r>
            <a:r>
              <a:rPr lang="en-US" b="1" dirty="0"/>
              <a:t>(10))</a:t>
            </a:r>
            <a:endParaRPr lang="ru-RU" b="1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6404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Функция для получения чисел Фибоначчи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5364" y="1673566"/>
            <a:ext cx="11196636" cy="4603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genfibon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(n):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"""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Generate 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fibonnaci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sequence up to 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"""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a = 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b = 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for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 range(n):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 yield 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a,b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b,a+b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2845" y="4177977"/>
            <a:ext cx="5183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– </a:t>
            </a:r>
            <a:r>
              <a:rPr lang="ru-RU" sz="2400" dirty="0"/>
              <a:t>очередное число</a:t>
            </a:r>
          </a:p>
          <a:p>
            <a:r>
              <a:rPr lang="en-US" sz="2400" dirty="0"/>
              <a:t>b  - </a:t>
            </a:r>
            <a:r>
              <a:rPr lang="ru-RU" sz="2400" dirty="0"/>
              <a:t>предыдущее число</a:t>
            </a:r>
          </a:p>
          <a:p>
            <a:r>
              <a:rPr lang="en-US" sz="2400" dirty="0"/>
              <a:t>yield </a:t>
            </a:r>
            <a:r>
              <a:rPr lang="ru-RU" sz="2400" dirty="0"/>
              <a:t>возвращает очередное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4002586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0820" y="1741486"/>
            <a:ext cx="10390360" cy="46037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genfibon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(10):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print(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5</a:t>
            </a:r>
          </a:p>
          <a:p>
            <a:pPr marL="0" indent="0">
              <a:buNone/>
            </a:pPr>
            <a:r>
              <a:rPr lang="en-US" dirty="0"/>
              <a:t>8</a:t>
            </a:r>
          </a:p>
          <a:p>
            <a:pPr marL="0" indent="0">
              <a:buNone/>
            </a:pPr>
            <a:r>
              <a:rPr lang="en-US" dirty="0"/>
              <a:t>13</a:t>
            </a:r>
          </a:p>
          <a:p>
            <a:pPr marL="0" indent="0">
              <a:buNone/>
            </a:pPr>
            <a:r>
              <a:rPr lang="en-US" dirty="0"/>
              <a:t>21</a:t>
            </a:r>
          </a:p>
          <a:p>
            <a:pPr marL="0" indent="0">
              <a:buNone/>
            </a:pPr>
            <a:r>
              <a:rPr lang="en-US" dirty="0"/>
              <a:t>34</a:t>
            </a:r>
          </a:p>
          <a:p>
            <a:pPr marL="0" indent="0">
              <a:buNone/>
            </a:pPr>
            <a:r>
              <a:rPr lang="en-US" dirty="0"/>
              <a:t>55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316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7682" y="1442228"/>
            <a:ext cx="11196636" cy="46037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ru-RU" sz="3200" dirty="0"/>
              <a:t>Во многих современных языках программирования используют такие сущности, как итераторы. Основное их назначение – это упрощение навигации по элементам объекта, который, как правило, представляет собой некоторую коллекцию (список, словарь)</a:t>
            </a:r>
          </a:p>
        </p:txBody>
      </p:sp>
    </p:spTree>
    <p:extLst>
      <p:ext uri="{BB962C8B-B14F-4D97-AF65-F5344CB8AC3E}">
        <p14:creationId xmlns:p14="http://schemas.microsoft.com/office/powerpoint/2010/main" val="1888796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Обычная функция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Храним в памяти весь список.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fibon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(n):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a = 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b = 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output = []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for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 range(n):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output.append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(a)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a,b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b,a+b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return output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966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Если мы укажем больше значение n (например 100000), вторая функция будет хранить каждое из результирующих значений, хотя в нашем случае нам только нужен предыдущий результат, чтобы вычислить следующее значение.</a:t>
            </a:r>
          </a:p>
        </p:txBody>
      </p:sp>
    </p:spTree>
    <p:extLst>
      <p:ext uri="{BB962C8B-B14F-4D97-AF65-F5344CB8AC3E}">
        <p14:creationId xmlns:p14="http://schemas.microsoft.com/office/powerpoint/2010/main" val="3802044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Выражение -генератор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Генераторы выражений </a:t>
            </a:r>
            <a:r>
              <a:rPr lang="ru-RU" dirty="0"/>
              <a:t>предназначены для компактного и удобного способа генерации коллекций элементов, а также преобразования одного типа коллекций в другой.</a:t>
            </a:r>
          </a:p>
          <a:p>
            <a:pPr marL="0" indent="0">
              <a:buNone/>
            </a:pPr>
            <a:r>
              <a:rPr lang="ru-RU" dirty="0"/>
              <a:t>В процессе генерации или преобразования возможно применение условий и модификация элементов.</a:t>
            </a:r>
          </a:p>
          <a:p>
            <a:pPr marL="0" indent="0">
              <a:buNone/>
            </a:pPr>
            <a:r>
              <a:rPr lang="ru-RU" dirty="0"/>
              <a:t>Генераторы выражений, так же как и генераторы коллекций являются синтаксическим сахаром и не решают задач, которые нельзя было бы решить без их использования.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2627752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512763"/>
            <a:ext cx="11196637" cy="1325563"/>
          </a:xfrm>
        </p:spPr>
        <p:txBody>
          <a:bodyPr>
            <a:noAutofit/>
          </a:bodyPr>
          <a:lstStyle/>
          <a:p>
            <a:r>
              <a:rPr lang="ru-RU" sz="4000" b="1" dirty="0"/>
              <a:t>Преимущества использования генераторов выражений</a:t>
            </a:r>
            <a:br>
              <a:rPr lang="ru-RU" sz="4000" b="1" dirty="0"/>
            </a:b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Более короткий и удобный синтаксис, чем генерация в обычном цикле.</a:t>
            </a:r>
          </a:p>
          <a:p>
            <a:r>
              <a:rPr lang="ru-RU" dirty="0"/>
              <a:t>Более понятный и читаемый синтаксис.</a:t>
            </a:r>
          </a:p>
          <a:p>
            <a:r>
              <a:rPr lang="ru-RU" dirty="0"/>
              <a:t>Быстрее набирать, легче читать, особенно когда подобных операций много в коде.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207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Классификация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Выражение-генератор</a:t>
            </a:r>
            <a:r>
              <a:rPr lang="ru-RU" dirty="0"/>
              <a:t> (</a:t>
            </a:r>
            <a:r>
              <a:rPr lang="ru-RU" dirty="0" err="1"/>
              <a:t>generator</a:t>
            </a:r>
            <a:r>
              <a:rPr lang="ru-RU" dirty="0"/>
              <a:t> </a:t>
            </a:r>
            <a:r>
              <a:rPr lang="ru-RU" dirty="0" err="1"/>
              <a:t>expression</a:t>
            </a:r>
            <a:r>
              <a:rPr lang="ru-RU" dirty="0"/>
              <a:t>) — выражение в круглых скобках которое выдает создает на каждой итерации новый элемент по правилам.</a:t>
            </a:r>
          </a:p>
          <a:p>
            <a:r>
              <a:rPr lang="ru-RU" b="1" dirty="0"/>
              <a:t>Генератор коллекции </a:t>
            </a:r>
            <a:r>
              <a:rPr lang="ru-RU" dirty="0"/>
              <a:t>— обобщенное название для генератора списка (</a:t>
            </a:r>
            <a:r>
              <a:rPr lang="ru-RU" dirty="0" err="1"/>
              <a:t>list</a:t>
            </a:r>
            <a:r>
              <a:rPr lang="ru-RU" dirty="0"/>
              <a:t> </a:t>
            </a:r>
            <a:r>
              <a:rPr lang="ru-RU" dirty="0" err="1"/>
              <a:t>comprehension</a:t>
            </a:r>
            <a:r>
              <a:rPr lang="ru-RU" dirty="0"/>
              <a:t>), генератора словаря (</a:t>
            </a:r>
            <a:r>
              <a:rPr lang="ru-RU" dirty="0" err="1"/>
              <a:t>dictionary</a:t>
            </a:r>
            <a:r>
              <a:rPr lang="ru-RU" dirty="0"/>
              <a:t> </a:t>
            </a:r>
            <a:r>
              <a:rPr lang="ru-RU" dirty="0" err="1"/>
              <a:t>comprehension</a:t>
            </a:r>
            <a:r>
              <a:rPr lang="ru-RU" dirty="0"/>
              <a:t>) и генератора множества (</a:t>
            </a:r>
            <a:r>
              <a:rPr lang="ru-RU" dirty="0" err="1"/>
              <a:t>set</a:t>
            </a:r>
            <a:r>
              <a:rPr lang="ru-RU" dirty="0"/>
              <a:t> </a:t>
            </a:r>
            <a:r>
              <a:rPr lang="ru-RU" dirty="0" err="1"/>
              <a:t>comprehension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522608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List comprehensions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Генераторы списков </a:t>
            </a:r>
            <a:r>
              <a:rPr lang="ru-RU" dirty="0"/>
              <a:t>предназначены для удобной обработки списков, к которой можно отнести и создание новых списков, и модификацию существующих.</a:t>
            </a:r>
          </a:p>
        </p:txBody>
      </p:sp>
    </p:spTree>
    <p:extLst>
      <p:ext uri="{BB962C8B-B14F-4D97-AF65-F5344CB8AC3E}">
        <p14:creationId xmlns:p14="http://schemas.microsoft.com/office/powerpoint/2010/main" val="2220177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Генератор списков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создания списка, заполненного одинаковыми элементами, можно использовать оператор повторения списка, например: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   A = [0] * n</a:t>
            </a:r>
          </a:p>
          <a:p>
            <a:pPr marL="0" indent="0">
              <a:buNone/>
            </a:pPr>
            <a:r>
              <a:rPr lang="ru-RU" dirty="0"/>
              <a:t>Общий вид генератора следующий: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[выражение </a:t>
            </a:r>
            <a:r>
              <a:rPr lang="ru-RU" dirty="0" err="1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переменная </a:t>
            </a:r>
            <a:r>
              <a:rPr lang="ru-RU" dirty="0" err="1">
                <a:solidFill>
                  <a:schemeClr val="accent6">
                    <a:lumMod val="50000"/>
                  </a:schemeClr>
                </a:solidFill>
              </a:rPr>
              <a:t>in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список]</a:t>
            </a:r>
          </a:p>
        </p:txBody>
      </p:sp>
    </p:spTree>
    <p:extLst>
      <p:ext uri="{BB962C8B-B14F-4D97-AF65-F5344CB8AC3E}">
        <p14:creationId xmlns:p14="http://schemas.microsoft.com/office/powerpoint/2010/main" val="982637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[выражение </a:t>
            </a:r>
            <a:r>
              <a:rPr lang="ru-RU" sz="4000" b="1" dirty="0" err="1"/>
              <a:t>for</a:t>
            </a:r>
            <a:r>
              <a:rPr lang="ru-RU" sz="4000" b="1" dirty="0"/>
              <a:t> переменная </a:t>
            </a:r>
            <a:r>
              <a:rPr lang="ru-RU" sz="4000" b="1" dirty="0" err="1"/>
              <a:t>in</a:t>
            </a:r>
            <a:r>
              <a:rPr lang="ru-RU" sz="4000" b="1" dirty="0"/>
              <a:t> список]</a:t>
            </a:r>
            <a:br>
              <a:rPr lang="ru-RU" sz="4000" b="1" dirty="0"/>
            </a:b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477963"/>
            <a:ext cx="11196636" cy="46037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    где: </a:t>
            </a:r>
          </a:p>
          <a:p>
            <a:pPr marL="0" indent="0">
              <a:buNone/>
            </a:pPr>
            <a:r>
              <a:rPr lang="ru-RU" b="1" dirty="0"/>
              <a:t>Переменная</a:t>
            </a:r>
            <a:r>
              <a:rPr lang="ru-RU" dirty="0"/>
              <a:t> — идентификатор некоторой переменной; </a:t>
            </a:r>
          </a:p>
          <a:p>
            <a:pPr marL="0" indent="0">
              <a:buNone/>
            </a:pPr>
            <a:r>
              <a:rPr lang="ru-RU" b="1" dirty="0"/>
              <a:t>Список</a:t>
            </a:r>
            <a:r>
              <a:rPr lang="ru-RU" dirty="0"/>
              <a:t> — список значений, который принимает данная переменная (как правило, полученный при помощи функции </a:t>
            </a:r>
            <a:r>
              <a:rPr lang="ru-RU" b="1" dirty="0" err="1"/>
              <a:t>range</a:t>
            </a:r>
            <a:r>
              <a:rPr lang="ru-RU" dirty="0"/>
              <a:t>);</a:t>
            </a:r>
          </a:p>
          <a:p>
            <a:pPr marL="0" indent="0">
              <a:buNone/>
            </a:pPr>
            <a:r>
              <a:rPr lang="ru-RU" b="1" dirty="0"/>
              <a:t>Выражение</a:t>
            </a:r>
            <a:r>
              <a:rPr lang="ru-RU" dirty="0"/>
              <a:t> — некоторое выражение, которым будут заполнены элементы списка, как правило, зависящее от использованной в генераторе переменной.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Вот несколько примеров использования генераторов.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Создать список, состоящий из </a:t>
            </a:r>
            <a:r>
              <a:rPr lang="ru-RU" b="1" dirty="0"/>
              <a:t>n</a:t>
            </a:r>
            <a:r>
              <a:rPr lang="ru-RU" dirty="0"/>
              <a:t> нулей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   A = [0 </a:t>
            </a:r>
            <a:r>
              <a:rPr lang="ru-RU" dirty="0" err="1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i </a:t>
            </a:r>
            <a:r>
              <a:rPr lang="ru-RU" dirty="0" err="1">
                <a:solidFill>
                  <a:schemeClr val="accent6">
                    <a:lumMod val="50000"/>
                  </a:schemeClr>
                </a:solidFill>
              </a:rPr>
              <a:t>in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50000"/>
                  </a:schemeClr>
                </a:solidFill>
              </a:rPr>
              <a:t>range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(n)]</a:t>
            </a:r>
          </a:p>
        </p:txBody>
      </p:sp>
    </p:spTree>
    <p:extLst>
      <p:ext uri="{BB962C8B-B14F-4D97-AF65-F5344CB8AC3E}">
        <p14:creationId xmlns:p14="http://schemas.microsoft.com/office/powerpoint/2010/main" val="4084231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Генераторы списков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Создать список, заполненный квадратами целых чисел можно так: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A = [i ** 2 </a:t>
            </a:r>
            <a:r>
              <a:rPr lang="ru-RU" dirty="0" err="1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i </a:t>
            </a:r>
            <a:r>
              <a:rPr lang="ru-RU" dirty="0" err="1">
                <a:solidFill>
                  <a:schemeClr val="accent6">
                    <a:lumMod val="50000"/>
                  </a:schemeClr>
                </a:solidFill>
              </a:rPr>
              <a:t>in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50000"/>
                  </a:schemeClr>
                </a:solidFill>
              </a:rPr>
              <a:t>range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(n)]</a:t>
            </a:r>
          </a:p>
          <a:p>
            <a:pPr marL="0" indent="0">
              <a:buNone/>
            </a:pP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dirty="0"/>
              <a:t>Если нужно заполнить список квадратами чисел от </a:t>
            </a:r>
            <a:r>
              <a:rPr lang="ru-RU" b="1" dirty="0"/>
              <a:t>1</a:t>
            </a:r>
            <a:r>
              <a:rPr lang="ru-RU" dirty="0"/>
              <a:t> до </a:t>
            </a:r>
            <a:r>
              <a:rPr lang="ru-RU" b="1" dirty="0"/>
              <a:t>n</a:t>
            </a:r>
            <a:r>
              <a:rPr lang="ru-RU" dirty="0"/>
              <a:t>, то можно изменить параметры функции</a:t>
            </a:r>
            <a:r>
              <a:rPr lang="ru-RU" b="1" dirty="0"/>
              <a:t> </a:t>
            </a:r>
            <a:r>
              <a:rPr lang="ru-RU" b="1" dirty="0" err="1"/>
              <a:t>range</a:t>
            </a:r>
            <a:r>
              <a:rPr lang="ru-RU" b="1" dirty="0"/>
              <a:t> </a:t>
            </a:r>
            <a:r>
              <a:rPr lang="ru-RU" dirty="0"/>
              <a:t>на </a:t>
            </a:r>
            <a:r>
              <a:rPr lang="ru-RU" b="1" dirty="0" err="1"/>
              <a:t>range</a:t>
            </a:r>
            <a:r>
              <a:rPr lang="ru-RU" b="1" dirty="0"/>
              <a:t>(1, n + 1)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A = [i ** 2 </a:t>
            </a:r>
            <a:r>
              <a:rPr lang="ru-RU" dirty="0" err="1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i </a:t>
            </a:r>
            <a:r>
              <a:rPr lang="ru-RU" dirty="0" err="1">
                <a:solidFill>
                  <a:schemeClr val="accent6">
                    <a:lumMod val="50000"/>
                  </a:schemeClr>
                </a:solidFill>
              </a:rPr>
              <a:t>in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50000"/>
                  </a:schemeClr>
                </a:solidFill>
              </a:rPr>
              <a:t>range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(1, n + 1)]</a:t>
            </a:r>
          </a:p>
        </p:txBody>
      </p:sp>
    </p:spTree>
    <p:extLst>
      <p:ext uri="{BB962C8B-B14F-4D97-AF65-F5344CB8AC3E}">
        <p14:creationId xmlns:p14="http://schemas.microsoft.com/office/powerpoint/2010/main" val="1630472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Генератор списков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Вот так можно получить список, заполненный случайными числами от 1 до 9 (используя функцию </a:t>
            </a:r>
            <a:r>
              <a:rPr lang="ru-RU" b="1" dirty="0" err="1"/>
              <a:t>randint</a:t>
            </a:r>
            <a:r>
              <a:rPr lang="ru-RU" dirty="0"/>
              <a:t> из модуля </a:t>
            </a:r>
            <a:r>
              <a:rPr lang="ru-RU" b="1" dirty="0" err="1"/>
              <a:t>random</a:t>
            </a:r>
            <a:r>
              <a:rPr lang="ru-RU" dirty="0"/>
              <a:t>):</a:t>
            </a:r>
          </a:p>
          <a:p>
            <a:pPr marL="0" indent="0">
              <a:buNone/>
            </a:pPr>
            <a:r>
              <a:rPr lang="ru-RU" sz="1600" dirty="0"/>
              <a:t>       (про работу с модулями подробности позже)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   A = [</a:t>
            </a:r>
            <a:r>
              <a:rPr lang="ru-RU" dirty="0" err="1">
                <a:solidFill>
                  <a:schemeClr val="accent6">
                    <a:lumMod val="50000"/>
                  </a:schemeClr>
                </a:solidFill>
              </a:rPr>
              <a:t>randint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(1, 9) </a:t>
            </a:r>
            <a:r>
              <a:rPr lang="ru-RU" dirty="0" err="1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i </a:t>
            </a:r>
            <a:r>
              <a:rPr lang="ru-RU" dirty="0" err="1">
                <a:solidFill>
                  <a:schemeClr val="accent6">
                    <a:lumMod val="50000"/>
                  </a:schemeClr>
                </a:solidFill>
              </a:rPr>
              <a:t>in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50000"/>
                  </a:schemeClr>
                </a:solidFill>
              </a:rPr>
              <a:t>range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(n)]</a:t>
            </a:r>
          </a:p>
          <a:p>
            <a:pPr marL="0" indent="0">
              <a:buNone/>
            </a:pPr>
            <a:r>
              <a:rPr lang="ru-RU" dirty="0"/>
              <a:t>А в этом примере список будет состоять из строк, считанных со стандартного ввода: сначала нужно ввести число элементов списка (это значение будет использовано в качестве аргумента функции </a:t>
            </a:r>
            <a:r>
              <a:rPr lang="ru-RU" b="1" dirty="0" err="1"/>
              <a:t>range</a:t>
            </a:r>
            <a:r>
              <a:rPr lang="ru-RU" dirty="0"/>
              <a:t>), потом — заданное количество строк: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A = [</a:t>
            </a:r>
            <a:r>
              <a:rPr lang="ru-RU" dirty="0" err="1">
                <a:solidFill>
                  <a:schemeClr val="accent6">
                    <a:lumMod val="50000"/>
                  </a:schemeClr>
                </a:solidFill>
              </a:rPr>
              <a:t>input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() </a:t>
            </a:r>
            <a:r>
              <a:rPr lang="ru-RU" dirty="0" err="1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i </a:t>
            </a:r>
            <a:r>
              <a:rPr lang="ru-RU" dirty="0" err="1">
                <a:solidFill>
                  <a:schemeClr val="accent6">
                    <a:lumMod val="50000"/>
                  </a:schemeClr>
                </a:solidFill>
              </a:rPr>
              <a:t>in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50000"/>
                  </a:schemeClr>
                </a:solidFill>
              </a:rPr>
              <a:t>range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ru-RU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ru-RU" dirty="0" err="1">
                <a:solidFill>
                  <a:schemeClr val="accent6">
                    <a:lumMod val="50000"/>
                  </a:schemeClr>
                </a:solidFill>
              </a:rPr>
              <a:t>input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()))]</a:t>
            </a:r>
          </a:p>
          <a:p>
            <a:pPr marL="0" indent="0">
              <a:buNone/>
            </a:pP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25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Определения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Итерируемый объект </a:t>
            </a:r>
            <a:r>
              <a:rPr lang="ru-RU" dirty="0"/>
              <a:t>– это объект, который позволяет поочередно обойти свои элементы и может быть преобразован к итератору.</a:t>
            </a:r>
            <a:endParaRPr lang="en-US" dirty="0"/>
          </a:p>
          <a:p>
            <a:endParaRPr lang="ru-RU" dirty="0"/>
          </a:p>
          <a:p>
            <a:r>
              <a:rPr lang="ru-RU" b="1" dirty="0"/>
              <a:t>Итератор</a:t>
            </a:r>
            <a:r>
              <a:rPr lang="ru-RU" dirty="0"/>
              <a:t> – это объект, который поддерживает функцию </a:t>
            </a:r>
            <a:r>
              <a:rPr lang="ru-RU" dirty="0" err="1"/>
              <a:t>next</a:t>
            </a:r>
            <a:r>
              <a:rPr lang="ru-RU" dirty="0"/>
              <a:t>() для перехода к следующему элементу коллекции.</a:t>
            </a:r>
          </a:p>
          <a:p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387071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Генератор списков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[-2, -1, 0, 1, 2, 3, 4, 5] 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list_b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[x for x in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if x % 2 == 0]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list_b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[-2, 0, 2, 4]</a:t>
            </a:r>
            <a:endParaRPr lang="ru-RU" dirty="0"/>
          </a:p>
          <a:p>
            <a:pPr marL="0" indent="0">
              <a:buNone/>
            </a:pP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= [-2, -1, 0, 1, 2, 3, 4, 5]</a:t>
            </a:r>
          </a:p>
          <a:p>
            <a:pPr marL="0" indent="0">
              <a:buNone/>
            </a:pP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list_b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= [x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x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x % 2 == 0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and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x &gt; 0]</a:t>
            </a:r>
          </a:p>
          <a:p>
            <a:pPr marL="0" indent="0">
              <a:buNone/>
            </a:pPr>
            <a:r>
              <a:rPr lang="ru-RU" dirty="0"/>
              <a:t># берем те x, которые одновременно четные и больше нуля</a:t>
            </a:r>
          </a:p>
          <a:p>
            <a:pPr marL="0" indent="0">
              <a:buNone/>
            </a:pP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print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list_b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ru-RU" dirty="0"/>
              <a:t>[2, 4]</a:t>
            </a:r>
          </a:p>
          <a:p>
            <a:pPr marL="0" indent="0">
              <a:buNone/>
            </a:pP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735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Генератор списков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Выражение выполняется независимо на каждой итерации, обрабатывая каждый элемент индивидуально.</a:t>
            </a:r>
          </a:p>
          <a:p>
            <a:pPr marL="0" indent="0">
              <a:buNone/>
            </a:pPr>
            <a:r>
              <a:rPr lang="ru-RU" dirty="0"/>
              <a:t>Можно использовать условия: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[-2, -1, 0, 1, 2, 3, 4, 5]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list_b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[x if x &lt; 0 else x**2 for x in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ru-RU" dirty="0"/>
              <a:t>Если </a:t>
            </a:r>
            <a:r>
              <a:rPr lang="en-US" dirty="0"/>
              <a:t>x-</a:t>
            </a:r>
            <a:r>
              <a:rPr lang="ru-RU" dirty="0"/>
              <a:t>отрицательное - берем </a:t>
            </a:r>
            <a:r>
              <a:rPr lang="en-US" dirty="0"/>
              <a:t>x, </a:t>
            </a:r>
            <a:r>
              <a:rPr lang="ru-RU" dirty="0"/>
              <a:t>в остальных случаях - берем квадрат </a:t>
            </a:r>
            <a:r>
              <a:rPr lang="en-US" dirty="0"/>
              <a:t>x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list_b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[-2, -1, 0, 1, 4, 9, 16, 25]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1214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Генератор списков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&gt;&gt;&gt; c = [c * 3 for c in 'list']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&gt;&gt;&gt; c</a:t>
            </a:r>
          </a:p>
          <a:p>
            <a:pPr marL="0" indent="0">
              <a:buNone/>
            </a:pPr>
            <a:r>
              <a:rPr lang="en-US" dirty="0"/>
              <a:t>['</a:t>
            </a:r>
            <a:r>
              <a:rPr lang="en-US" dirty="0" err="1"/>
              <a:t>lll</a:t>
            </a:r>
            <a:r>
              <a:rPr lang="en-US" dirty="0"/>
              <a:t>', 'iii', '</a:t>
            </a:r>
            <a:r>
              <a:rPr lang="en-US" dirty="0" err="1"/>
              <a:t>sss</a:t>
            </a:r>
            <a:r>
              <a:rPr lang="en-US" dirty="0"/>
              <a:t>', '</a:t>
            </a:r>
            <a:r>
              <a:rPr lang="en-US" dirty="0" err="1"/>
              <a:t>ttt</a:t>
            </a:r>
            <a:r>
              <a:rPr lang="en-US" dirty="0"/>
              <a:t>']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---------------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&gt;&gt;&gt; c = [c * 3 for c in 'list' if c != '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']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&gt;&gt;&gt; c</a:t>
            </a:r>
          </a:p>
          <a:p>
            <a:pPr marL="0" indent="0">
              <a:buNone/>
            </a:pPr>
            <a:r>
              <a:rPr lang="en-US" dirty="0"/>
              <a:t>['</a:t>
            </a:r>
            <a:r>
              <a:rPr lang="en-US" dirty="0" err="1"/>
              <a:t>lll</a:t>
            </a:r>
            <a:r>
              <a:rPr lang="en-US" dirty="0"/>
              <a:t>', '</a:t>
            </a:r>
            <a:r>
              <a:rPr lang="en-US" dirty="0" err="1"/>
              <a:t>sss</a:t>
            </a:r>
            <a:r>
              <a:rPr lang="en-US" dirty="0"/>
              <a:t>', '</a:t>
            </a:r>
            <a:r>
              <a:rPr lang="en-US" dirty="0" err="1"/>
              <a:t>ttt</a:t>
            </a:r>
            <a:r>
              <a:rPr lang="en-US" dirty="0"/>
              <a:t>']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----------------------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&gt;&gt;&gt; c = [c + d for c in 'list' if c != '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' for d in 'spam' if d != 'a']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&gt;&gt;&gt; c</a:t>
            </a:r>
          </a:p>
          <a:p>
            <a:pPr marL="0" indent="0">
              <a:buNone/>
            </a:pPr>
            <a:r>
              <a:rPr lang="en-US" dirty="0"/>
              <a:t>['ls', '</a:t>
            </a:r>
            <a:r>
              <a:rPr lang="en-US" dirty="0" err="1"/>
              <a:t>lp</a:t>
            </a:r>
            <a:r>
              <a:rPr lang="en-US" dirty="0"/>
              <a:t>', 'lm', '</a:t>
            </a:r>
            <a:r>
              <a:rPr lang="en-US" dirty="0" err="1"/>
              <a:t>ss</a:t>
            </a:r>
            <a:r>
              <a:rPr lang="en-US" dirty="0"/>
              <a:t>', '</a:t>
            </a:r>
            <a:r>
              <a:rPr lang="en-US" dirty="0" err="1"/>
              <a:t>sp</a:t>
            </a:r>
            <a:r>
              <a:rPr lang="en-US" dirty="0"/>
              <a:t>', '</a:t>
            </a:r>
            <a:r>
              <a:rPr lang="en-US" dirty="0" err="1"/>
              <a:t>sm</a:t>
            </a:r>
            <a:r>
              <a:rPr lang="en-US" dirty="0"/>
              <a:t>', '</a:t>
            </a:r>
            <a:r>
              <a:rPr lang="en-US" dirty="0" err="1"/>
              <a:t>ts</a:t>
            </a:r>
            <a:r>
              <a:rPr lang="en-US" dirty="0"/>
              <a:t>', '</a:t>
            </a:r>
            <a:r>
              <a:rPr lang="en-US" dirty="0" err="1"/>
              <a:t>tp</a:t>
            </a:r>
            <a:r>
              <a:rPr lang="en-US" dirty="0"/>
              <a:t>', 'tm']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4219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Сравнение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numbs = [1, 2, 3, 4, 5]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result = []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for x in numbs: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if x &gt; 3: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y = x * x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result.append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(y)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numbs = [1, 2, 3, 4, 5]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result = [x * x for x in numbs if x &gt; 3]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785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Генератор множества (</a:t>
            </a:r>
            <a:r>
              <a:rPr lang="en-US" sz="4000" b="1" dirty="0"/>
              <a:t>set comprehension)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[-2, -1, 0, 1, 2, 3, 4, 5]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my_set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 {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for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my_set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{0, 1, 2, 3, 4, 5, -1, -2} </a:t>
            </a:r>
            <a:r>
              <a:rPr lang="ru-RU" dirty="0"/>
              <a:t>      </a:t>
            </a:r>
            <a:r>
              <a:rPr lang="en-US" dirty="0"/>
              <a:t>- </a:t>
            </a:r>
            <a:r>
              <a:rPr lang="ru-RU" dirty="0"/>
              <a:t> </a:t>
            </a:r>
            <a:r>
              <a:rPr lang="en-US" dirty="0" err="1"/>
              <a:t>порядок</a:t>
            </a:r>
            <a:r>
              <a:rPr lang="en-US" dirty="0"/>
              <a:t> </a:t>
            </a:r>
            <a:r>
              <a:rPr lang="en-US" dirty="0" err="1"/>
              <a:t>случаен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0478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Генератор словаря (</a:t>
            </a:r>
            <a:r>
              <a:rPr lang="en-US" sz="4000" b="1" dirty="0"/>
              <a:t>dictionary comprehension)</a:t>
            </a:r>
            <a:r>
              <a:rPr lang="ru-RU" sz="4000" b="1" dirty="0"/>
              <a:t> – переворачиваем словарь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dict_abc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= {'a': 1, 'b': 2, 'c': 3, 'd': 3}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dict_123 = {v: k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k, v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dict_abc.items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()}</a:t>
            </a:r>
          </a:p>
          <a:p>
            <a:pPr marL="0" indent="0">
              <a:buNone/>
            </a:pP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print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(dict_123)</a:t>
            </a:r>
          </a:p>
          <a:p>
            <a:pPr marL="0" indent="0">
              <a:buNone/>
            </a:pPr>
            <a:r>
              <a:rPr lang="ru-RU" dirty="0"/>
              <a:t>{1: 'a', 2: 'b', 3: 'd'}</a:t>
            </a:r>
          </a:p>
          <a:p>
            <a:pPr marL="0" indent="0">
              <a:buNone/>
            </a:pPr>
            <a:r>
              <a:rPr lang="ru-RU" dirty="0"/>
              <a:t> Обратите внимание, мы потеряли "с"! Так как значения были одинаковы, то когда они стали ключами, только последнее значение сохранилось.</a:t>
            </a:r>
          </a:p>
        </p:txBody>
      </p:sp>
    </p:spTree>
    <p:extLst>
      <p:ext uri="{BB962C8B-B14F-4D97-AF65-F5344CB8AC3E}">
        <p14:creationId xmlns:p14="http://schemas.microsoft.com/office/powerpoint/2010/main" val="2832222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Генератор словаря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[-2, -1, 0, 1, 2, 3, 4, 5]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dict_a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{x: x**2 for x in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dict_a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{0: 0, 1: 1, 2: 4, 3: 9, 4: 16, -2: 4, -1: 1, 5: 25}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dict_gen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((x, x ** 2) for x in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/>
              <a:t>генератор-выражения для словаря</a:t>
            </a:r>
          </a:p>
        </p:txBody>
      </p:sp>
    </p:spTree>
    <p:extLst>
      <p:ext uri="{BB962C8B-B14F-4D97-AF65-F5344CB8AC3E}">
        <p14:creationId xmlns:p14="http://schemas.microsoft.com/office/powerpoint/2010/main" val="2840862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Выражение-генератор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Выражения-генераторы (</a:t>
            </a:r>
            <a:r>
              <a:rPr lang="ru-RU" dirty="0" err="1"/>
              <a:t>generator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) доступны, начиная с Python 2.4. Основное их отличие от генераторов коллекций в том, что они выдают элемент по одному,  не загружая в память сразу всю коллекцию.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мы создаем большую структуру данных без использования генератора, то она загружается в память целиком, соответственно, это увеличивает расход памяти приложением, а в крайних случаях памяти может просто не хватить. </a:t>
            </a:r>
          </a:p>
          <a:p>
            <a:pPr marL="0" indent="0">
              <a:buNone/>
            </a:pPr>
            <a:r>
              <a:rPr lang="ru-RU" dirty="0"/>
              <a:t>В случае использования выражения-генератора, такого не происходит, так как элементы создаются по одному, в момент обращения.</a:t>
            </a:r>
          </a:p>
        </p:txBody>
      </p:sp>
    </p:spTree>
    <p:extLst>
      <p:ext uri="{BB962C8B-B14F-4D97-AF65-F5344CB8AC3E}">
        <p14:creationId xmlns:p14="http://schemas.microsoft.com/office/powerpoint/2010/main" val="11253273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Синтаксис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[-2, -1, 0, 1, 2, 3, 4, 5]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my_gen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for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    #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выражение-генератор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print(next(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my_gen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))     # -2 -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получаем очередной элемент генератора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print(next(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my_gen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))     # -1 -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получаем очередной элемент генератора</a:t>
            </a:r>
          </a:p>
        </p:txBody>
      </p:sp>
    </p:spTree>
    <p:extLst>
      <p:ext uri="{BB962C8B-B14F-4D97-AF65-F5344CB8AC3E}">
        <p14:creationId xmlns:p14="http://schemas.microsoft.com/office/powerpoint/2010/main" val="35024721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Выражение-генератор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[-2, -1, 0, 1, 2, 3, 4, 5]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my_sum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sum(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for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my_sum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sum((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for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))  #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так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тоже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можно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my_sum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   # 12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87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8817" y="1328334"/>
            <a:ext cx="11196636" cy="4603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Когда вы создаёте список (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list)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 можете считывать его элементы по одному — это называется итерацией.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lst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[1, 2, 3]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lst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—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итерируемый объект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iterable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602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Выражение-генератор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[-2, -1, 0, 1, 2, 3, 4, 5]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my_gen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for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list_a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print(sum(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my_gen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))  # 12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print(sum(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my_gen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))  # 0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/>
              <a:t>Обратите внимание, что после прохождения по выражению-генератору оно остается пустым!</a:t>
            </a:r>
          </a:p>
        </p:txBody>
      </p:sp>
    </p:spTree>
    <p:extLst>
      <p:ext uri="{BB962C8B-B14F-4D97-AF65-F5344CB8AC3E}">
        <p14:creationId xmlns:p14="http://schemas.microsoft.com/office/powerpoint/2010/main" val="39466223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Decorators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Декораторы</a:t>
            </a:r>
            <a:r>
              <a:rPr lang="ru-RU" dirty="0"/>
              <a:t> позволяют «декорировать» функцию.</a:t>
            </a:r>
          </a:p>
          <a:p>
            <a:pPr marL="0" indent="0">
              <a:buNone/>
            </a:pPr>
            <a:r>
              <a:rPr lang="ru-RU" dirty="0"/>
              <a:t>	</a:t>
            </a:r>
          </a:p>
          <a:p>
            <a:pPr marL="0" indent="0">
              <a:buNone/>
            </a:pPr>
            <a:r>
              <a:rPr lang="ru-RU" dirty="0"/>
              <a:t>Декораторы можно представить себе как функции, которые меняют </a:t>
            </a:r>
            <a:r>
              <a:rPr lang="ru-RU" i="1" dirty="0"/>
              <a:t>функциональность</a:t>
            </a:r>
            <a:r>
              <a:rPr lang="ru-RU" dirty="0"/>
              <a:t> другой функции. Они помогают сделать Ваш код короче, а также по стилю более похожим на стиль </a:t>
            </a:r>
            <a:r>
              <a:rPr lang="ru-RU" dirty="0" err="1"/>
              <a:t>Python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76115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9209" y="298162"/>
            <a:ext cx="10515600" cy="640397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Создадим простую функцию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def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simple_func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#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выполняем действия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return &lt;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результат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&gt;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sz="1800" dirty="0"/>
              <a:t>А теперь мы хотим добавить в функцию дополнительные возможности: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def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simple_func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#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дополнительные действия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#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выполняем действия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return &lt;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результат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&gt;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6959147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Существует два варианта, как это сделать:</a:t>
            </a:r>
          </a:p>
          <a:p>
            <a:r>
              <a:rPr lang="ru-RU" dirty="0"/>
              <a:t>добавить новую функциональность в старую функцию</a:t>
            </a:r>
          </a:p>
          <a:p>
            <a:r>
              <a:rPr lang="ru-RU" dirty="0"/>
              <a:t>создать новую функцию, скопировать в нее старый код и добавить новый код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3990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7682" y="1127124"/>
            <a:ext cx="11196636" cy="460375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Но что, если вы затем захотите убрать эту новую функциональность? Можно ли включать/выключать функциональность?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Декораторы позволяют добавить функциональность в уже существующую функцию. Они используют оператор </a:t>
            </a:r>
            <a:r>
              <a:rPr lang="en-US" dirty="0"/>
              <a:t>@</a:t>
            </a:r>
            <a:r>
              <a:rPr lang="ru-RU" dirty="0"/>
              <a:t> и помещаются поверх исходной функции.</a:t>
            </a:r>
          </a:p>
          <a:p>
            <a:pPr marL="0" indent="0">
              <a:buNone/>
            </a:pPr>
            <a:r>
              <a:rPr lang="ru-RU" dirty="0"/>
              <a:t>Когда дополнительный код уже больше не нужен вы просто удаляете декоратор.</a:t>
            </a:r>
          </a:p>
        </p:txBody>
      </p:sp>
    </p:spTree>
    <p:extLst>
      <p:ext uri="{BB962C8B-B14F-4D97-AF65-F5344CB8AC3E}">
        <p14:creationId xmlns:p14="http://schemas.microsoft.com/office/powerpoint/2010/main" val="6693862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Декоратор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Декораторы</a:t>
            </a:r>
            <a:r>
              <a:rPr lang="ru-RU" dirty="0"/>
              <a:t> — это, по сути, просто своеобразные «обёртки», которые дают нам возможность делать что-либо до и после того, что сделает декорируемая функция, не изменяя её.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Для того, чтобы понять, как работают декораторы, в первую очередь следует вспомнить, что функции в </a:t>
            </a:r>
            <a:r>
              <a:rPr lang="ru-RU" dirty="0" err="1"/>
              <a:t>python</a:t>
            </a:r>
            <a:r>
              <a:rPr lang="ru-RU" dirty="0"/>
              <a:t> являются объектами, соответственно, их можно возвращать из другой функции или передавать в качестве аргумента. Также следует помнить, что функция в </a:t>
            </a:r>
            <a:r>
              <a:rPr lang="ru-RU" dirty="0" err="1"/>
              <a:t>python</a:t>
            </a:r>
            <a:r>
              <a:rPr lang="ru-RU" dirty="0"/>
              <a:t> может быть определена и внутри другой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2663312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 можете легко добавить новую функциональность с помощью декоратора: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@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some_decorator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simple_func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#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выполняем действия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return &lt;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результат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683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Подробнее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Создадим простую функцию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func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return 1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Поскольку функции являются объектами, мы можем сохранить эту функцию в переменной, затем выполнить ее с помощью этой переменной.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20255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Пример 1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hello():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return </a:t>
            </a:r>
            <a:r>
              <a:rPr lang="ru-RU" i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Привет!</a:t>
            </a:r>
            <a:r>
              <a:rPr lang="ru-RU" i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hello()</a:t>
            </a:r>
          </a:p>
          <a:p>
            <a:pPr marL="0" indent="0">
              <a:buNone/>
            </a:pPr>
            <a:r>
              <a:rPr lang="ru-RU" dirty="0"/>
              <a:t>Привет!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greet = hello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связываем функцию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hello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с переменной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greet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greet()         #</a:t>
            </a:r>
            <a:r>
              <a:rPr lang="ru-RU" i="1" dirty="0">
                <a:solidFill>
                  <a:schemeClr val="accent6">
                    <a:lumMod val="75000"/>
                  </a:schemeClr>
                </a:solidFill>
              </a:rPr>
              <a:t>теперь мы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i="1" dirty="0">
                <a:solidFill>
                  <a:schemeClr val="accent6">
                    <a:lumMod val="75000"/>
                  </a:schemeClr>
                </a:solidFill>
              </a:rPr>
              <a:t> можем вызывать "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hello</a:t>
            </a:r>
            <a:r>
              <a:rPr lang="ru-RU" i="1" dirty="0">
                <a:solidFill>
                  <a:schemeClr val="accent6">
                    <a:lumMod val="75000"/>
                  </a:schemeClr>
                </a:solidFill>
              </a:rPr>
              <a:t>" через "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greet</a:t>
            </a:r>
            <a:r>
              <a:rPr lang="ru-RU" i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/>
              <a:t>Привет!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del hello  #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если удалить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hello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, то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greet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все еще будет работать</a:t>
            </a:r>
          </a:p>
        </p:txBody>
      </p:sp>
    </p:spTree>
    <p:extLst>
      <p:ext uri="{BB962C8B-B14F-4D97-AF65-F5344CB8AC3E}">
        <p14:creationId xmlns:p14="http://schemas.microsoft.com/office/powerpoint/2010/main" val="13957912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Пример 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hello (name = ‘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Мария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’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):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функция со значением по умолчанию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print (‘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Мы запустили функцию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hello’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hello()            #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вызываем функцию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/>
              <a:t>Мы запустили функцию </a:t>
            </a:r>
            <a:r>
              <a:rPr lang="en-US" dirty="0"/>
              <a:t>hello</a:t>
            </a:r>
            <a:r>
              <a:rPr lang="ru-RU" dirty="0"/>
              <a:t>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получаем фразу</a:t>
            </a:r>
          </a:p>
          <a:p>
            <a:pPr marL="0" indent="0">
              <a:buNone/>
            </a:pP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67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for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8393" y="1477963"/>
            <a:ext cx="11064181" cy="460375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Основное место использования итераторов – это цикл </a:t>
            </a:r>
            <a:r>
              <a:rPr lang="ru-RU" dirty="0" err="1"/>
              <a:t>for</a:t>
            </a:r>
            <a:r>
              <a:rPr lang="ru-RU" dirty="0"/>
              <a:t>. Если вы перебираете элементы в некотором списке или символы в строке с помощью цикла </a:t>
            </a:r>
            <a:r>
              <a:rPr lang="ru-RU" b="1" dirty="0" err="1"/>
              <a:t>for</a:t>
            </a:r>
            <a:r>
              <a:rPr lang="ru-RU" dirty="0"/>
              <a:t>, то ,фактически, это означает, что при каждой итерации цикла происходит обращение к итератору, содержащемуся в строке/списке, с требованием выдать следующий элемент, если элементов в объекте больше нет, то итератор генерирует исключение, обрабатываемое в рамках цикла </a:t>
            </a:r>
            <a:r>
              <a:rPr lang="ru-RU" b="1" dirty="0" err="1"/>
              <a:t>for</a:t>
            </a:r>
            <a:r>
              <a:rPr lang="ru-RU" dirty="0"/>
              <a:t> незаметно для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15095744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336" y="952789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Определим функцию внутри этой функции</a:t>
            </a:r>
          </a:p>
          <a:p>
            <a:pPr marL="0" indent="0">
              <a:buNone/>
            </a:pP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hello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name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= ‘Мария’): #функция со значением по умолчанию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     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print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(‘Мы запустили функцию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hello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’)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     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greet ():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    return ‘\t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Это функция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greet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внутри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hello’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print(greet())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hello()</a:t>
            </a:r>
          </a:p>
          <a:p>
            <a:pPr marL="0" indent="0">
              <a:buNone/>
            </a:pPr>
            <a:r>
              <a:rPr lang="ru-RU" dirty="0"/>
              <a:t>Мы запустили функцию </a:t>
            </a:r>
            <a:r>
              <a:rPr lang="en-US" dirty="0"/>
              <a:t>hello()</a:t>
            </a:r>
          </a:p>
          <a:p>
            <a:pPr marL="0" indent="0">
              <a:buNone/>
            </a:pPr>
            <a:r>
              <a:rPr lang="ru-RU" dirty="0"/>
              <a:t>Это функция </a:t>
            </a:r>
            <a:r>
              <a:rPr lang="en-US" dirty="0"/>
              <a:t>greet</a:t>
            </a:r>
            <a:r>
              <a:rPr lang="ru-RU" dirty="0"/>
              <a:t> внутри функции </a:t>
            </a:r>
            <a:r>
              <a:rPr lang="en-US" dirty="0"/>
              <a:t>hello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91249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71501"/>
            <a:ext cx="10515600" cy="60210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Добавим еще одну вложенную функцию: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</a:rPr>
              <a:t>def</a:t>
            </a:r>
            <a:r>
              <a:rPr lang="en-US" dirty="0">
                <a:solidFill>
                  <a:schemeClr val="accent6"/>
                </a:solidFill>
              </a:rPr>
              <a:t> hello(name='Name'):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 print('</a:t>
            </a:r>
            <a:r>
              <a:rPr lang="ru-RU" dirty="0">
                <a:solidFill>
                  <a:schemeClr val="accent6"/>
                </a:solidFill>
              </a:rPr>
              <a:t>Запущена функция </a:t>
            </a:r>
            <a:r>
              <a:rPr lang="en-US" dirty="0">
                <a:solidFill>
                  <a:schemeClr val="accent6"/>
                </a:solidFill>
              </a:rPr>
              <a:t>hello()')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def</a:t>
            </a:r>
            <a:r>
              <a:rPr lang="en-US" dirty="0">
                <a:solidFill>
                  <a:schemeClr val="accent6"/>
                </a:solidFill>
              </a:rPr>
              <a:t> greet():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     return '\t </a:t>
            </a:r>
            <a:r>
              <a:rPr lang="ru-RU" dirty="0">
                <a:solidFill>
                  <a:schemeClr val="accent6"/>
                </a:solidFill>
              </a:rPr>
              <a:t>Мы находимся внутри функции </a:t>
            </a:r>
            <a:r>
              <a:rPr lang="en-US" dirty="0">
                <a:solidFill>
                  <a:schemeClr val="accent6"/>
                </a:solidFill>
              </a:rPr>
              <a:t>greet()'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def</a:t>
            </a:r>
            <a:r>
              <a:rPr lang="en-US" dirty="0">
                <a:solidFill>
                  <a:schemeClr val="accent6"/>
                </a:solidFill>
              </a:rPr>
              <a:t> welcome():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     return "\t </a:t>
            </a:r>
            <a:r>
              <a:rPr lang="ru-RU" dirty="0">
                <a:solidFill>
                  <a:schemeClr val="accent6"/>
                </a:solidFill>
              </a:rPr>
              <a:t>Мы находимся внутри функции </a:t>
            </a:r>
            <a:r>
              <a:rPr lang="en-US" dirty="0">
                <a:solidFill>
                  <a:schemeClr val="accent6"/>
                </a:solidFill>
              </a:rPr>
              <a:t>welcome()"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 print(greet())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 print(welcome())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 print("</a:t>
            </a:r>
            <a:r>
              <a:rPr lang="ru-RU" dirty="0">
                <a:solidFill>
                  <a:schemeClr val="accent6"/>
                </a:solidFill>
              </a:rPr>
              <a:t>Теперь мы вернулись в функцию </a:t>
            </a:r>
            <a:r>
              <a:rPr lang="en-US" dirty="0">
                <a:solidFill>
                  <a:schemeClr val="accent6"/>
                </a:solidFill>
              </a:rPr>
              <a:t>hello()")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44597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86047"/>
            <a:ext cx="10515600" cy="59899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hello()</a:t>
            </a:r>
          </a:p>
          <a:p>
            <a:pPr marL="0" indent="0">
              <a:buNone/>
            </a:pPr>
            <a:r>
              <a:rPr lang="ru-RU" dirty="0"/>
              <a:t>Запущена функция </a:t>
            </a:r>
            <a:r>
              <a:rPr lang="en-US" dirty="0"/>
              <a:t>hello()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ru-RU" dirty="0"/>
              <a:t>Мы находимся внутри функции </a:t>
            </a:r>
            <a:r>
              <a:rPr lang="en-US" dirty="0"/>
              <a:t>greet()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ru-RU" dirty="0"/>
              <a:t>Мы находимся внутри функции </a:t>
            </a:r>
            <a:r>
              <a:rPr lang="en-US" dirty="0"/>
              <a:t>welcome()</a:t>
            </a:r>
          </a:p>
          <a:p>
            <a:pPr marL="0" indent="0">
              <a:buNone/>
            </a:pPr>
            <a:r>
              <a:rPr lang="ru-RU" dirty="0"/>
              <a:t>Теперь мы вернулись в функцию </a:t>
            </a:r>
            <a:r>
              <a:rPr lang="en-US" dirty="0"/>
              <a:t>hello()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welcome()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 err="1"/>
              <a:t>NameError</a:t>
            </a:r>
            <a:r>
              <a:rPr lang="en-US" dirty="0"/>
              <a:t>                                 </a:t>
            </a:r>
            <a:r>
              <a:rPr lang="en-US" dirty="0" err="1"/>
              <a:t>Traceback</a:t>
            </a:r>
            <a:r>
              <a:rPr lang="en-US" dirty="0"/>
              <a:t> (most recent call last)</a:t>
            </a:r>
          </a:p>
          <a:p>
            <a:pPr marL="0" indent="0">
              <a:buNone/>
            </a:pPr>
            <a:r>
              <a:rPr lang="en-US" dirty="0"/>
              <a:t>&lt;ipython-input-18-efaf77b113fd&gt; in &lt;module&gt;()</a:t>
            </a:r>
          </a:p>
          <a:p>
            <a:pPr marL="0" indent="0">
              <a:buNone/>
            </a:pPr>
            <a:r>
              <a:rPr lang="en-US" dirty="0"/>
              <a:t>----&gt; 1 welcome()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NameError</a:t>
            </a:r>
            <a:r>
              <a:rPr lang="en-US" dirty="0"/>
              <a:t>: name 'welcome' is not defined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Из-за области видимости функция </a:t>
            </a:r>
            <a:r>
              <a:rPr lang="en-US" dirty="0"/>
              <a:t>welcome() </a:t>
            </a:r>
            <a:r>
              <a:rPr lang="ru-RU" dirty="0"/>
              <a:t>не определена вне функции </a:t>
            </a:r>
            <a:r>
              <a:rPr lang="en-US" dirty="0"/>
              <a:t>hello(). </a:t>
            </a:r>
            <a:r>
              <a:rPr lang="ru-RU" dirty="0"/>
              <a:t>Теперь посмотрим как можно возвращать функции изнутри функций:</a:t>
            </a:r>
          </a:p>
        </p:txBody>
      </p:sp>
    </p:spTree>
    <p:extLst>
      <p:ext uri="{BB962C8B-B14F-4D97-AF65-F5344CB8AC3E}">
        <p14:creationId xmlns:p14="http://schemas.microsoft.com/office/powerpoint/2010/main" val="1391883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10682"/>
            <a:ext cx="10515600" cy="56366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</a:rPr>
              <a:t>def</a:t>
            </a:r>
            <a:r>
              <a:rPr lang="en-US" dirty="0">
                <a:solidFill>
                  <a:schemeClr val="accent6"/>
                </a:solidFill>
              </a:rPr>
              <a:t> hello(name='Name'):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def</a:t>
            </a:r>
            <a:r>
              <a:rPr lang="en-US" dirty="0">
                <a:solidFill>
                  <a:schemeClr val="accent6"/>
                </a:solidFill>
              </a:rPr>
              <a:t> greet():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     return '\t </a:t>
            </a:r>
            <a:r>
              <a:rPr lang="ru-RU" dirty="0">
                <a:solidFill>
                  <a:schemeClr val="accent6"/>
                </a:solidFill>
              </a:rPr>
              <a:t>Мы находимся внутри функции </a:t>
            </a:r>
            <a:r>
              <a:rPr lang="en-US" dirty="0">
                <a:solidFill>
                  <a:schemeClr val="accent6"/>
                </a:solidFill>
              </a:rPr>
              <a:t>greet()'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def</a:t>
            </a:r>
            <a:r>
              <a:rPr lang="en-US" dirty="0">
                <a:solidFill>
                  <a:schemeClr val="accent6"/>
                </a:solidFill>
              </a:rPr>
              <a:t> welcome():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     return "\t </a:t>
            </a:r>
            <a:r>
              <a:rPr lang="ru-RU" dirty="0">
                <a:solidFill>
                  <a:schemeClr val="accent6"/>
                </a:solidFill>
              </a:rPr>
              <a:t>Мы находимся внутри функции </a:t>
            </a:r>
            <a:r>
              <a:rPr lang="en-US" dirty="0">
                <a:solidFill>
                  <a:schemeClr val="accent6"/>
                </a:solidFill>
              </a:rPr>
              <a:t>welcome()"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 if name == 'Name':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     return greet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 else: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     return welcome</a:t>
            </a:r>
            <a:endParaRPr lang="ru-RU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4680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33103"/>
            <a:ext cx="10515600" cy="5626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Теперь посмотрим какая функция будет возвращена, если мы установим x =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hello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(), обратите внимание что пустые скобки означают, что имя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определено как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‘Name’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chemeClr val="accent6"/>
                </a:solidFill>
              </a:rPr>
              <a:t>x = </a:t>
            </a:r>
            <a:r>
              <a:rPr lang="ru-RU" dirty="0" err="1">
                <a:solidFill>
                  <a:schemeClr val="accent6"/>
                </a:solidFill>
              </a:rPr>
              <a:t>hello</a:t>
            </a:r>
            <a:r>
              <a:rPr lang="ru-RU" dirty="0">
                <a:solidFill>
                  <a:schemeClr val="accent6"/>
                </a:solidFill>
              </a:rPr>
              <a:t>()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6"/>
                </a:solidFill>
              </a:rPr>
              <a:t>x</a:t>
            </a:r>
          </a:p>
          <a:p>
            <a:pPr marL="0" indent="0">
              <a:buNone/>
            </a:pPr>
            <a:r>
              <a:rPr lang="ru-RU" dirty="0"/>
              <a:t>&lt;</a:t>
            </a:r>
            <a:r>
              <a:rPr lang="ru-RU" dirty="0" err="1"/>
              <a:t>function</a:t>
            </a:r>
            <a:r>
              <a:rPr lang="ru-RU" dirty="0"/>
              <a:t> __</a:t>
            </a:r>
            <a:r>
              <a:rPr lang="ru-RU" dirty="0" err="1"/>
              <a:t>main</a:t>
            </a:r>
            <a:r>
              <a:rPr lang="ru-RU" dirty="0"/>
              <a:t>__.</a:t>
            </a:r>
            <a:r>
              <a:rPr lang="ru-RU" dirty="0" err="1"/>
              <a:t>hello</a:t>
            </a:r>
            <a:r>
              <a:rPr lang="ru-RU" dirty="0"/>
              <a:t>.&lt;</a:t>
            </a:r>
            <a:r>
              <a:rPr lang="ru-RU" dirty="0" err="1"/>
              <a:t>locals</a:t>
            </a:r>
            <a:r>
              <a:rPr lang="ru-RU" dirty="0"/>
              <a:t>&gt;.</a:t>
            </a:r>
            <a:r>
              <a:rPr lang="ru-RU" dirty="0" err="1"/>
              <a:t>greet</a:t>
            </a:r>
            <a:r>
              <a:rPr lang="ru-RU" dirty="0"/>
              <a:t>&gt;</a:t>
            </a: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Мы видим что x указывает на функцию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greet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внутри функции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hello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 err="1">
                <a:solidFill>
                  <a:schemeClr val="accent6"/>
                </a:solidFill>
              </a:rPr>
              <a:t>print</a:t>
            </a:r>
            <a:r>
              <a:rPr lang="ru-RU" dirty="0">
                <a:solidFill>
                  <a:schemeClr val="accent6"/>
                </a:solidFill>
              </a:rPr>
              <a:t>(x())</a:t>
            </a:r>
          </a:p>
          <a:p>
            <a:pPr marL="0" indent="0">
              <a:buNone/>
            </a:pPr>
            <a:r>
              <a:rPr lang="ru-RU" dirty="0"/>
              <a:t>Мы находимся внутри функции </a:t>
            </a:r>
            <a:r>
              <a:rPr lang="ru-RU" dirty="0" err="1"/>
              <a:t>greet</a:t>
            </a:r>
            <a:r>
              <a:rPr lang="ru-R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257930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Пояснение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 операторе </a:t>
            </a:r>
            <a:r>
              <a:rPr lang="ru-RU" b="1" dirty="0" err="1"/>
              <a:t>if</a:t>
            </a:r>
            <a:r>
              <a:rPr lang="ru-RU" b="1" dirty="0"/>
              <a:t>/</a:t>
            </a:r>
            <a:r>
              <a:rPr lang="ru-RU" b="1" dirty="0" err="1"/>
              <a:t>else</a:t>
            </a:r>
            <a:r>
              <a:rPr lang="ru-RU" dirty="0"/>
              <a:t> мы возвращаем </a:t>
            </a:r>
            <a:r>
              <a:rPr lang="ru-RU" dirty="0" err="1"/>
              <a:t>greet</a:t>
            </a:r>
            <a:r>
              <a:rPr lang="ru-RU" dirty="0"/>
              <a:t> и </a:t>
            </a:r>
            <a:r>
              <a:rPr lang="ru-RU" dirty="0" err="1"/>
              <a:t>welcome</a:t>
            </a:r>
            <a:r>
              <a:rPr lang="ru-RU" dirty="0"/>
              <a:t>, а не </a:t>
            </a:r>
            <a:r>
              <a:rPr lang="ru-RU" b="1" dirty="0" err="1"/>
              <a:t>greet</a:t>
            </a:r>
            <a:r>
              <a:rPr lang="ru-RU" b="1" dirty="0"/>
              <a:t>() </a:t>
            </a:r>
            <a:r>
              <a:rPr lang="ru-RU" dirty="0"/>
              <a:t>и </a:t>
            </a:r>
            <a:r>
              <a:rPr lang="ru-RU" b="1" dirty="0" err="1"/>
              <a:t>welcome</a:t>
            </a:r>
            <a:r>
              <a:rPr lang="ru-RU" b="1" dirty="0"/>
              <a:t>().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Это потому что, когда мы пишем скобки после названия функции, то запускаем эту функцию. Однако, когда мы не пишем скобки, то мы можем передавать эту функцию, не запуская её.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Когда мы пишем </a:t>
            </a:r>
            <a:r>
              <a:rPr lang="ru-RU" b="1" dirty="0"/>
              <a:t>x = </a:t>
            </a:r>
            <a:r>
              <a:rPr lang="ru-RU" b="1" dirty="0" err="1"/>
              <a:t>hello</a:t>
            </a:r>
            <a:r>
              <a:rPr lang="ru-RU" b="1" dirty="0"/>
              <a:t>()</a:t>
            </a:r>
            <a:r>
              <a:rPr lang="ru-RU" dirty="0"/>
              <a:t>,</a:t>
            </a:r>
            <a:r>
              <a:rPr lang="ru-RU" b="1" dirty="0"/>
              <a:t> </a:t>
            </a:r>
            <a:r>
              <a:rPr lang="ru-RU" dirty="0"/>
              <a:t>то запускается функция </a:t>
            </a:r>
            <a:r>
              <a:rPr lang="ru-RU" dirty="0" err="1"/>
              <a:t>hello</a:t>
            </a:r>
            <a:r>
              <a:rPr lang="ru-RU" dirty="0"/>
              <a:t>(), и поскольку по умолчанию </a:t>
            </a:r>
            <a:r>
              <a:rPr lang="ru-RU" dirty="0" err="1"/>
              <a:t>name</a:t>
            </a:r>
            <a:r>
              <a:rPr lang="ru-RU" dirty="0"/>
              <a:t> равно </a:t>
            </a:r>
            <a:r>
              <a:rPr lang="en-US" dirty="0"/>
              <a:t>Name</a:t>
            </a:r>
            <a:r>
              <a:rPr lang="ru-RU" dirty="0"/>
              <a:t>, то возвращается функция </a:t>
            </a:r>
            <a:r>
              <a:rPr lang="ru-RU" dirty="0" err="1"/>
              <a:t>greet</a:t>
            </a:r>
            <a:r>
              <a:rPr lang="ru-RU" dirty="0"/>
              <a:t>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Если мы поменяем команду на </a:t>
            </a:r>
            <a:r>
              <a:rPr lang="ru-RU" b="1" dirty="0"/>
              <a:t>x = </a:t>
            </a:r>
            <a:r>
              <a:rPr lang="ru-RU" b="1" dirty="0" err="1"/>
              <a:t>hello</a:t>
            </a:r>
            <a:r>
              <a:rPr lang="ru-RU" b="1" dirty="0"/>
              <a:t>(</a:t>
            </a:r>
            <a:r>
              <a:rPr lang="ru-RU" b="1" dirty="0" err="1"/>
              <a:t>name</a:t>
            </a:r>
            <a:r>
              <a:rPr lang="ru-RU" b="1" dirty="0"/>
              <a:t> = "</a:t>
            </a:r>
            <a:r>
              <a:rPr lang="ru-RU" b="1" dirty="0" err="1"/>
              <a:t>Sam</a:t>
            </a:r>
            <a:r>
              <a:rPr lang="ru-RU" b="1" dirty="0"/>
              <a:t>")</a:t>
            </a:r>
            <a:r>
              <a:rPr lang="ru-RU" dirty="0"/>
              <a:t>, то вернется функция </a:t>
            </a:r>
            <a:r>
              <a:rPr lang="ru-RU" dirty="0" err="1"/>
              <a:t>welcome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094191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Функции как параметры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92639"/>
            <a:ext cx="10515600" cy="47741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hello():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return 'Hi, Name!'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other(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func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print('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Здесь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будет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указан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другой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код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')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print(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func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hello()        # 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запускаем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hello()</a:t>
            </a:r>
          </a:p>
          <a:p>
            <a:pPr marL="0" indent="0">
              <a:buNone/>
            </a:pPr>
            <a:r>
              <a:rPr lang="en-US" dirty="0"/>
              <a:t>Hi, Name!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other(hello)  #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запускаем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other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, в качестве параметры используем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hello</a:t>
            </a:r>
          </a:p>
          <a:p>
            <a:pPr marL="0" indent="0">
              <a:buNone/>
            </a:pPr>
            <a:r>
              <a:rPr lang="en-US" sz="2400" dirty="0" err="1"/>
              <a:t>Здесь</a:t>
            </a:r>
            <a:r>
              <a:rPr lang="en-US" sz="2400" dirty="0"/>
              <a:t> </a:t>
            </a:r>
            <a:r>
              <a:rPr lang="en-US" sz="2400" dirty="0" err="1"/>
              <a:t>будет</a:t>
            </a:r>
            <a:r>
              <a:rPr lang="en-US" sz="2400" dirty="0"/>
              <a:t> </a:t>
            </a:r>
            <a:r>
              <a:rPr lang="en-US" sz="2400" dirty="0" err="1"/>
              <a:t>указан</a:t>
            </a:r>
            <a:r>
              <a:rPr lang="en-US" sz="2400" dirty="0"/>
              <a:t> </a:t>
            </a:r>
            <a:r>
              <a:rPr lang="en-US" sz="2400" dirty="0" err="1"/>
              <a:t>другой</a:t>
            </a:r>
            <a:r>
              <a:rPr lang="en-US" sz="2400" dirty="0"/>
              <a:t> </a:t>
            </a:r>
            <a:r>
              <a:rPr lang="en-US" sz="2400" dirty="0" err="1"/>
              <a:t>код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Hi, Name!</a:t>
            </a:r>
          </a:p>
          <a:p>
            <a:pPr marL="0" indent="0">
              <a:buNone/>
            </a:pP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7049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Создаем декоратор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77963"/>
            <a:ext cx="10515600" cy="482365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def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new_decorator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func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):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   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#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в качестве параметра другая функция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def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wrap_func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():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               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#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дополнительная функциональность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 print("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Здесь находится код, до запуска функции")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      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func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()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#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вызываем исходную функцию, которую принимаем в качестве параметра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 print("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Этот код запустится после функции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func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()")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return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wrap_func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def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func_needs_decorator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print("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Для этой функции нужен декоратор")</a:t>
            </a:r>
          </a:p>
        </p:txBody>
      </p:sp>
    </p:spTree>
    <p:extLst>
      <p:ext uri="{BB962C8B-B14F-4D97-AF65-F5344CB8AC3E}">
        <p14:creationId xmlns:p14="http://schemas.microsoft.com/office/powerpoint/2010/main" val="843451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Пояснение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</a:p>
          <a:p>
            <a:pPr marL="0" indent="0">
              <a:buNone/>
            </a:pPr>
            <a:r>
              <a:rPr lang="ru-RU" dirty="0"/>
              <a:t>Функция </a:t>
            </a:r>
            <a:r>
              <a:rPr lang="en-US" dirty="0" err="1"/>
              <a:t>new_decorator</a:t>
            </a:r>
            <a:r>
              <a:rPr lang="ru-RU" dirty="0"/>
              <a:t> принимает на вход функцию и возвращает тоже функцию.</a:t>
            </a:r>
          </a:p>
          <a:p>
            <a:pPr marL="0" indent="0">
              <a:buNone/>
            </a:pPr>
            <a:r>
              <a:rPr lang="ru-RU" dirty="0"/>
              <a:t>	</a:t>
            </a:r>
          </a:p>
          <a:p>
            <a:pPr marL="0" indent="0">
              <a:buNone/>
            </a:pPr>
            <a:r>
              <a:rPr lang="ru-RU" dirty="0"/>
              <a:t>На входе любая исходная функция, на выходе другая функция, в которую мы добавили дополнительный код до и после исходной функции, т.е. </a:t>
            </a:r>
            <a:r>
              <a:rPr lang="ru-RU" b="1" dirty="0"/>
              <a:t>декорировали</a:t>
            </a:r>
            <a:r>
              <a:rPr lang="ru-RU" dirty="0"/>
              <a:t> исходную функцию.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69370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Продолжение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Теперь создадим функцию, которую будем декорировать.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func_needs_decorator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print(‘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Эта функция нуждается в декораторе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’)</a:t>
            </a:r>
          </a:p>
          <a:p>
            <a:pPr marL="0" indent="0">
              <a:buNone/>
            </a:pPr>
            <a:r>
              <a:rPr lang="ru-RU" dirty="0"/>
              <a:t>если мы просто запустим эту функцию, то получим одну фразу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func_needs_decorator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/>
              <a:t>Эта функция нуждается в декораторе.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12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7682" y="1127124"/>
            <a:ext cx="11196636" cy="460375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Итерируемые объекты достаточно удобны потому что вы можете считывать из них столько данных, сколько вам необходимо, но при этом вы храните все значения последовательности в памяти и это не всегда приемлемо, особенно если вы имеете достаточно большие последовательности.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23605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Продолжение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Теперь запустим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new_decorator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сохраним результат в переменную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decorated_func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new_decorator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func_needs_decorator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запускаем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decorated_func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ru-RU" dirty="0"/>
              <a:t>Здесь находится код, до запуска функции.</a:t>
            </a:r>
          </a:p>
          <a:p>
            <a:pPr marL="0" indent="0">
              <a:buNone/>
            </a:pPr>
            <a:r>
              <a:rPr lang="ru-RU" dirty="0"/>
              <a:t> Для этой функции нужен декоратор.       </a:t>
            </a:r>
          </a:p>
          <a:p>
            <a:pPr marL="0" indent="0">
              <a:buNone/>
            </a:pPr>
            <a:r>
              <a:rPr lang="ru-RU" dirty="0"/>
              <a:t> Этот код запустится после функции </a:t>
            </a:r>
            <a:r>
              <a:rPr lang="en-US" dirty="0" err="1"/>
              <a:t>func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Декоратор здесь служит оберткой функции, поменяв её поведение.</a:t>
            </a:r>
          </a:p>
        </p:txBody>
      </p:sp>
    </p:spTree>
    <p:extLst>
      <p:ext uri="{BB962C8B-B14F-4D97-AF65-F5344CB8AC3E}">
        <p14:creationId xmlns:p14="http://schemas.microsoft.com/office/powerpoint/2010/main" val="41813046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95966"/>
            <a:ext cx="10515600" cy="58660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Теперь посмотрим, как можно переписать этот код с помощью символа @, который используется в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для декораторов: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@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new_decorator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func_needs_decorator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():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print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("Для этой функции нужен декоратор")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теперь при вызове функции: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func_needs_decorator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ru-RU" dirty="0"/>
              <a:t>Здесь находится код, до запуска функции.</a:t>
            </a:r>
          </a:p>
          <a:p>
            <a:pPr marL="0" indent="0">
              <a:buNone/>
            </a:pPr>
            <a:r>
              <a:rPr lang="ru-RU" dirty="0"/>
              <a:t> Для этой функции нужен декоратор.       </a:t>
            </a:r>
          </a:p>
          <a:p>
            <a:pPr marL="0" indent="0">
              <a:buNone/>
            </a:pPr>
            <a:r>
              <a:rPr lang="ru-RU" dirty="0"/>
              <a:t> Этот код запустится после функции </a:t>
            </a:r>
            <a:r>
              <a:rPr lang="en-US" dirty="0" err="1"/>
              <a:t>func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5108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Итог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Теперь, если мы захотим отключить дополнительную функциональность, то просто сделаем так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@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new_decorator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func_needs_decorator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():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print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("Для этой функции нужен декоратор")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Символ @ используется для автоматизации, чтобы сделать код более чистым. Вы будете часто встречаться с декораторами, если начнете использовать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для веб-разработки, например во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Flask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или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Django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79280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Практика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Написать декоратор, который оборачивает строку в теги &lt;i&gt;&lt;/i&gt;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Написать декоратор, который оборачивает строку в теги &lt;</a:t>
            </a:r>
            <a:r>
              <a:rPr lang="ru-RU" dirty="0" err="1"/>
              <a:t>strong</a:t>
            </a:r>
            <a:r>
              <a:rPr lang="ru-RU" dirty="0"/>
              <a:t>&gt;&lt;/</a:t>
            </a:r>
            <a:r>
              <a:rPr lang="ru-RU" dirty="0" err="1"/>
              <a:t>strong</a:t>
            </a:r>
            <a:r>
              <a:rPr lang="ru-RU" dirty="0"/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Применить оба декоратора.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Написать декоратор, который в любую функцию, в __</a:t>
            </a:r>
            <a:r>
              <a:rPr lang="ru-RU" dirty="0" err="1"/>
              <a:t>doc</a:t>
            </a:r>
            <a:r>
              <a:rPr lang="ru-RU" dirty="0"/>
              <a:t>__ дописывает имя и фамилию автора.</a:t>
            </a:r>
          </a:p>
          <a:p>
            <a:pPr marL="0" indent="0">
              <a:buNone/>
            </a:pPr>
            <a:r>
              <a:rPr lang="ru-RU" dirty="0"/>
              <a:t>@</a:t>
            </a:r>
            <a:r>
              <a:rPr lang="ru-RU" dirty="0" err="1"/>
              <a:t>createdbyme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def</a:t>
            </a:r>
            <a:r>
              <a:rPr lang="ru-RU" dirty="0"/>
              <a:t> a():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40705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Справочная информация для практики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477963"/>
            <a:ext cx="11196636" cy="46037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	Строки документации </a:t>
            </a:r>
            <a:r>
              <a:rPr lang="ru-RU" b="1" dirty="0" err="1"/>
              <a:t>Python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Строки документации в </a:t>
            </a:r>
            <a:r>
              <a:rPr lang="ru-RU" dirty="0" err="1"/>
              <a:t>Python</a:t>
            </a:r>
            <a:r>
              <a:rPr lang="ru-RU" dirty="0"/>
              <a:t> — это строки, которые пишутся сразу после определения функции, метода, класса или модуля. Они используются для документирования нашего кода.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Мы можем получить доступ к этим строкам документации, используя атрибут __</a:t>
            </a:r>
            <a:r>
              <a:rPr lang="ru-RU" dirty="0" err="1"/>
              <a:t>doc</a:t>
            </a:r>
            <a:r>
              <a:rPr lang="ru-RU" dirty="0"/>
              <a:t>__.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	Атрибут __</a:t>
            </a:r>
            <a:r>
              <a:rPr lang="ru-RU" b="1" dirty="0" err="1"/>
              <a:t>doc</a:t>
            </a:r>
            <a:r>
              <a:rPr lang="ru-RU" b="1" dirty="0"/>
              <a:t>__</a:t>
            </a:r>
          </a:p>
          <a:p>
            <a:pPr marL="0" indent="0">
              <a:buNone/>
            </a:pPr>
            <a:r>
              <a:rPr lang="ru-RU" dirty="0"/>
              <a:t>Всякий раз, когда строковые литералы присутствуют сразу после определения функции, модуля, класса или метода, они становятся специальным атрибутом __</a:t>
            </a:r>
            <a:r>
              <a:rPr lang="ru-RU" dirty="0" err="1"/>
              <a:t>doc</a:t>
            </a:r>
            <a:r>
              <a:rPr lang="ru-RU" dirty="0"/>
              <a:t>__ этого объекта. Позже мы можем использовать этот атрибут для получения этой строки документации.</a:t>
            </a:r>
          </a:p>
        </p:txBody>
      </p:sp>
    </p:spTree>
    <p:extLst>
      <p:ext uri="{BB962C8B-B14F-4D97-AF65-F5344CB8AC3E}">
        <p14:creationId xmlns:p14="http://schemas.microsoft.com/office/powerpoint/2010/main" val="10610926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square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(n):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   '''Принимает число n, возвращает квадрат числа n'''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n**2</a:t>
            </a:r>
          </a:p>
          <a:p>
            <a:pPr marL="0" indent="0">
              <a:buNone/>
            </a:pP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print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square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.__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doc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__)</a:t>
            </a:r>
          </a:p>
          <a:p>
            <a:pPr marL="0" indent="0">
              <a:buNone/>
            </a:pPr>
            <a:r>
              <a:rPr lang="ru-RU" dirty="0"/>
              <a:t>Принимает число n, возвращает квадрат числа n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Здесь  мы получили доступ к документации нашей функции </a:t>
            </a:r>
            <a:r>
              <a:rPr lang="ru-R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square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 с помощью атрибута __</a:t>
            </a:r>
            <a:r>
              <a:rPr lang="ru-R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doc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__.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80429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37162" y="2897870"/>
            <a:ext cx="9122228" cy="531130"/>
          </a:xfrm>
        </p:spPr>
        <p:txBody>
          <a:bodyPr>
            <a:noAutofit/>
          </a:bodyPr>
          <a:lstStyle/>
          <a:p>
            <a:r>
              <a:rPr lang="ru-RU" dirty="0"/>
              <a:t>Коллекции </a:t>
            </a:r>
            <a:r>
              <a:rPr lang="kk-KZ" dirty="0"/>
              <a:t>в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49035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4914" y="387682"/>
            <a:ext cx="10842171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Коллекции в Python</a:t>
            </a:r>
          </a:p>
          <a:p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  <a:p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Collections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— это встроенный модуль Python, предоставляющий такие полезные типы данных, как контейнеры.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Контейнерные типы данных позволяют нам хранить и получать доступ к значениям удобным способом. 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Как правило, мы используем списки, кортежи и словари. </a:t>
            </a:r>
          </a:p>
        </p:txBody>
      </p:sp>
    </p:spTree>
    <p:extLst>
      <p:ext uri="{BB962C8B-B14F-4D97-AF65-F5344CB8AC3E}">
        <p14:creationId xmlns:p14="http://schemas.microsoft.com/office/powerpoint/2010/main" val="7042235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68135" y="1492863"/>
            <a:ext cx="98379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Контейнерные типы данных позволяют нам хранить и получать доступ к значениям удобным способом. </a:t>
            </a:r>
            <a:endParaRPr lang="ru-RU" sz="2800" dirty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ru-RU" sz="2800" dirty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Как правило, мы используем такие контейнеры, как списки, кортежи и словари. </a:t>
            </a:r>
          </a:p>
        </p:txBody>
      </p:sp>
    </p:spTree>
    <p:extLst>
      <p:ext uri="{BB962C8B-B14F-4D97-AF65-F5344CB8AC3E}">
        <p14:creationId xmlns:p14="http://schemas.microsoft.com/office/powerpoint/2010/main" val="4458487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83828" y="307702"/>
            <a:ext cx="78208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Умножение контейнеров в </a:t>
            </a:r>
            <a:r>
              <a:rPr 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Python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92629" y="20346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&gt;&gt;&gt; '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привет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' * 4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'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привет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привет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привет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привет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'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92629" y="32495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&gt;&gt;&gt; ('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привет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',) * 3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('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привет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', '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привет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', '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привет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')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92629" y="416124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&gt;&gt;&gt; d = [{'key': '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val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'}] * 2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&gt;&gt;&gt; d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[{'key': '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val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'}, {'key': '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val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'}]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92629" y="562696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&gt;&gt;&gt; d[0]['key'] = ''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&gt;&gt;&gt; d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[{'key': ''}, {'key': ''}]</a:t>
            </a:r>
          </a:p>
        </p:txBody>
      </p:sp>
    </p:spTree>
    <p:extLst>
      <p:ext uri="{BB962C8B-B14F-4D97-AF65-F5344CB8AC3E}">
        <p14:creationId xmlns:p14="http://schemas.microsoft.com/office/powerpoint/2010/main" val="287269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/>
              <a:t>iter</a:t>
            </a:r>
            <a:r>
              <a:rPr lang="en-US" sz="4000" b="1" dirty="0"/>
              <a:t>()</a:t>
            </a:r>
            <a:r>
              <a:rPr lang="ru-RU" sz="4000" b="1" dirty="0"/>
              <a:t> и </a:t>
            </a:r>
            <a:r>
              <a:rPr lang="en-US" sz="4000" b="1" dirty="0"/>
              <a:t>next()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Объекты, элементы которых можно перебирать в цикле </a:t>
            </a:r>
            <a:r>
              <a:rPr lang="ru-RU" dirty="0" err="1"/>
              <a:t>for</a:t>
            </a:r>
            <a:r>
              <a:rPr lang="ru-RU" dirty="0"/>
              <a:t>, содержат в себе объект итератор, для того, чтобы его получить необходимо использовать функцию </a:t>
            </a:r>
            <a:r>
              <a:rPr lang="ru-RU" dirty="0" err="1"/>
              <a:t>iter</a:t>
            </a:r>
            <a:r>
              <a:rPr lang="ru-RU" dirty="0"/>
              <a:t>(), а для извлечения следующего элемента из итератора – функцию </a:t>
            </a:r>
            <a:r>
              <a:rPr lang="ru-RU" dirty="0" err="1"/>
              <a:t>next</a:t>
            </a:r>
            <a:r>
              <a:rPr lang="ru-RU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41262448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34562" y="2504502"/>
            <a:ext cx="79228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Geneva"/>
              </a:rPr>
              <a:t>Перечисления </a:t>
            </a:r>
            <a:r>
              <a:rPr lang="en-US" sz="4400" dirty="0">
                <a:solidFill>
                  <a:schemeClr val="bg1"/>
                </a:solidFill>
                <a:latin typeface="Geneva"/>
              </a:rPr>
              <a:t>enum </a:t>
            </a:r>
            <a:r>
              <a:rPr lang="ru-RU" sz="4400" dirty="0">
                <a:solidFill>
                  <a:schemeClr val="bg1"/>
                </a:solidFill>
                <a:latin typeface="Geneva"/>
              </a:rPr>
              <a:t>в </a:t>
            </a:r>
            <a:r>
              <a:rPr lang="en-US" sz="4400" dirty="0">
                <a:solidFill>
                  <a:schemeClr val="bg1"/>
                </a:solidFill>
                <a:latin typeface="Geneva"/>
              </a:rPr>
              <a:t>Python</a:t>
            </a:r>
            <a:endParaRPr lang="en-US" sz="4400" i="0" dirty="0">
              <a:solidFill>
                <a:schemeClr val="bg1"/>
              </a:solidFill>
              <a:effectLst/>
              <a:latin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15367478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84217" y="1412855"/>
            <a:ext cx="97579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tx2">
                    <a:lumMod val="50000"/>
                  </a:schemeClr>
                </a:solidFill>
              </a:rPr>
              <a:t>Перечисления</a:t>
            </a:r>
            <a:r>
              <a:rPr lang="ru-RU" sz="2800" dirty="0">
                <a:solidFill>
                  <a:schemeClr val="tx2">
                    <a:lumMod val="50000"/>
                  </a:schemeClr>
                </a:solidFill>
              </a:rPr>
              <a:t> — это наборы символических имен, связанных с уникальными константными значениями.</a:t>
            </a: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84217" y="2928588"/>
            <a:ext cx="99408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Модуль enum используется для создания перечислений в Python. Вы можете определить их с помощью ключевого слова class или с помощью функционального API.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CD2A2C-BE9A-A4B0-5CB9-79D894F8666F}"/>
              </a:ext>
            </a:extLst>
          </p:cNvPr>
          <p:cNvSpPr/>
          <p:nvPr/>
        </p:nvSpPr>
        <p:spPr>
          <a:xfrm>
            <a:off x="700453" y="341031"/>
            <a:ext cx="33986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Перечисления</a:t>
            </a:r>
            <a:endParaRPr lang="en-US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506789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19150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Пример использования enum в Python</a:t>
            </a:r>
            <a:endParaRPr lang="en-US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5364" y="1311599"/>
            <a:ext cx="10526076" cy="4603751"/>
          </a:xfrm>
        </p:spPr>
        <p:txBody>
          <a:bodyPr>
            <a:no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#!/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</a:rPr>
              <a:t>usr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/bin/python3</a:t>
            </a:r>
          </a:p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   </a:t>
            </a:r>
          </a:p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   from enum import Enum</a:t>
            </a:r>
          </a:p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    </a:t>
            </a:r>
          </a:p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   class Weapon(Enum):</a:t>
            </a:r>
          </a:p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       SWORD = 1</a:t>
            </a:r>
          </a:p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       BOW = 2</a:t>
            </a:r>
          </a:p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       DAGGER = 3</a:t>
            </a:r>
          </a:p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       CLUB = 4</a:t>
            </a:r>
          </a:p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   </a:t>
            </a:r>
          </a:p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</a:rPr>
              <a:t>ranged_weapon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= 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</a:rPr>
              <a:t>Weapon.BOW</a:t>
            </a:r>
            <a:endParaRPr lang="en-US" sz="14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   print(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</a:rPr>
              <a:t>ranged_weapon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   </a:t>
            </a:r>
          </a:p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   if 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</a:rPr>
              <a:t>ranged_weapon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== 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</a:rPr>
              <a:t>Weapon.BOW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:</a:t>
            </a:r>
          </a:p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       print("It's a bow")</a:t>
            </a:r>
          </a:p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   </a:t>
            </a:r>
          </a:p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   print(list(Weapon))</a:t>
            </a:r>
          </a:p>
        </p:txBody>
      </p:sp>
    </p:spTree>
    <p:extLst>
      <p:ext uri="{BB962C8B-B14F-4D97-AF65-F5344CB8AC3E}">
        <p14:creationId xmlns:p14="http://schemas.microsoft.com/office/powerpoint/2010/main" val="19141413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02525"/>
            <a:ext cx="11196637" cy="1325563"/>
          </a:xfrm>
        </p:spPr>
        <p:txBody>
          <a:bodyPr>
            <a:normAutofit/>
          </a:bodyPr>
          <a:lstStyle/>
          <a:p>
            <a:r>
              <a:rPr lang="kk-KZ" sz="4000" b="1" dirty="0"/>
              <a:t>Пояснение</a:t>
            </a:r>
            <a:endParaRPr lang="en-US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В примере у нас есть перечисление </a:t>
            </a:r>
            <a:r>
              <a:rPr lang="ru-RU" dirty="0" err="1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Weapon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, которое имеет четыре различных значения: SWORD, BOW, DAGGER и CLUB. </a:t>
            </a:r>
          </a:p>
          <a:p>
            <a:endParaRPr lang="ru-RU" dirty="0">
              <a:solidFill>
                <a:schemeClr val="tx2">
                  <a:lumMod val="50000"/>
                </a:schemeClr>
              </a:solidFill>
              <a:cs typeface="Segoe UI Light" panose="020B0502040204020203" pitchFamily="34" charset="0"/>
            </a:endParaRPr>
          </a:p>
          <a:p>
            <a:r>
              <a:rPr lang="ru-RU" dirty="0">
                <a:solidFill>
                  <a:schemeClr val="tx2">
                    <a:lumMod val="50000"/>
                  </a:schemeClr>
                </a:solidFill>
                <a:cs typeface="Segoe UI Light" panose="020B0502040204020203" pitchFamily="34" charset="0"/>
              </a:rPr>
              <a:t>Чтобы получить доступ к одному из членов enum, мы должны указать название перечисления, за которым следует точка и имя интересующей нас символической константы.</a:t>
            </a:r>
            <a:endParaRPr lang="en-US" dirty="0">
              <a:solidFill>
                <a:schemeClr val="tx2">
                  <a:lumMod val="50000"/>
                </a:schemeClr>
              </a:solidFill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81632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7682" y="1425602"/>
            <a:ext cx="11196636" cy="4603751"/>
          </a:xfrm>
        </p:spPr>
        <p:txBody>
          <a:bodyPr/>
          <a:lstStyle/>
          <a:p>
            <a:endParaRPr lang="ru-RU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class Weapon(Enum):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       SWORD = 1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       BOW = 2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       DAGGER = 3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       CLUB = 4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223656" y="1984942"/>
            <a:ext cx="732390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solidFill>
                  <a:schemeClr val="tx2">
                    <a:lumMod val="50000"/>
                  </a:schemeClr>
                </a:solidFill>
              </a:rPr>
              <a:t>Перечисление </a:t>
            </a:r>
            <a:r>
              <a:rPr lang="ru-RU" sz="2800" dirty="0" err="1">
                <a:solidFill>
                  <a:schemeClr val="tx2">
                    <a:lumMod val="50000"/>
                  </a:schemeClr>
                </a:solidFill>
              </a:rPr>
              <a:t>Weapon</a:t>
            </a:r>
            <a:r>
              <a:rPr lang="ru-RU" sz="2800" dirty="0">
                <a:solidFill>
                  <a:schemeClr val="tx2">
                    <a:lumMod val="50000"/>
                  </a:schemeClr>
                </a:solidFill>
              </a:rPr>
              <a:t> создается нами с помощью ключевого слова </a:t>
            </a:r>
            <a:r>
              <a:rPr lang="ru-RU" sz="2800" dirty="0" err="1">
                <a:solidFill>
                  <a:schemeClr val="tx2">
                    <a:lumMod val="50000"/>
                  </a:schemeClr>
                </a:solidFill>
              </a:rPr>
              <a:t>class</a:t>
            </a:r>
            <a:r>
              <a:rPr lang="ru-RU" sz="2800" dirty="0">
                <a:solidFill>
                  <a:schemeClr val="tx2">
                    <a:lumMod val="50000"/>
                  </a:schemeClr>
                </a:solidFill>
              </a:rPr>
              <a:t>, то есть происходит наследование от базового класса </a:t>
            </a:r>
            <a:r>
              <a:rPr lang="ru-RU" sz="2800" dirty="0" err="1">
                <a:solidFill>
                  <a:schemeClr val="tx2">
                    <a:lumMod val="50000"/>
                  </a:schemeClr>
                </a:solidFill>
              </a:rPr>
              <a:t>enum.Enum</a:t>
            </a:r>
            <a:r>
              <a:rPr lang="ru-RU" sz="2800" dirty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  <a:p>
            <a:pPr algn="just"/>
            <a:endParaRPr lang="ru-RU" sz="2800" dirty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ru-RU" sz="2800" dirty="0">
                <a:solidFill>
                  <a:schemeClr val="tx2">
                    <a:lumMod val="50000"/>
                  </a:schemeClr>
                </a:solidFill>
              </a:rPr>
              <a:t>После этого мы явно задаем числа, соответствующие значениям перечисления.</a:t>
            </a: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4742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7560" y="1401852"/>
            <a:ext cx="6054679" cy="1537291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ranged_weapon</a:t>
            </a:r>
            <a:r>
              <a:rPr lang="en-US" dirty="0"/>
              <a:t> = </a:t>
            </a:r>
            <a:r>
              <a:rPr lang="en-US" dirty="0" err="1"/>
              <a:t>Weapon.BOW</a:t>
            </a:r>
            <a:endParaRPr lang="en-US" dirty="0"/>
          </a:p>
          <a:p>
            <a:r>
              <a:rPr lang="en-US" dirty="0"/>
              <a:t>    print(</a:t>
            </a:r>
            <a:r>
              <a:rPr lang="en-US" dirty="0" err="1"/>
              <a:t>ranged_weapon</a:t>
            </a:r>
            <a:r>
              <a:rPr lang="en-US" dirty="0"/>
              <a:t>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503817" y="2329149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Здесь символическая константа присваивается переменной и выводится на консоль.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31372" y="442541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if </a:t>
            </a:r>
            <a:r>
              <a:rPr lang="en-US" sz="2400" b="1" dirty="0" err="1"/>
              <a:t>ranged_weapon</a:t>
            </a:r>
            <a:r>
              <a:rPr lang="en-US" sz="2400" b="1" dirty="0"/>
              <a:t> == </a:t>
            </a:r>
            <a:r>
              <a:rPr lang="en-US" sz="2400" b="1" dirty="0" err="1"/>
              <a:t>Weapon.BOW</a:t>
            </a:r>
            <a:r>
              <a:rPr lang="en-US" sz="2400" b="1" dirty="0"/>
              <a:t>:</a:t>
            </a:r>
          </a:p>
          <a:p>
            <a:r>
              <a:rPr lang="en-US" sz="2400" b="1" dirty="0"/>
              <a:t>        print("It's a bow")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503817" y="525761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Данный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фрагмент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демонстрирует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использование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Weapon.BOW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в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выражении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if.</a:t>
            </a:r>
          </a:p>
        </p:txBody>
      </p:sp>
    </p:spTree>
    <p:extLst>
      <p:ext uri="{BB962C8B-B14F-4D97-AF65-F5344CB8AC3E}">
        <p14:creationId xmlns:p14="http://schemas.microsoft.com/office/powerpoint/2010/main" val="923058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1644" y="1754551"/>
            <a:ext cx="10926428" cy="210255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print(</a:t>
            </a:r>
            <a:r>
              <a:rPr lang="ru-RU" dirty="0" err="1">
                <a:solidFill>
                  <a:schemeClr val="tx2">
                    <a:lumMod val="50000"/>
                  </a:schemeClr>
                </a:solidFill>
              </a:rPr>
              <a:t>list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ru-RU" dirty="0" err="1">
                <a:solidFill>
                  <a:schemeClr val="tx2">
                    <a:lumMod val="50000"/>
                  </a:schemeClr>
                </a:solidFill>
              </a:rPr>
              <a:t>Weapon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))</a:t>
            </a:r>
          </a:p>
          <a:p>
            <a:endParaRPr lang="ru-RU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С помощью встроенной функции </a:t>
            </a:r>
            <a:r>
              <a:rPr lang="ru-RU" dirty="0" err="1">
                <a:solidFill>
                  <a:schemeClr val="tx2">
                    <a:lumMod val="50000"/>
                  </a:schemeClr>
                </a:solidFill>
              </a:rPr>
              <a:t>list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 мы получаем список всех возможных значений для перечисления </a:t>
            </a:r>
            <a:r>
              <a:rPr lang="ru-RU" dirty="0" err="1">
                <a:solidFill>
                  <a:schemeClr val="tx2">
                    <a:lumMod val="50000"/>
                  </a:schemeClr>
                </a:solidFill>
              </a:rPr>
              <a:t>Weapon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2664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954" y="324083"/>
            <a:ext cx="5244782" cy="4603751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from enum import Enum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   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   class Weapon(Enum):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           SWORD = 1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           BOW = 2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           DAGGER = 3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           CLUB = 4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   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   weapon =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Weapon.SWORD</a:t>
            </a: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   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   print(weapon)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   print(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isinstance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(weapon, Weapon))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   print(type(weapon))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   print(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repr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(weapon))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   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   print(Weapon['SWORD'])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   print(Weapon(1))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791200" y="2625958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k-KZ" sz="2000" dirty="0"/>
              <a:t>Результат программы</a:t>
            </a:r>
          </a:p>
          <a:p>
            <a:endParaRPr lang="kk-KZ" sz="2000" dirty="0"/>
          </a:p>
          <a:p>
            <a:r>
              <a:rPr lang="en-US" sz="2000" dirty="0" err="1"/>
              <a:t>Weapon.SWORD</a:t>
            </a:r>
            <a:endParaRPr lang="en-US" sz="2000" dirty="0"/>
          </a:p>
          <a:p>
            <a:r>
              <a:rPr lang="en-US" sz="2000" dirty="0"/>
              <a:t>    True</a:t>
            </a:r>
          </a:p>
          <a:p>
            <a:r>
              <a:rPr lang="en-US" sz="2000" dirty="0"/>
              <a:t>    </a:t>
            </a:r>
          </a:p>
          <a:p>
            <a:r>
              <a:rPr lang="en-US" sz="2000" dirty="0"/>
              <a:t>    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Weapon.SWORD</a:t>
            </a:r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err="1"/>
              <a:t>Weapon.SWORD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47854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67192" y="2659559"/>
            <a:ext cx="48644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sz="4400" dirty="0">
                <a:solidFill>
                  <a:schemeClr val="bg1"/>
                </a:solidFill>
              </a:rPr>
              <a:t>Что такое </a:t>
            </a:r>
            <a:r>
              <a:rPr lang="en-US" sz="4400" dirty="0" err="1">
                <a:solidFill>
                  <a:schemeClr val="bg1"/>
                </a:solidFill>
              </a:rPr>
              <a:t>itertools</a:t>
            </a:r>
            <a:r>
              <a:rPr lang="en-US" sz="44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51668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25236" y="1463041"/>
            <a:ext cx="10668000" cy="3377478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Данное расширение является сборником полезных итераторов, повышающих эффективность работы с циклами и генераторами последовательностей объектов. </a:t>
            </a: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Это достигается за счет лучшего управления памятью в программе, быстрого выполнения подключаемых функций, а также сокращения и упрощения кода.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78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13712" y="1724860"/>
            <a:ext cx="9459335" cy="460375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num_list</a:t>
            </a:r>
            <a:r>
              <a:rPr lang="en-US" dirty="0"/>
              <a:t> = [1, 2, 3, 4, 5]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num_list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5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42247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4380" y="106090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Бесконечная итерация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7682" y="1748611"/>
            <a:ext cx="11196636" cy="4603751"/>
          </a:xfrm>
        </p:spPr>
        <p:txBody>
          <a:bodyPr/>
          <a:lstStyle/>
          <a:p>
            <a:pPr fontAlgn="base"/>
            <a:r>
              <a:rPr lang="ru-RU" dirty="0"/>
              <a:t>На сегодняшний день существует три функции-итератора, действие которых не прерывается автоматически.</a:t>
            </a:r>
          </a:p>
          <a:p>
            <a:pPr fontAlgn="base"/>
            <a:r>
              <a:rPr lang="ru-RU" dirty="0"/>
              <a:t>К ним относятся методы: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ru-RU" dirty="0" err="1"/>
              <a:t>count</a:t>
            </a:r>
            <a:r>
              <a:rPr lang="ru-RU" dirty="0"/>
              <a:t>;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ru-RU" dirty="0" err="1"/>
              <a:t>cycle</a:t>
            </a:r>
            <a:r>
              <a:rPr lang="ru-RU" dirty="0"/>
              <a:t>;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ru-RU" dirty="0" err="1"/>
              <a:t>repeat</a:t>
            </a:r>
            <a:r>
              <a:rPr lang="ru-RU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5187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8384" y="257250"/>
            <a:ext cx="10997679" cy="1003716"/>
          </a:xfrm>
        </p:spPr>
        <p:txBody>
          <a:bodyPr>
            <a:noAutofit/>
          </a:bodyPr>
          <a:lstStyle/>
          <a:p>
            <a:pPr fontAlgn="base"/>
            <a:r>
              <a:rPr lang="en-US" sz="4000" b="1" dirty="0"/>
              <a:t>C</a:t>
            </a:r>
            <a:r>
              <a:rPr lang="ru-RU" sz="4000" b="1" dirty="0" err="1"/>
              <a:t>ount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8384" y="1541643"/>
            <a:ext cx="11196636" cy="460375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from </a:t>
            </a:r>
            <a:r>
              <a:rPr lang="en-US" dirty="0" err="1"/>
              <a:t>itertools</a:t>
            </a:r>
            <a:r>
              <a:rPr lang="en-US" dirty="0"/>
              <a:t> import count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count(0, 2):</a:t>
            </a:r>
          </a:p>
          <a:p>
            <a:r>
              <a:rPr lang="en-US" dirty="0"/>
              <a:t>    if </a:t>
            </a:r>
            <a:r>
              <a:rPr lang="en-US" dirty="0" err="1"/>
              <a:t>i</a:t>
            </a:r>
            <a:r>
              <a:rPr lang="en-US" dirty="0"/>
              <a:t> &gt;= 10:</a:t>
            </a:r>
          </a:p>
          <a:p>
            <a:r>
              <a:rPr lang="en-US" dirty="0"/>
              <a:t>        break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0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3C8B0-5299-A773-DF2F-66C258A80953}"/>
              </a:ext>
            </a:extLst>
          </p:cNvPr>
          <p:cNvSpPr txBox="1"/>
          <p:nvPr/>
        </p:nvSpPr>
        <p:spPr>
          <a:xfrm>
            <a:off x="4958542" y="1346039"/>
            <a:ext cx="655507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Данный метод создает равномерно распределенную последовательность, генерируя объекты при помощи одного или двух параметров пользователя. Первым аргументом здесь является стартовое значение набора данных, а вторым (необязательным) – длина постоянного шага.</a:t>
            </a:r>
            <a:br>
              <a:rPr lang="ru-RU" sz="2800" dirty="0">
                <a:solidFill>
                  <a:schemeClr val="tx1"/>
                </a:solidFill>
              </a:rPr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324928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72247" y="1741486"/>
            <a:ext cx="7340079" cy="2514630"/>
          </a:xfrm>
        </p:spPr>
        <p:txBody>
          <a:bodyPr>
            <a:noAutofit/>
          </a:bodyPr>
          <a:lstStyle/>
          <a:p>
            <a:pPr fontAlgn="base"/>
            <a:br>
              <a:rPr lang="en-US" sz="2000" b="1" dirty="0"/>
            </a:br>
            <a:br>
              <a:rPr lang="ru-RU" sz="2000" b="1" dirty="0"/>
            </a:br>
            <a:r>
              <a:rPr lang="ru-RU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Следующий итератор позволяет создать бесконечный цикл, поочередно выводящий некие символы или числа. В качестве аргумента в данном случае выступает объект либо некий набор объектов, которые можно перечислить один за другим.</a:t>
            </a:r>
            <a:br>
              <a:rPr lang="ru-RU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8447" y="1737299"/>
            <a:ext cx="7963044" cy="460375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from </a:t>
            </a:r>
            <a:r>
              <a:rPr lang="en-US" dirty="0" err="1"/>
              <a:t>itertools</a:t>
            </a:r>
            <a:r>
              <a:rPr lang="en-US" dirty="0"/>
              <a:t> import cycle</a:t>
            </a:r>
          </a:p>
          <a:p>
            <a:r>
              <a:rPr lang="en-US" dirty="0"/>
              <a:t>count = 1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cycle('DOG'):</a:t>
            </a:r>
          </a:p>
          <a:p>
            <a:r>
              <a:rPr lang="en-US" dirty="0"/>
              <a:t>    if count &gt; 5:</a:t>
            </a:r>
          </a:p>
          <a:p>
            <a:r>
              <a:rPr lang="en-US" dirty="0"/>
              <a:t>        break</a:t>
            </a:r>
          </a:p>
          <a:p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count += 1</a:t>
            </a:r>
          </a:p>
          <a:p>
            <a:endParaRPr lang="en-US" dirty="0"/>
          </a:p>
          <a:p>
            <a:r>
              <a:rPr lang="en-US" dirty="0"/>
              <a:t>D</a:t>
            </a:r>
          </a:p>
          <a:p>
            <a:r>
              <a:rPr lang="en-US" dirty="0"/>
              <a:t>O</a:t>
            </a:r>
          </a:p>
          <a:p>
            <a:r>
              <a:rPr lang="en-US" dirty="0"/>
              <a:t>G</a:t>
            </a:r>
          </a:p>
          <a:p>
            <a:r>
              <a:rPr lang="en-US" dirty="0"/>
              <a:t>D</a:t>
            </a:r>
          </a:p>
          <a:p>
            <a:r>
              <a:rPr lang="en-US" dirty="0"/>
              <a:t>O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9D0CA3-B72C-97A7-7BCE-9615B37FAE77}"/>
              </a:ext>
            </a:extLst>
          </p:cNvPr>
          <p:cNvSpPr txBox="1">
            <a:spLocks/>
          </p:cNvSpPr>
          <p:nvPr/>
        </p:nvSpPr>
        <p:spPr>
          <a:xfrm>
            <a:off x="678384" y="273875"/>
            <a:ext cx="10997679" cy="10037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4000" b="1" dirty="0"/>
              <a:t>Cycle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4739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66816" y="1782018"/>
            <a:ext cx="6309301" cy="2866703"/>
          </a:xfrm>
        </p:spPr>
        <p:txBody>
          <a:bodyPr>
            <a:noAutofit/>
          </a:bodyPr>
          <a:lstStyle/>
          <a:p>
            <a:pPr fontAlgn="base"/>
            <a:br>
              <a:rPr lang="en-US" sz="2400" b="1" dirty="0"/>
            </a:br>
            <a:br>
              <a:rPr lang="ru-RU" sz="2400" b="1" dirty="0"/>
            </a:br>
            <a:r>
              <a:rPr lang="ru-RU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Последний из подобных итераторов осуществляет повторение объекта, который был передан в качестве первого параметра в метод. Вторым аргументом является количество идентичных элементов в создаваемой последовательности. </a:t>
            </a:r>
            <a:br>
              <a:rPr lang="ru-RU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8905" y="1938053"/>
            <a:ext cx="11196636" cy="3393031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itertools</a:t>
            </a:r>
            <a:r>
              <a:rPr lang="en-US" dirty="0"/>
              <a:t> import repeat</a:t>
            </a:r>
          </a:p>
          <a:p>
            <a:r>
              <a:rPr lang="en-US" dirty="0"/>
              <a:t>data = [</a:t>
            </a:r>
            <a:r>
              <a:rPr lang="en-US" dirty="0" err="1"/>
              <a:t>i</a:t>
            </a:r>
            <a:r>
              <a:rPr lang="en-US" dirty="0"/>
              <a:t> for </a:t>
            </a:r>
            <a:r>
              <a:rPr lang="en-US" dirty="0" err="1"/>
              <a:t>i</a:t>
            </a:r>
            <a:r>
              <a:rPr lang="en-US" dirty="0"/>
              <a:t> in repeat('DOG', 3)]</a:t>
            </a:r>
          </a:p>
          <a:p>
            <a:r>
              <a:rPr lang="en-US" dirty="0"/>
              <a:t>print(data)</a:t>
            </a:r>
          </a:p>
          <a:p>
            <a:endParaRPr lang="en-US" dirty="0"/>
          </a:p>
          <a:p>
            <a:r>
              <a:rPr lang="en-US" dirty="0"/>
              <a:t>['DOG', 'DOG', 'DOG']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BAFF0AF-891C-F53B-746C-2416A8605E85}"/>
              </a:ext>
            </a:extLst>
          </p:cNvPr>
          <p:cNvSpPr txBox="1">
            <a:spLocks/>
          </p:cNvSpPr>
          <p:nvPr/>
        </p:nvSpPr>
        <p:spPr>
          <a:xfrm>
            <a:off x="777862" y="198427"/>
            <a:ext cx="10997679" cy="10037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4000" b="1" dirty="0"/>
              <a:t>Repeat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84630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685" y="366047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Комбинация значений</a:t>
            </a:r>
            <a:br>
              <a:rPr lang="ru-RU" sz="4000" b="1" dirty="0"/>
            </a:b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7682" y="1575231"/>
            <a:ext cx="11196636" cy="4603751"/>
          </a:xfrm>
        </p:spPr>
        <p:txBody>
          <a:bodyPr/>
          <a:lstStyle/>
          <a:p>
            <a:pPr fontAlgn="base"/>
            <a:r>
              <a:rPr lang="ru-RU" dirty="0"/>
              <a:t>В данный момент имеется всего четыре функции-итератора, позволяющие комбинировать различные значения, меняя местами их составляющие. К их числу относятся такие методы как:</a:t>
            </a:r>
            <a:endParaRPr lang="en-US" dirty="0"/>
          </a:p>
          <a:p>
            <a:pPr fontAlgn="base"/>
            <a:endParaRPr lang="ru-RU" dirty="0"/>
          </a:p>
          <a:p>
            <a:pPr fontAlgn="base"/>
            <a:r>
              <a:rPr lang="ru-RU" dirty="0" err="1"/>
              <a:t>combinations</a:t>
            </a:r>
            <a:r>
              <a:rPr lang="ru-RU" dirty="0"/>
              <a:t>;</a:t>
            </a:r>
          </a:p>
          <a:p>
            <a:pPr fontAlgn="base"/>
            <a:r>
              <a:rPr lang="ru-RU" dirty="0" err="1"/>
              <a:t>combinations_with_replacement</a:t>
            </a:r>
            <a:r>
              <a:rPr lang="ru-RU" dirty="0"/>
              <a:t>;</a:t>
            </a:r>
          </a:p>
          <a:p>
            <a:pPr fontAlgn="base"/>
            <a:r>
              <a:rPr lang="ru-RU" dirty="0" err="1"/>
              <a:t>permutations</a:t>
            </a:r>
            <a:r>
              <a:rPr lang="ru-RU" dirty="0"/>
              <a:t>;</a:t>
            </a:r>
          </a:p>
          <a:p>
            <a:pPr fontAlgn="base"/>
            <a:r>
              <a:rPr lang="ru-RU" dirty="0" err="1"/>
              <a:t>product</a:t>
            </a:r>
            <a:r>
              <a:rPr lang="ru-RU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9615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65826" y="2368504"/>
            <a:ext cx="5746747" cy="2436252"/>
          </a:xfrm>
        </p:spPr>
        <p:txBody>
          <a:bodyPr>
            <a:noAutofit/>
          </a:bodyPr>
          <a:lstStyle/>
          <a:p>
            <a:pPr fontAlgn="base"/>
            <a:br>
              <a:rPr lang="en-US" sz="2000" b="1" dirty="0"/>
            </a:br>
            <a:br>
              <a:rPr lang="ru-RU" sz="2000" b="1" dirty="0"/>
            </a:br>
            <a:r>
              <a:rPr lang="ru-RU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Первая функция по комбинированию отдельных элементов последовательности принимает два аргумента, как и все последующие. Первый позволяет задать определенный объект, а второй – количество значений, которые будут присутствовать в каждом новом отрезке. </a:t>
            </a:r>
            <a:br>
              <a:rPr lang="ru-RU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7" y="2092996"/>
            <a:ext cx="11196636" cy="2987268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itertools</a:t>
            </a:r>
            <a:r>
              <a:rPr lang="en-US" dirty="0"/>
              <a:t> import combinations</a:t>
            </a:r>
          </a:p>
          <a:p>
            <a:r>
              <a:rPr lang="en-US" dirty="0"/>
              <a:t>data = list(combinations('DOG', 2))</a:t>
            </a:r>
          </a:p>
          <a:p>
            <a:r>
              <a:rPr lang="en-US" dirty="0"/>
              <a:t>print(data)</a:t>
            </a:r>
          </a:p>
          <a:p>
            <a:endParaRPr lang="en-US" dirty="0"/>
          </a:p>
          <a:p>
            <a:r>
              <a:rPr lang="en-US" dirty="0"/>
              <a:t>[('D', 'O'), ('D', 'G'), ('O', 'G')]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5EC2BA5-FA02-EB8E-DCA2-C6441D523222}"/>
              </a:ext>
            </a:extLst>
          </p:cNvPr>
          <p:cNvSpPr txBox="1">
            <a:spLocks/>
          </p:cNvSpPr>
          <p:nvPr/>
        </p:nvSpPr>
        <p:spPr>
          <a:xfrm>
            <a:off x="714894" y="307122"/>
            <a:ext cx="10997679" cy="10037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4000" b="1" dirty="0"/>
              <a:t>Combinations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9592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84376" y="3678381"/>
            <a:ext cx="6941069" cy="1325563"/>
          </a:xfrm>
        </p:spPr>
        <p:txBody>
          <a:bodyPr>
            <a:noAutofit/>
          </a:bodyPr>
          <a:lstStyle/>
          <a:p>
            <a:pPr fontAlgn="base"/>
            <a:r>
              <a:rPr lang="ru-RU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Более продвинутая вариация предыдущего итератора предоставляет программе возможность делать выборку из отдельных элементов с учетом их порядка.</a:t>
            </a:r>
            <a:br>
              <a:rPr lang="ru-RU" sz="2400" dirty="0"/>
            </a:br>
            <a:endParaRPr lang="en-US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6"/>
            <a:ext cx="8677938" cy="46037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from </a:t>
            </a:r>
            <a:r>
              <a:rPr lang="en-US" dirty="0" err="1"/>
              <a:t>itertools</a:t>
            </a:r>
            <a:r>
              <a:rPr lang="en-US" dirty="0"/>
              <a:t> import </a:t>
            </a:r>
            <a:r>
              <a:rPr lang="en-US" dirty="0" err="1"/>
              <a:t>combinations_with_replacement</a:t>
            </a:r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combinations_with_replacement</a:t>
            </a:r>
            <a:r>
              <a:rPr lang="en-US" dirty="0"/>
              <a:t>('DOG', 2):</a:t>
            </a:r>
          </a:p>
          <a:p>
            <a:r>
              <a:rPr lang="en-US" dirty="0"/>
              <a:t>print(''.join(</a:t>
            </a:r>
            <a:r>
              <a:rPr lang="en-US" dirty="0" err="1"/>
              <a:t>i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DD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DG</a:t>
            </a:r>
          </a:p>
          <a:p>
            <a:r>
              <a:rPr lang="en-US" dirty="0"/>
              <a:t>OO</a:t>
            </a:r>
          </a:p>
          <a:p>
            <a:r>
              <a:rPr lang="en-US" dirty="0"/>
              <a:t>OG</a:t>
            </a:r>
          </a:p>
          <a:p>
            <a:r>
              <a:rPr lang="en-US" dirty="0"/>
              <a:t>GG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83B4939-02B3-D04E-9BC7-304D0347C1D0}"/>
              </a:ext>
            </a:extLst>
          </p:cNvPr>
          <p:cNvSpPr txBox="1">
            <a:spLocks/>
          </p:cNvSpPr>
          <p:nvPr/>
        </p:nvSpPr>
        <p:spPr>
          <a:xfrm>
            <a:off x="744886" y="248177"/>
            <a:ext cx="10997679" cy="10037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ru-RU" sz="4000" b="1" dirty="0"/>
              <a:t>С</a:t>
            </a:r>
            <a:r>
              <a:rPr lang="en-US" sz="4000" b="1" dirty="0" err="1"/>
              <a:t>ombinations_with_replacement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61978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8900" y="1811363"/>
            <a:ext cx="5893665" cy="2231998"/>
          </a:xfrm>
        </p:spPr>
        <p:txBody>
          <a:bodyPr>
            <a:noAutofit/>
          </a:bodyPr>
          <a:lstStyle/>
          <a:p>
            <a:pPr fontAlgn="base"/>
            <a:br>
              <a:rPr lang="ru-RU" sz="2400" b="1" dirty="0"/>
            </a:br>
            <a:r>
              <a:rPr lang="ru-RU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Работа функции </a:t>
            </a:r>
            <a:r>
              <a:rPr lang="ru-RU" sz="2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permutations</a:t>
            </a:r>
            <a:r>
              <a:rPr lang="ru-RU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модуля </a:t>
            </a:r>
            <a:r>
              <a:rPr lang="ru-RU" sz="2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itertools</a:t>
            </a:r>
            <a:r>
              <a:rPr lang="ru-RU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Python похожа на комбинацию со сменой порядка. Однако в ней не допускается размещение идентичных элементов в одной группе.</a:t>
            </a:r>
            <a:br>
              <a:rPr lang="ru-RU" sz="2400" dirty="0"/>
            </a:br>
            <a:endParaRPr lang="en-US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6"/>
            <a:ext cx="5893665" cy="46037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from </a:t>
            </a:r>
            <a:r>
              <a:rPr lang="en-US" dirty="0" err="1"/>
              <a:t>itertools</a:t>
            </a:r>
            <a:r>
              <a:rPr lang="en-US" dirty="0"/>
              <a:t> import permutations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permutations('DOG', 2):</a:t>
            </a:r>
          </a:p>
          <a:p>
            <a:r>
              <a:rPr lang="en-US" dirty="0"/>
              <a:t>    print(''.join(</a:t>
            </a:r>
            <a:r>
              <a:rPr lang="en-US" dirty="0" err="1"/>
              <a:t>i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DO</a:t>
            </a:r>
          </a:p>
          <a:p>
            <a:r>
              <a:rPr lang="en-US" dirty="0"/>
              <a:t>DG</a:t>
            </a:r>
          </a:p>
          <a:p>
            <a:r>
              <a:rPr lang="en-US" dirty="0"/>
              <a:t>OD</a:t>
            </a:r>
          </a:p>
          <a:p>
            <a:r>
              <a:rPr lang="en-US" dirty="0"/>
              <a:t>OG</a:t>
            </a:r>
          </a:p>
          <a:p>
            <a:r>
              <a:rPr lang="en-US" dirty="0"/>
              <a:t>GD</a:t>
            </a:r>
          </a:p>
          <a:p>
            <a:r>
              <a:rPr lang="en-US" dirty="0"/>
              <a:t>GO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FB2F957-8CE8-4A49-4EDD-20EBEDA9E321}"/>
              </a:ext>
            </a:extLst>
          </p:cNvPr>
          <p:cNvSpPr txBox="1">
            <a:spLocks/>
          </p:cNvSpPr>
          <p:nvPr/>
        </p:nvSpPr>
        <p:spPr>
          <a:xfrm>
            <a:off x="744886" y="248177"/>
            <a:ext cx="10997679" cy="10037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4000" b="1" dirty="0"/>
              <a:t>permutations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40223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4640" y="1725173"/>
            <a:ext cx="5897925" cy="3407654"/>
          </a:xfrm>
        </p:spPr>
        <p:txBody>
          <a:bodyPr>
            <a:noAutofit/>
          </a:bodyPr>
          <a:lstStyle/>
          <a:p>
            <a:pPr fontAlgn="base"/>
            <a:br>
              <a:rPr lang="en-US" sz="2400" b="1" dirty="0"/>
            </a:br>
            <a:br>
              <a:rPr lang="ru-RU" sz="2400" b="1" dirty="0"/>
            </a:br>
            <a:r>
              <a:rPr lang="ru-RU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Последний из комбинационных итераторов получает в качестве параметра массив данных, состоящий из нескольких групп значений. Функция </a:t>
            </a:r>
            <a:r>
              <a:rPr lang="ru-RU" sz="2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</a:t>
            </a:r>
            <a:r>
              <a:rPr lang="ru-RU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библиотеки </a:t>
            </a:r>
            <a:r>
              <a:rPr lang="ru-RU" sz="2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itertools</a:t>
            </a:r>
            <a:r>
              <a:rPr lang="ru-RU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Python 3 позволяет получить из введенной последовательности чисел или символов новую совокупность групп во всех возможных вариациях. </a:t>
            </a:r>
            <a:br>
              <a:rPr lang="ru-RU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9435" y="1929118"/>
            <a:ext cx="5897925" cy="3535908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itertools</a:t>
            </a:r>
            <a:r>
              <a:rPr lang="en-US" dirty="0"/>
              <a:t> import product</a:t>
            </a:r>
          </a:p>
          <a:p>
            <a:r>
              <a:rPr lang="en-US" dirty="0"/>
              <a:t>data = list(product((0, 1), (2, 3)))</a:t>
            </a:r>
          </a:p>
          <a:p>
            <a:r>
              <a:rPr lang="en-US" dirty="0"/>
              <a:t>print(data)</a:t>
            </a:r>
          </a:p>
          <a:p>
            <a:endParaRPr lang="en-US" dirty="0"/>
          </a:p>
          <a:p>
            <a:r>
              <a:rPr lang="en-US" dirty="0"/>
              <a:t>[(0, 2), (0, 3), (1, 2), (1, 3)]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1AA085B-45FE-3FFA-440B-22E7EAE69A79}"/>
              </a:ext>
            </a:extLst>
          </p:cNvPr>
          <p:cNvSpPr txBox="1">
            <a:spLocks/>
          </p:cNvSpPr>
          <p:nvPr/>
        </p:nvSpPr>
        <p:spPr>
          <a:xfrm>
            <a:off x="744886" y="248177"/>
            <a:ext cx="10997679" cy="10037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4000" b="1" dirty="0"/>
              <a:t>Product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82382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1"/>
            <a:ext cx="11196637" cy="1153886"/>
          </a:xfrm>
        </p:spPr>
        <p:txBody>
          <a:bodyPr>
            <a:normAutofit/>
          </a:bodyPr>
          <a:lstStyle/>
          <a:p>
            <a:r>
              <a:rPr lang="ru-RU" sz="4000" b="1" dirty="0"/>
              <a:t>Фильтрация последовательности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5566" y="1427978"/>
            <a:ext cx="11196636" cy="4603751"/>
          </a:xfrm>
        </p:spPr>
        <p:txBody>
          <a:bodyPr>
            <a:normAutofit/>
          </a:bodyPr>
          <a:lstStyle/>
          <a:p>
            <a:pPr fontAlgn="base"/>
            <a:r>
              <a:rPr lang="ru-RU" dirty="0"/>
              <a:t>Для управления данными в списке или любой другой последовательности значений также используются инструменты фильтрации. </a:t>
            </a:r>
          </a:p>
          <a:p>
            <a:pPr fontAlgn="base"/>
            <a:endParaRPr lang="ru-RU" dirty="0"/>
          </a:p>
          <a:p>
            <a:pPr fontAlgn="base"/>
            <a:r>
              <a:rPr lang="ru-RU" dirty="0" err="1"/>
              <a:t>filterfalse</a:t>
            </a:r>
            <a:r>
              <a:rPr lang="ru-RU" dirty="0"/>
              <a:t>;</a:t>
            </a:r>
          </a:p>
          <a:p>
            <a:pPr fontAlgn="base"/>
            <a:r>
              <a:rPr lang="ru-RU" dirty="0" err="1"/>
              <a:t>dropwhile</a:t>
            </a:r>
            <a:r>
              <a:rPr lang="ru-RU" dirty="0"/>
              <a:t>;</a:t>
            </a:r>
          </a:p>
          <a:p>
            <a:pPr fontAlgn="base"/>
            <a:r>
              <a:rPr lang="ru-RU" dirty="0" err="1"/>
              <a:t>takewhile</a:t>
            </a:r>
            <a:r>
              <a:rPr lang="ru-RU" dirty="0"/>
              <a:t>;</a:t>
            </a:r>
          </a:p>
          <a:p>
            <a:pPr fontAlgn="base"/>
            <a:r>
              <a:rPr lang="ru-RU" dirty="0" err="1"/>
              <a:t>compress</a:t>
            </a:r>
            <a:r>
              <a:rPr lang="ru-RU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18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318" y="872837"/>
            <a:ext cx="10515600" cy="535400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itr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iter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num_list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print(next(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itr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))</a:t>
            </a:r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print(next(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itr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))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print(next(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itr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))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print(next(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itr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))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print(next(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itr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))</a:t>
            </a:r>
          </a:p>
          <a:p>
            <a:pPr marL="0" indent="0">
              <a:buNone/>
            </a:pPr>
            <a:r>
              <a:rPr lang="en-US" dirty="0"/>
              <a:t>5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print(next(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itr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))</a:t>
            </a:r>
          </a:p>
          <a:p>
            <a:pPr marL="0" indent="0">
              <a:buNone/>
            </a:pPr>
            <a:r>
              <a:rPr lang="en-US" dirty="0" err="1"/>
              <a:t>Traceback</a:t>
            </a:r>
            <a:r>
              <a:rPr lang="en-US" dirty="0"/>
              <a:t> (most recent call last):</a:t>
            </a:r>
          </a:p>
          <a:p>
            <a:pPr marL="0" indent="0">
              <a:buNone/>
            </a:pPr>
            <a:r>
              <a:rPr lang="en-US" dirty="0"/>
              <a:t>  File "&lt;pyshell#12&gt;", line 1, in &lt;module&gt;</a:t>
            </a:r>
          </a:p>
          <a:p>
            <a:pPr marL="0" indent="0">
              <a:buNone/>
            </a:pPr>
            <a:r>
              <a:rPr lang="en-US" dirty="0"/>
              <a:t>    print(next(</a:t>
            </a:r>
            <a:r>
              <a:rPr lang="en-US" dirty="0" err="1"/>
              <a:t>itr</a:t>
            </a:r>
            <a:r>
              <a:rPr lang="en-US" dirty="0"/>
              <a:t>))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831654" y="1439765"/>
            <a:ext cx="59452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Как видно из примера вызов функции </a:t>
            </a:r>
            <a:r>
              <a:rPr lang="ru-RU" sz="2800" i="1" dirty="0" err="1"/>
              <a:t>next</a:t>
            </a:r>
            <a:r>
              <a:rPr lang="ru-RU" sz="2800" i="1" dirty="0"/>
              <a:t>(</a:t>
            </a:r>
            <a:r>
              <a:rPr lang="ru-RU" sz="2800" i="1" dirty="0" err="1"/>
              <a:t>itr</a:t>
            </a:r>
            <a:r>
              <a:rPr lang="ru-RU" sz="2800" i="1" dirty="0"/>
              <a:t>)</a:t>
            </a:r>
            <a:r>
              <a:rPr lang="ru-RU" sz="2800" dirty="0"/>
              <a:t> каждый раз возвращает следующий элемент из списка, а когда эти элементы заканчиваются, генерируется исключение </a:t>
            </a:r>
            <a:r>
              <a:rPr lang="ru-RU" sz="2800" i="1" dirty="0" err="1"/>
              <a:t>StopIteration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016342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/>
              <a:t>filterfalse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193" y="1708235"/>
            <a:ext cx="11196636" cy="4603751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itertools</a:t>
            </a:r>
            <a:r>
              <a:rPr lang="en-US" dirty="0"/>
              <a:t> import </a:t>
            </a:r>
            <a:r>
              <a:rPr lang="en-US" dirty="0" err="1"/>
              <a:t>filterfalse</a:t>
            </a:r>
            <a:endParaRPr lang="en-US" dirty="0"/>
          </a:p>
          <a:p>
            <a:r>
              <a:rPr lang="en-US" dirty="0"/>
              <a:t>data = list(</a:t>
            </a:r>
            <a:r>
              <a:rPr lang="en-US" dirty="0" err="1"/>
              <a:t>filterfalse</a:t>
            </a:r>
            <a:r>
              <a:rPr lang="en-US" dirty="0"/>
              <a:t>(lambda i: </a:t>
            </a:r>
            <a:r>
              <a:rPr lang="en-US" dirty="0" err="1"/>
              <a:t>i</a:t>
            </a:r>
            <a:r>
              <a:rPr lang="en-US" dirty="0"/>
              <a:t> == 0, [1, 2, 3, 0, 4, 5, 1]))</a:t>
            </a:r>
          </a:p>
          <a:p>
            <a:r>
              <a:rPr lang="en-US" dirty="0"/>
              <a:t>print(data)</a:t>
            </a:r>
          </a:p>
          <a:p>
            <a:endParaRPr lang="en-US" dirty="0"/>
          </a:p>
          <a:p>
            <a:r>
              <a:rPr lang="en-US" dirty="0"/>
              <a:t>[1, 2, 3, 4, 5, 1]</a:t>
            </a:r>
          </a:p>
        </p:txBody>
      </p:sp>
    </p:spTree>
    <p:extLst>
      <p:ext uri="{BB962C8B-B14F-4D97-AF65-F5344CB8AC3E}">
        <p14:creationId xmlns:p14="http://schemas.microsoft.com/office/powerpoint/2010/main" val="400069153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/>
              <a:t>dropwhile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8694" y="1691609"/>
            <a:ext cx="11196636" cy="4603751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itertools</a:t>
            </a:r>
            <a:r>
              <a:rPr lang="en-US" dirty="0"/>
              <a:t> import </a:t>
            </a:r>
            <a:r>
              <a:rPr lang="en-US" dirty="0" err="1"/>
              <a:t>dropwhile</a:t>
            </a:r>
            <a:endParaRPr lang="en-US" dirty="0"/>
          </a:p>
          <a:p>
            <a:r>
              <a:rPr lang="en-US" dirty="0"/>
              <a:t>data = list(</a:t>
            </a:r>
            <a:r>
              <a:rPr lang="en-US" dirty="0" err="1"/>
              <a:t>dropwhile</a:t>
            </a:r>
            <a:r>
              <a:rPr lang="en-US" dirty="0"/>
              <a:t>(lambda i: </a:t>
            </a:r>
            <a:r>
              <a:rPr lang="en-US" dirty="0" err="1"/>
              <a:t>i</a:t>
            </a:r>
            <a:r>
              <a:rPr lang="en-US" dirty="0"/>
              <a:t> != 0, [1, 2, 3, 0, 4, 5, 1]))</a:t>
            </a:r>
          </a:p>
          <a:p>
            <a:r>
              <a:rPr lang="en-US" dirty="0"/>
              <a:t>print(data)</a:t>
            </a:r>
          </a:p>
          <a:p>
            <a:endParaRPr lang="en-US" dirty="0"/>
          </a:p>
          <a:p>
            <a:r>
              <a:rPr lang="en-US" dirty="0"/>
              <a:t>[0, 4, 5, 1]</a:t>
            </a:r>
          </a:p>
        </p:txBody>
      </p:sp>
    </p:spTree>
    <p:extLst>
      <p:ext uri="{BB962C8B-B14F-4D97-AF65-F5344CB8AC3E}">
        <p14:creationId xmlns:p14="http://schemas.microsoft.com/office/powerpoint/2010/main" val="138096810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/>
              <a:t>takewhile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8695" y="1758111"/>
            <a:ext cx="11196636" cy="4603751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itertools</a:t>
            </a:r>
            <a:r>
              <a:rPr lang="en-US" dirty="0"/>
              <a:t> import </a:t>
            </a:r>
            <a:r>
              <a:rPr lang="en-US" dirty="0" err="1"/>
              <a:t>takewhile</a:t>
            </a:r>
            <a:endParaRPr lang="en-US" dirty="0"/>
          </a:p>
          <a:p>
            <a:r>
              <a:rPr lang="en-US" dirty="0"/>
              <a:t>data = list(</a:t>
            </a:r>
            <a:r>
              <a:rPr lang="en-US" dirty="0" err="1"/>
              <a:t>takewhile</a:t>
            </a:r>
            <a:r>
              <a:rPr lang="en-US" dirty="0"/>
              <a:t>(lambda i: </a:t>
            </a:r>
            <a:r>
              <a:rPr lang="en-US" dirty="0" err="1"/>
              <a:t>i</a:t>
            </a:r>
            <a:r>
              <a:rPr lang="en-US" dirty="0"/>
              <a:t> != 0, [1, 2, 3, 0, 4, 5, 1]))</a:t>
            </a:r>
          </a:p>
          <a:p>
            <a:r>
              <a:rPr lang="en-US" dirty="0"/>
              <a:t>print(data)</a:t>
            </a:r>
          </a:p>
          <a:p>
            <a:endParaRPr lang="en-US" dirty="0"/>
          </a:p>
          <a:p>
            <a:r>
              <a:rPr lang="en-US" dirty="0"/>
              <a:t>[1, 2, 3]</a:t>
            </a:r>
          </a:p>
        </p:txBody>
      </p:sp>
    </p:spTree>
    <p:extLst>
      <p:ext uri="{BB962C8B-B14F-4D97-AF65-F5344CB8AC3E}">
        <p14:creationId xmlns:p14="http://schemas.microsoft.com/office/powerpoint/2010/main" val="52142644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compress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itertools</a:t>
            </a:r>
            <a:r>
              <a:rPr lang="en-US" dirty="0"/>
              <a:t> import compress</a:t>
            </a:r>
          </a:p>
          <a:p>
            <a:r>
              <a:rPr lang="en-US" dirty="0"/>
              <a:t>data = list(compress('DOG', [True, False, True]))</a:t>
            </a:r>
          </a:p>
          <a:p>
            <a:r>
              <a:rPr lang="en-US" dirty="0"/>
              <a:t>print(data)</a:t>
            </a:r>
          </a:p>
          <a:p>
            <a:endParaRPr lang="en-US" dirty="0"/>
          </a:p>
          <a:p>
            <a:r>
              <a:rPr lang="en-US" dirty="0"/>
              <a:t>['D', 'G']</a:t>
            </a:r>
          </a:p>
        </p:txBody>
      </p:sp>
    </p:spTree>
    <p:extLst>
      <p:ext uri="{BB962C8B-B14F-4D97-AF65-F5344CB8AC3E}">
        <p14:creationId xmlns:p14="http://schemas.microsoft.com/office/powerpoint/2010/main" val="282068615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2197" y="1310412"/>
            <a:ext cx="11196636" cy="4603751"/>
          </a:xfrm>
        </p:spPr>
        <p:txBody>
          <a:bodyPr>
            <a:normAutofit/>
          </a:bodyPr>
          <a:lstStyle/>
          <a:p>
            <a:endParaRPr lang="ru-RU" dirty="0"/>
          </a:p>
          <a:p>
            <a:r>
              <a:rPr lang="ru-RU" dirty="0" err="1"/>
              <a:t>chain</a:t>
            </a:r>
            <a:r>
              <a:rPr lang="ru-RU" dirty="0"/>
              <a:t>;</a:t>
            </a:r>
          </a:p>
          <a:p>
            <a:r>
              <a:rPr lang="ru-RU" dirty="0" err="1"/>
              <a:t>chain.from_iterable</a:t>
            </a:r>
            <a:endParaRPr lang="ru-RU" dirty="0"/>
          </a:p>
          <a:p>
            <a:r>
              <a:rPr lang="ru-RU" dirty="0" err="1"/>
              <a:t>starmap</a:t>
            </a:r>
            <a:endParaRPr lang="ru-RU" dirty="0"/>
          </a:p>
          <a:p>
            <a:r>
              <a:rPr lang="ru-RU" dirty="0" err="1"/>
              <a:t>accumulate</a:t>
            </a:r>
            <a:r>
              <a:rPr lang="ru-RU" dirty="0"/>
              <a:t>;</a:t>
            </a:r>
          </a:p>
          <a:p>
            <a:r>
              <a:rPr lang="ru-RU" dirty="0" err="1"/>
              <a:t>islice</a:t>
            </a:r>
            <a:r>
              <a:rPr lang="ru-RU" dirty="0"/>
              <a:t>;</a:t>
            </a:r>
          </a:p>
          <a:p>
            <a:r>
              <a:rPr lang="ru-RU" dirty="0" err="1"/>
              <a:t>izip</a:t>
            </a:r>
            <a:r>
              <a:rPr lang="ru-RU" dirty="0"/>
              <a:t>;</a:t>
            </a:r>
          </a:p>
          <a:p>
            <a:r>
              <a:rPr lang="ru-RU" dirty="0" err="1"/>
              <a:t>tee</a:t>
            </a:r>
            <a:r>
              <a:rPr lang="ru-RU" dirty="0"/>
              <a:t>;</a:t>
            </a:r>
          </a:p>
          <a:p>
            <a:r>
              <a:rPr lang="ru-RU" dirty="0" err="1"/>
              <a:t>groupby</a:t>
            </a:r>
            <a:r>
              <a:rPr lang="ru-RU" dirty="0"/>
              <a:t>. </a:t>
            </a:r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D6FB16-704B-FD87-A9A5-F627D6C9B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Прочие итераторы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512137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1408" y="1874323"/>
            <a:ext cx="5494654" cy="1849779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Функция 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chain </a:t>
            </a:r>
            <a:r>
              <a:rPr lang="ru-RU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выполняет объединение списков, как это показано в следующем примере для 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data1 </a:t>
            </a:r>
            <a:r>
              <a:rPr lang="ru-RU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data2. </a:t>
            </a:r>
            <a:r>
              <a:rPr lang="ru-RU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Итоговый массив содержит все элементы данных последовательностей.</a:t>
            </a:r>
            <a:br>
              <a:rPr lang="ru-RU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3090" y="1127124"/>
            <a:ext cx="11196636" cy="4603751"/>
          </a:xfrm>
        </p:spPr>
        <p:txBody>
          <a:bodyPr>
            <a:normAutofit/>
          </a:bodyPr>
          <a:lstStyle/>
          <a:p>
            <a:endParaRPr lang="ru-RU" dirty="0"/>
          </a:p>
          <a:p>
            <a:r>
              <a:rPr lang="en-US" dirty="0"/>
              <a:t>from </a:t>
            </a:r>
            <a:r>
              <a:rPr lang="en-US" dirty="0" err="1"/>
              <a:t>itertools</a:t>
            </a:r>
            <a:r>
              <a:rPr lang="en-US" dirty="0"/>
              <a:t> import chain</a:t>
            </a:r>
          </a:p>
          <a:p>
            <a:r>
              <a:rPr lang="en-US" dirty="0"/>
              <a:t>data1 = ['D', 'O', 'G']</a:t>
            </a:r>
          </a:p>
          <a:p>
            <a:r>
              <a:rPr lang="en-US" dirty="0"/>
              <a:t>data2 = [0, 1, 2, 3, 4]</a:t>
            </a:r>
          </a:p>
          <a:p>
            <a:r>
              <a:rPr lang="en-US" dirty="0"/>
              <a:t>data = list(chain(data1, data2))</a:t>
            </a:r>
          </a:p>
          <a:p>
            <a:r>
              <a:rPr lang="en-US" dirty="0"/>
              <a:t>print(data)</a:t>
            </a:r>
          </a:p>
          <a:p>
            <a:endParaRPr lang="en-US" dirty="0"/>
          </a:p>
          <a:p>
            <a:r>
              <a:rPr lang="en-US" dirty="0"/>
              <a:t>['D', 'O', 'G', 0, 1, 2, 3, 4]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F5A572B-8440-B1F5-CDE5-7ACB5286FF34}"/>
              </a:ext>
            </a:extLst>
          </p:cNvPr>
          <p:cNvSpPr txBox="1">
            <a:spLocks/>
          </p:cNvSpPr>
          <p:nvPr/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Chain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3880924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0" y="2240249"/>
            <a:ext cx="5860414" cy="1325563"/>
          </a:xfrm>
        </p:spPr>
        <p:txBody>
          <a:bodyPr>
            <a:noAutofit/>
          </a:bodyPr>
          <a:lstStyle/>
          <a:p>
            <a:r>
              <a:rPr lang="ru-RU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Работает аналогично </a:t>
            </a:r>
            <a:r>
              <a:rPr lang="en-US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chain. </a:t>
            </a:r>
            <a:r>
              <a:rPr lang="ru-RU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Также выполняется объединение списков. Отличие заключается в том, что аргумент только один — вложенный список со списками, которые надо объединить.</a:t>
            </a:r>
            <a:br>
              <a:rPr lang="ru-RU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5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802591"/>
            <a:ext cx="11196636" cy="4603751"/>
          </a:xfrm>
        </p:spPr>
        <p:txBody>
          <a:bodyPr>
            <a:normAutofit/>
          </a:bodyPr>
          <a:lstStyle/>
          <a:p>
            <a:r>
              <a:rPr lang="en-US" dirty="0"/>
              <a:t>from </a:t>
            </a:r>
            <a:r>
              <a:rPr lang="en-US" dirty="0" err="1"/>
              <a:t>itertools</a:t>
            </a:r>
            <a:r>
              <a:rPr lang="en-US" dirty="0"/>
              <a:t> import chain</a:t>
            </a:r>
          </a:p>
          <a:p>
            <a:r>
              <a:rPr lang="en-US" dirty="0"/>
              <a:t>data = [['D', 'O', 'G'], [0, 1, 2, 3, 4]]</a:t>
            </a:r>
          </a:p>
          <a:p>
            <a:r>
              <a:rPr lang="en-US" dirty="0"/>
              <a:t>data2 = [0, 1, 2, 3, 4]</a:t>
            </a:r>
          </a:p>
          <a:p>
            <a:r>
              <a:rPr lang="en-US" dirty="0"/>
              <a:t>data = list(</a:t>
            </a:r>
            <a:r>
              <a:rPr lang="en-US" dirty="0" err="1"/>
              <a:t>chain.from_iterable</a:t>
            </a:r>
            <a:r>
              <a:rPr lang="en-US" dirty="0"/>
              <a:t>(data))</a:t>
            </a:r>
          </a:p>
          <a:p>
            <a:r>
              <a:rPr lang="en-US" dirty="0"/>
              <a:t>print(data)</a:t>
            </a:r>
          </a:p>
          <a:p>
            <a:endParaRPr lang="en-US" dirty="0"/>
          </a:p>
          <a:p>
            <a:r>
              <a:rPr lang="en-US" dirty="0"/>
              <a:t>['D', 'O', 'G', 0, 1, 2, 3, 4]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E9AB59E-747A-8DAA-2F15-78339608314C}"/>
              </a:ext>
            </a:extLst>
          </p:cNvPr>
          <p:cNvSpPr txBox="1">
            <a:spLocks/>
          </p:cNvSpPr>
          <p:nvPr/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/>
              <a:t>chain.from_iterable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9168834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3106" y="2166420"/>
            <a:ext cx="5128894" cy="1325563"/>
          </a:xfrm>
        </p:spPr>
        <p:txBody>
          <a:bodyPr>
            <a:noAutofit/>
          </a:bodyPr>
          <a:lstStyle/>
          <a:p>
            <a:br>
              <a:rPr lang="ru-RU" sz="2000" dirty="0"/>
            </a:br>
            <a:br>
              <a:rPr lang="ru-RU" sz="2000" dirty="0"/>
            </a:br>
            <a:r>
              <a:rPr lang="ru-RU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Первый аргумент — это функция. Второй аргумент — это с писок параметров, подаваемых на функцию. В качестве примера была взята стандартная функция </a:t>
            </a:r>
            <a:r>
              <a:rPr lang="ru-RU" sz="25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</a:t>
            </a:r>
            <a:r>
              <a:rPr lang="ru-RU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которая позволяет возводить число в степень.</a:t>
            </a:r>
            <a:br>
              <a:rPr lang="ru-RU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5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7" y="1625108"/>
            <a:ext cx="6093228" cy="4603751"/>
          </a:xfrm>
        </p:spPr>
        <p:txBody>
          <a:bodyPr>
            <a:normAutofit/>
          </a:bodyPr>
          <a:lstStyle/>
          <a:p>
            <a:r>
              <a:rPr lang="ru-RU" dirty="0" err="1"/>
              <a:t>from</a:t>
            </a:r>
            <a:r>
              <a:rPr lang="ru-RU" dirty="0"/>
              <a:t> </a:t>
            </a:r>
            <a:r>
              <a:rPr lang="ru-RU" dirty="0" err="1"/>
              <a:t>itertools</a:t>
            </a:r>
            <a:r>
              <a:rPr lang="ru-RU" dirty="0"/>
              <a:t> </a:t>
            </a:r>
            <a:r>
              <a:rPr lang="ru-RU" dirty="0" err="1"/>
              <a:t>import</a:t>
            </a:r>
            <a:r>
              <a:rPr lang="ru-RU" dirty="0"/>
              <a:t> </a:t>
            </a:r>
            <a:r>
              <a:rPr lang="ru-RU" dirty="0" err="1"/>
              <a:t>starmap</a:t>
            </a:r>
            <a:endParaRPr lang="ru-RU" dirty="0"/>
          </a:p>
          <a:p>
            <a:r>
              <a:rPr lang="ru-RU" dirty="0" err="1"/>
              <a:t>for</a:t>
            </a:r>
            <a:r>
              <a:rPr lang="ru-RU" dirty="0"/>
              <a:t> i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starmap</a:t>
            </a:r>
            <a:r>
              <a:rPr lang="ru-RU" dirty="0"/>
              <a:t>(</a:t>
            </a:r>
            <a:r>
              <a:rPr lang="ru-RU" dirty="0" err="1"/>
              <a:t>pow</a:t>
            </a:r>
            <a:r>
              <a:rPr lang="ru-RU" dirty="0"/>
              <a:t>, [(1, 2), (2, 2), (3, 2)]):</a:t>
            </a:r>
          </a:p>
          <a:p>
            <a:r>
              <a:rPr lang="ru-RU" dirty="0"/>
              <a:t>    print(i)</a:t>
            </a:r>
          </a:p>
          <a:p>
            <a:endParaRPr lang="ru-RU" dirty="0"/>
          </a:p>
          <a:p>
            <a:r>
              <a:rPr lang="ru-RU" dirty="0"/>
              <a:t>1</a:t>
            </a:r>
          </a:p>
          <a:p>
            <a:r>
              <a:rPr lang="ru-RU" dirty="0"/>
              <a:t>4</a:t>
            </a:r>
          </a:p>
          <a:p>
            <a:r>
              <a:rPr lang="ru-RU" dirty="0"/>
              <a:t>9</a:t>
            </a:r>
            <a:endParaRPr lang="en-US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066D7C9-532A-4529-AAA8-A8FC29D60B0C}"/>
              </a:ext>
            </a:extLst>
          </p:cNvPr>
          <p:cNvSpPr txBox="1">
            <a:spLocks/>
          </p:cNvSpPr>
          <p:nvPr/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S</a:t>
            </a:r>
            <a:r>
              <a:rPr lang="ru-RU" sz="4000" b="1" dirty="0" err="1"/>
              <a:t>tarmap</a:t>
            </a:r>
            <a:r>
              <a:rPr lang="ru-RU" sz="4000" b="1" dirty="0"/>
              <a:t>  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3896666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80420" y="1477963"/>
            <a:ext cx="5278523" cy="2895204"/>
          </a:xfrm>
        </p:spPr>
        <p:txBody>
          <a:bodyPr>
            <a:noAutofit/>
          </a:bodyPr>
          <a:lstStyle/>
          <a:p>
            <a:r>
              <a:rPr lang="ru-RU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Данная функция модуля </a:t>
            </a:r>
            <a:r>
              <a:rPr lang="en-US" sz="25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itertools</a:t>
            </a:r>
            <a:r>
              <a:rPr lang="en-US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accumulate </a:t>
            </a:r>
            <a:r>
              <a:rPr lang="ru-RU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высчитывает сумму предыдущих элементов и добавляет текущий к ней. Вот пример:</a:t>
            </a:r>
            <a:br>
              <a:rPr lang="ru-RU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5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7" y="2094183"/>
            <a:ext cx="11196636" cy="4603751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itertools</a:t>
            </a:r>
            <a:r>
              <a:rPr lang="en-US" dirty="0"/>
              <a:t> import accumulate</a:t>
            </a:r>
          </a:p>
          <a:p>
            <a:r>
              <a:rPr lang="en-US" dirty="0"/>
              <a:t>data = list(accumulate([1,2,3,4]))</a:t>
            </a:r>
          </a:p>
          <a:p>
            <a:r>
              <a:rPr lang="en-US" dirty="0"/>
              <a:t>print(data)</a:t>
            </a:r>
          </a:p>
          <a:p>
            <a:endParaRPr lang="en-US" dirty="0"/>
          </a:p>
          <a:p>
            <a:r>
              <a:rPr lang="en-US" dirty="0"/>
              <a:t>[1, 3, 6, 10]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397723E-C59A-CF1F-7BEF-EDDB3D7D46A8}"/>
              </a:ext>
            </a:extLst>
          </p:cNvPr>
          <p:cNvSpPr txBox="1">
            <a:spLocks/>
          </p:cNvSpPr>
          <p:nvPr/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Accumulate</a:t>
            </a:r>
            <a:r>
              <a:rPr lang="ru-RU" sz="4000" b="1" dirty="0"/>
              <a:t>  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5697051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59488" y="1477963"/>
            <a:ext cx="5616574" cy="3063270"/>
          </a:xfrm>
        </p:spPr>
        <p:txBody>
          <a:bodyPr>
            <a:noAutofit/>
          </a:bodyPr>
          <a:lstStyle/>
          <a:p>
            <a:br>
              <a:rPr lang="ru-RU" sz="1800" dirty="0"/>
            </a:br>
            <a:br>
              <a:rPr lang="ru-RU" sz="1800" dirty="0"/>
            </a:br>
            <a:r>
              <a:rPr lang="ru-RU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Итератор </a:t>
            </a:r>
            <a:r>
              <a:rPr lang="ru-RU" sz="25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islice</a:t>
            </a:r>
            <a:r>
              <a:rPr lang="ru-RU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позволяет ограничить заполнение списка новыми элементами, если ввести в качестве параметра желаемое количество объектов. Данный пример показывает совместную работу методов </a:t>
            </a:r>
            <a:r>
              <a:rPr lang="ru-RU" sz="25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</a:t>
            </a:r>
            <a:r>
              <a:rPr lang="ru-RU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</a:t>
            </a:r>
            <a:r>
              <a:rPr lang="ru-RU" sz="25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islice</a:t>
            </a:r>
            <a:r>
              <a:rPr lang="ru-RU" sz="25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для создания 5 чисел, начиная с 0 и с шагом 2.</a:t>
            </a:r>
            <a:br>
              <a:rPr lang="ru-RU" sz="1800" dirty="0"/>
            </a:br>
            <a:endParaRPr lang="en-US" sz="1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/>
              <a:t>from</a:t>
            </a:r>
            <a:r>
              <a:rPr lang="ru-RU" dirty="0"/>
              <a:t> </a:t>
            </a:r>
            <a:r>
              <a:rPr lang="ru-RU" dirty="0" err="1"/>
              <a:t>itertools</a:t>
            </a:r>
            <a:r>
              <a:rPr lang="ru-RU" dirty="0"/>
              <a:t> </a:t>
            </a:r>
            <a:r>
              <a:rPr lang="ru-RU" dirty="0" err="1"/>
              <a:t>import</a:t>
            </a:r>
            <a:r>
              <a:rPr lang="ru-RU" dirty="0"/>
              <a:t> </a:t>
            </a:r>
            <a:r>
              <a:rPr lang="ru-RU" dirty="0" err="1"/>
              <a:t>islice</a:t>
            </a:r>
            <a:endParaRPr lang="ru-RU" dirty="0"/>
          </a:p>
          <a:p>
            <a:r>
              <a:rPr lang="ru-RU" dirty="0" err="1"/>
              <a:t>from</a:t>
            </a:r>
            <a:r>
              <a:rPr lang="ru-RU" dirty="0"/>
              <a:t> </a:t>
            </a:r>
            <a:r>
              <a:rPr lang="ru-RU" dirty="0" err="1"/>
              <a:t>itertools</a:t>
            </a:r>
            <a:r>
              <a:rPr lang="ru-RU" dirty="0"/>
              <a:t> </a:t>
            </a:r>
            <a:r>
              <a:rPr lang="ru-RU" dirty="0" err="1"/>
              <a:t>import</a:t>
            </a:r>
            <a:r>
              <a:rPr lang="ru-RU" dirty="0"/>
              <a:t> </a:t>
            </a:r>
            <a:r>
              <a:rPr lang="ru-RU" dirty="0" err="1"/>
              <a:t>count</a:t>
            </a:r>
            <a:endParaRPr lang="ru-RU" dirty="0"/>
          </a:p>
          <a:p>
            <a:r>
              <a:rPr lang="ru-RU" dirty="0" err="1"/>
              <a:t>for</a:t>
            </a:r>
            <a:r>
              <a:rPr lang="ru-RU" dirty="0"/>
              <a:t> i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islice</a:t>
            </a:r>
            <a:r>
              <a:rPr lang="ru-RU" dirty="0"/>
              <a:t>(</a:t>
            </a:r>
            <a:r>
              <a:rPr lang="ru-RU" dirty="0" err="1"/>
              <a:t>count</a:t>
            </a:r>
            <a:r>
              <a:rPr lang="ru-RU" dirty="0"/>
              <a:t>(0, 2), 5):</a:t>
            </a:r>
          </a:p>
          <a:p>
            <a:r>
              <a:rPr lang="ru-RU" dirty="0"/>
              <a:t>    print(i)</a:t>
            </a:r>
          </a:p>
          <a:p>
            <a:endParaRPr lang="ru-RU" dirty="0"/>
          </a:p>
          <a:p>
            <a:r>
              <a:rPr lang="ru-RU" dirty="0"/>
              <a:t>0</a:t>
            </a:r>
          </a:p>
          <a:p>
            <a:r>
              <a:rPr lang="ru-RU" dirty="0"/>
              <a:t>2</a:t>
            </a:r>
          </a:p>
          <a:p>
            <a:r>
              <a:rPr lang="ru-RU" dirty="0"/>
              <a:t>4</a:t>
            </a:r>
          </a:p>
          <a:p>
            <a:r>
              <a:rPr lang="ru-RU" dirty="0"/>
              <a:t>6</a:t>
            </a:r>
          </a:p>
          <a:p>
            <a:r>
              <a:rPr lang="ru-RU" dirty="0"/>
              <a:t>8</a:t>
            </a:r>
            <a:endParaRPr lang="en-US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375B78D-7F9C-9673-EFE4-9D566B1713DF}"/>
              </a:ext>
            </a:extLst>
          </p:cNvPr>
          <p:cNvSpPr txBox="1">
            <a:spLocks/>
          </p:cNvSpPr>
          <p:nvPr/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I</a:t>
            </a:r>
            <a:r>
              <a:rPr lang="ru-RU" sz="4000" b="1" dirty="0" err="1"/>
              <a:t>slice</a:t>
            </a:r>
            <a:r>
              <a:rPr lang="ru-RU" sz="4000" b="1" dirty="0"/>
              <a:t>  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851345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58</TotalTime>
  <Words>5992</Words>
  <Application>Microsoft Office PowerPoint</Application>
  <PresentationFormat>Широкоэкранный</PresentationFormat>
  <Paragraphs>778</Paragraphs>
  <Slides>106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106</vt:i4>
      </vt:variant>
    </vt:vector>
  </HeadingPairs>
  <TitlesOfParts>
    <vt:vector size="113" baseType="lpstr">
      <vt:lpstr>Arial</vt:lpstr>
      <vt:lpstr>Calibri</vt:lpstr>
      <vt:lpstr>Geneva</vt:lpstr>
      <vt:lpstr>Helvetica Light</vt:lpstr>
      <vt:lpstr>Lucida Console</vt:lpstr>
      <vt:lpstr>Wingdings</vt:lpstr>
      <vt:lpstr>Тема Office</vt:lpstr>
      <vt:lpstr>Итераторы, контейнеры и перечисления</vt:lpstr>
      <vt:lpstr>Презентация PowerPoint</vt:lpstr>
      <vt:lpstr>Определения</vt:lpstr>
      <vt:lpstr>Пример</vt:lpstr>
      <vt:lpstr>for</vt:lpstr>
      <vt:lpstr>Презентация PowerPoint</vt:lpstr>
      <vt:lpstr>iter() и next()</vt:lpstr>
      <vt:lpstr>Презентация PowerPoint</vt:lpstr>
      <vt:lpstr>Презентация PowerPoint</vt:lpstr>
      <vt:lpstr>Генератор</vt:lpstr>
      <vt:lpstr>yield</vt:lpstr>
      <vt:lpstr>Презентация PowerPoint</vt:lpstr>
      <vt:lpstr>Презентация PowerPoint</vt:lpstr>
      <vt:lpstr>range()</vt:lpstr>
      <vt:lpstr>Пример</vt:lpstr>
      <vt:lpstr>Аналогично</vt:lpstr>
      <vt:lpstr>Презентация PowerPoint</vt:lpstr>
      <vt:lpstr>Функция для получения чисел Фибоначчи</vt:lpstr>
      <vt:lpstr>Презентация PowerPoint</vt:lpstr>
      <vt:lpstr>Обычная функция</vt:lpstr>
      <vt:lpstr>Презентация PowerPoint</vt:lpstr>
      <vt:lpstr>Выражение -генератор</vt:lpstr>
      <vt:lpstr>Преимущества использования генераторов выражений </vt:lpstr>
      <vt:lpstr>Классификация</vt:lpstr>
      <vt:lpstr>List comprehensions</vt:lpstr>
      <vt:lpstr>Генератор списков</vt:lpstr>
      <vt:lpstr>[выражение for переменная in список] </vt:lpstr>
      <vt:lpstr>Генераторы списков</vt:lpstr>
      <vt:lpstr>Генератор списков</vt:lpstr>
      <vt:lpstr>Генератор списков</vt:lpstr>
      <vt:lpstr>Генератор списков</vt:lpstr>
      <vt:lpstr>Генератор списков</vt:lpstr>
      <vt:lpstr>Сравнение</vt:lpstr>
      <vt:lpstr>Генератор множества (set comprehension)</vt:lpstr>
      <vt:lpstr>Генератор словаря (dictionary comprehension) – переворачиваем словарь</vt:lpstr>
      <vt:lpstr>Генератор словаря</vt:lpstr>
      <vt:lpstr>Выражение-генератор</vt:lpstr>
      <vt:lpstr>Синтаксис</vt:lpstr>
      <vt:lpstr>Выражение-генератор</vt:lpstr>
      <vt:lpstr>Выражение-генератор</vt:lpstr>
      <vt:lpstr>Decorators</vt:lpstr>
      <vt:lpstr>Презентация PowerPoint</vt:lpstr>
      <vt:lpstr>Презентация PowerPoint</vt:lpstr>
      <vt:lpstr>Презентация PowerPoint</vt:lpstr>
      <vt:lpstr>Декоратор</vt:lpstr>
      <vt:lpstr>Презентация PowerPoint</vt:lpstr>
      <vt:lpstr>Подробнее</vt:lpstr>
      <vt:lpstr>Пример 1</vt:lpstr>
      <vt:lpstr>Пример 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Пояснение</vt:lpstr>
      <vt:lpstr>Функции как параметры</vt:lpstr>
      <vt:lpstr>Создаем декоратор</vt:lpstr>
      <vt:lpstr>Пояснение</vt:lpstr>
      <vt:lpstr>Продолжение</vt:lpstr>
      <vt:lpstr>Продолжение</vt:lpstr>
      <vt:lpstr>Презентация PowerPoint</vt:lpstr>
      <vt:lpstr>Итог</vt:lpstr>
      <vt:lpstr>Практика</vt:lpstr>
      <vt:lpstr>Справочная информация для практики</vt:lpstr>
      <vt:lpstr>Пример</vt:lpstr>
      <vt:lpstr>Коллекции в 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 использования enum в Python</vt:lpstr>
      <vt:lpstr>Пояснение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Данное расширение является сборником полезных итераторов, повышающих эффективность работы с циклами и генераторами последовательностей объектов.   Это достигается за счет лучшего управления памятью в программе, быстрого выполнения подключаемых функций, а также сокращения и упрощения кода.</vt:lpstr>
      <vt:lpstr>Бесконечная итерация</vt:lpstr>
      <vt:lpstr>Count</vt:lpstr>
      <vt:lpstr>  Следующий итератор позволяет создать бесконечный цикл, поочередно выводящий некие символы или числа. В качестве аргумента в данном случае выступает объект либо некий набор объектов, которые можно перечислить один за другим. </vt:lpstr>
      <vt:lpstr>  Последний из подобных итераторов осуществляет повторение объекта, который был передан в качестве первого параметра в метод. Вторым аргументом является количество идентичных элементов в создаваемой последовательности.  </vt:lpstr>
      <vt:lpstr>Комбинация значений </vt:lpstr>
      <vt:lpstr>  Первая функция по комбинированию отдельных элементов последовательности принимает два аргумента, как и все последующие. Первый позволяет задать определенный объект, а второй – количество значений, которые будут присутствовать в каждом новом отрезке.  </vt:lpstr>
      <vt:lpstr>Более продвинутая вариация предыдущего итератора предоставляет программе возможность делать выборку из отдельных элементов с учетом их порядка. </vt:lpstr>
      <vt:lpstr> Работа функции permutations модуля itertools в Python похожа на комбинацию со сменой порядка. Однако в ней не допускается размещение идентичных элементов в одной группе. </vt:lpstr>
      <vt:lpstr>  Последний из комбинационных итераторов получает в качестве параметра массив данных, состоящий из нескольких групп значений. Функция product библиотеки itertools в Python 3 позволяет получить из введенной последовательности чисел или символов новую совокупность групп во всех возможных вариациях.  </vt:lpstr>
      <vt:lpstr>Фильтрация последовательности</vt:lpstr>
      <vt:lpstr>filterfalse</vt:lpstr>
      <vt:lpstr>dropwhile</vt:lpstr>
      <vt:lpstr>takewhile</vt:lpstr>
      <vt:lpstr>compress</vt:lpstr>
      <vt:lpstr>Прочие итераторы</vt:lpstr>
      <vt:lpstr>Функция chain выполняет объединение списков, как это показано в следующем примере для data1 и data2. Итоговый массив содержит все элементы данных последовательностей. </vt:lpstr>
      <vt:lpstr>Работает аналогично chain. Также выполняется объединение списков. Отличие заключается в том, что аргумент только один — вложенный список со списками, которые надо объединить. </vt:lpstr>
      <vt:lpstr>  Первый аргумент — это функция. Второй аргумент — это с писок параметров, подаваемых на функцию. В качестве примера была взята стандартная функция pow, которая позволяет возводить число в степень. </vt:lpstr>
      <vt:lpstr>Данная функция модуля itertools — accumulate высчитывает сумму предыдущих элементов и добавляет текущий к ней. Вот пример: </vt:lpstr>
      <vt:lpstr>  Итератор islice позволяет ограничить заполнение списка новыми элементами, если ввести в качестве параметра желаемое количество объектов. Данный пример показывает совместную работу методов count и islice для создания 5 чисел, начиная с 0 и с шагом 2. </vt:lpstr>
      <vt:lpstr>Функция zip_longest требуется в тех случаях, когда необходимо произвести спаривание отдельных элементов последовательности. Параметр fillvalue позволяет обозначить объект, которым будут заполнятся недостающие ячейки списка. </vt:lpstr>
      <vt:lpstr> Метод tee используется для генерации собственных итераторов на основе итерируемой последовательности объектов. В примере показано создание итераторов i1 и i2. </vt:lpstr>
      <vt:lpstr>Последняя функция в этом разделе называется groupby и применяется для группировки объектов списка по общим значениям. Приведенный код показывает форматированную выдачу данных массива animals.  </vt:lpstr>
      <vt:lpstr>Следующая таблица отображает краткую сводку по всем функциям, включая в себя особенности их вызова и назначение.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84</cp:revision>
  <dcterms:created xsi:type="dcterms:W3CDTF">2022-01-30T05:59:16Z</dcterms:created>
  <dcterms:modified xsi:type="dcterms:W3CDTF">2023-03-30T16:33:10Z</dcterms:modified>
</cp:coreProperties>
</file>