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291" r:id="rId14"/>
    <p:sldId id="292" r:id="rId15"/>
    <p:sldId id="301" r:id="rId16"/>
    <p:sldId id="302" r:id="rId17"/>
    <p:sldId id="303" r:id="rId18"/>
    <p:sldId id="308" r:id="rId19"/>
    <p:sldId id="329" r:id="rId20"/>
    <p:sldId id="304" r:id="rId21"/>
    <p:sldId id="28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648761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Обработка исключений. Собственные исключения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№16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314323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Разберемся на примере операции деления: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738" y="1639886"/>
            <a:ext cx="10067395" cy="4603751"/>
          </a:xfrm>
        </p:spPr>
        <p:txBody>
          <a:bodyPr/>
          <a:lstStyle/>
          <a:p>
            <a:r>
              <a:rPr lang="en-US" dirty="0" err="1"/>
              <a:t>a,b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(input()),</a:t>
            </a:r>
            <a:r>
              <a:rPr lang="en-US" dirty="0" err="1"/>
              <a:t>int</a:t>
            </a:r>
            <a:r>
              <a:rPr lang="en-US" dirty="0"/>
              <a:t>(input())  # </a:t>
            </a:r>
            <a:r>
              <a:rPr lang="ru-RU" dirty="0"/>
              <a:t>вводим 1 затем 0</a:t>
            </a:r>
          </a:p>
          <a:p>
            <a:r>
              <a:rPr lang="en-US" dirty="0"/>
              <a:t>if b==0:</a:t>
            </a:r>
          </a:p>
          <a:p>
            <a:r>
              <a:rPr lang="en-US" dirty="0"/>
              <a:t>    raise </a:t>
            </a:r>
            <a:r>
              <a:rPr lang="en-US" dirty="0" err="1"/>
              <a:t>ZeroDivisionError</a:t>
            </a:r>
            <a:endParaRPr lang="en-US" dirty="0"/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"&lt;pyshell#2&gt;", line 3, in &lt;module&gt;</a:t>
            </a:r>
          </a:p>
          <a:p>
            <a:r>
              <a:rPr lang="en-US" dirty="0"/>
              <a:t>    raise </a:t>
            </a:r>
            <a:r>
              <a:rPr lang="en-US" dirty="0" err="1"/>
              <a:t>ZeroDivisionError</a:t>
            </a:r>
            <a:endParaRPr lang="en-US" dirty="0"/>
          </a:p>
          <a:p>
            <a:r>
              <a:rPr lang="en-US" dirty="0" err="1"/>
              <a:t>ZeroDivisionError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471" y="575733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Пояснение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4472" y="2091280"/>
            <a:ext cx="11196636" cy="1498587"/>
          </a:xfrm>
        </p:spPr>
        <p:txBody>
          <a:bodyPr/>
          <a:lstStyle/>
          <a:p>
            <a:r>
              <a:rPr lang="ru-RU" dirty="0"/>
              <a:t>Здесь ввод пользователя в переменные a и b конвертируется в целые числа. Затем проверяется, равна ли b нулю. Если да, то вызывается </a:t>
            </a:r>
            <a:r>
              <a:rPr lang="ru-RU" dirty="0" err="1"/>
              <a:t>ZeroDivisionError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1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415923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Что выведет это программа?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471" y="1838326"/>
            <a:ext cx="9136062" cy="4603751"/>
          </a:xfrm>
        </p:spPr>
        <p:txBody>
          <a:bodyPr/>
          <a:lstStyle/>
          <a:p>
            <a:r>
              <a:rPr lang="en-US" dirty="0" err="1"/>
              <a:t>a,b</a:t>
            </a:r>
            <a:r>
              <a:rPr lang="en-US" dirty="0"/>
              <a:t>=</a:t>
            </a:r>
            <a:r>
              <a:rPr lang="en-US" dirty="0" err="1"/>
              <a:t>int</a:t>
            </a:r>
            <a:r>
              <a:rPr lang="en-US" dirty="0"/>
              <a:t>(input()),</a:t>
            </a:r>
            <a:r>
              <a:rPr lang="en-US" dirty="0" err="1"/>
              <a:t>int</a:t>
            </a:r>
            <a:r>
              <a:rPr lang="en-US" dirty="0"/>
              <a:t>(input())</a:t>
            </a:r>
          </a:p>
          <a:p>
            <a:r>
              <a:rPr lang="en-US" dirty="0"/>
              <a:t>try:</a:t>
            </a:r>
          </a:p>
          <a:p>
            <a:r>
              <a:rPr lang="en-US" dirty="0"/>
              <a:t>    if b==0:</a:t>
            </a:r>
          </a:p>
          <a:p>
            <a:r>
              <a:rPr lang="en-US" dirty="0"/>
              <a:t>        raise </a:t>
            </a:r>
            <a:r>
              <a:rPr lang="en-US" dirty="0" err="1"/>
              <a:t>ZeroDivisionError</a:t>
            </a:r>
            <a:endParaRPr lang="en-US" dirty="0"/>
          </a:p>
          <a:p>
            <a:r>
              <a:rPr lang="en-US" dirty="0"/>
              <a:t>except:</a:t>
            </a:r>
          </a:p>
          <a:p>
            <a:r>
              <a:rPr lang="en-US" dirty="0"/>
              <a:t>   print("</a:t>
            </a:r>
            <a:r>
              <a:rPr lang="ru-RU" dirty="0"/>
              <a:t>Деление на 0")</a:t>
            </a:r>
          </a:p>
          <a:p>
            <a:r>
              <a:rPr lang="en-US" dirty="0"/>
              <a:t>print("</a:t>
            </a:r>
            <a:r>
              <a:rPr lang="ru-RU" dirty="0"/>
              <a:t>Будет ли это напечатано?"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2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-470263" y="1038590"/>
            <a:ext cx="12662263" cy="2390410"/>
          </a:xfrm>
        </p:spPr>
        <p:txBody>
          <a:bodyPr/>
          <a:lstStyle/>
          <a:p>
            <a:r>
              <a:rPr lang="ru-RU" dirty="0"/>
              <a:t>Что такое исключения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65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96550" y="361312"/>
            <a:ext cx="2972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Исключения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2947" y="2305615"/>
            <a:ext cx="96573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" marR="635" indent="281940" algn="just"/>
            <a:r>
              <a:rPr lang="ru-RU" sz="2800" dirty="0">
                <a:effectLst/>
                <a:ea typeface="Times New Roman" panose="02020603050405020304" pitchFamily="18" charset="0"/>
              </a:rPr>
              <a:t>Исключения — один из двух основных типов ошибок в программировании. В отличие от синтаксических ошибок, которые возникают во время написания, исключения могут появиться во время выполнения программы. </a:t>
            </a:r>
            <a:endParaRPr lang="ru-KZ" sz="2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14400" y="1621122"/>
            <a:ext cx="10363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ea typeface="Times New Roman" panose="02020603050405020304" pitchFamily="18" charset="0"/>
              </a:rPr>
              <a:t>Примером такого различия может служить автомобиль: он может быть неисправен, что сделает путешествие на нем невозможным (подобно синтаксическим ошибкам), кроме того, водитель может не справиться с управлением, что приведет к ДТП уже во время поездки (подобно исключениям). В программировании же исключения приводят не к ДТП, а к полному прекращению или к неверному выполнению программ. Для избегания прекращения работы или получения дополнительной информации об ошибке используют конструкции обработки исключений.</a:t>
            </a:r>
            <a:endParaRPr lang="en-US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2E99CB-2995-E40B-3C1B-604C5E7F9E88}"/>
              </a:ext>
            </a:extLst>
          </p:cNvPr>
          <p:cNvSpPr/>
          <p:nvPr/>
        </p:nvSpPr>
        <p:spPr>
          <a:xfrm>
            <a:off x="629259" y="302000"/>
            <a:ext cx="4822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KZ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Пример 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167996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8002" y="2044005"/>
            <a:ext cx="103196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" marR="635" indent="281940" algn="just"/>
            <a:r>
              <a:rPr lang="ru-RU" sz="2800" dirty="0">
                <a:effectLst/>
                <a:ea typeface="Times New Roman" panose="02020603050405020304" pitchFamily="18" charset="0"/>
              </a:rPr>
              <a:t>У каждого исключения есть собственный тип, который определяется тем, какая ошибка его вызвала, и дает возможность по-разному реагировать на различные виды ошибок.</a:t>
            </a:r>
            <a:endParaRPr lang="ru-KZ" sz="2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19DC6B4-2B8D-A7FB-54B1-3959374747E6}"/>
              </a:ext>
            </a:extLst>
          </p:cNvPr>
          <p:cNvSpPr/>
          <p:nvPr/>
        </p:nvSpPr>
        <p:spPr>
          <a:xfrm>
            <a:off x="688002" y="361312"/>
            <a:ext cx="42196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Типы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355178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4386" y="1490981"/>
            <a:ext cx="101261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" marR="635" indent="281940" algn="just"/>
            <a:r>
              <a:rPr lang="ru-RU" sz="2800" b="1" dirty="0" err="1">
                <a:effectLst/>
                <a:ea typeface="Times New Roman" panose="02020603050405020304" pitchFamily="18" charset="0"/>
              </a:rPr>
              <a:t>BaseException</a:t>
            </a:r>
            <a:r>
              <a:rPr lang="ru-RU" sz="2800" dirty="0">
                <a:effectLst/>
                <a:ea typeface="Times New Roman" panose="02020603050405020304" pitchFamily="18" charset="0"/>
              </a:rPr>
              <a:t> — базовый тип, из которого происходят все остальные, в том числе системные:</a:t>
            </a:r>
            <a:endParaRPr lang="ru-KZ" sz="2800" dirty="0">
              <a:effectLst/>
              <a:ea typeface="Times New Roman" panose="02020603050405020304" pitchFamily="18" charset="0"/>
            </a:endParaRPr>
          </a:p>
          <a:p>
            <a:pPr marL="4445" marR="635" indent="281940" algn="just"/>
            <a:r>
              <a:rPr lang="ru-RU" sz="2800" b="1" dirty="0" err="1">
                <a:effectLst/>
                <a:ea typeface="Times New Roman" panose="02020603050405020304" pitchFamily="18" charset="0"/>
              </a:rPr>
              <a:t>Exception</a:t>
            </a:r>
            <a:r>
              <a:rPr lang="ru-RU" sz="2800" dirty="0">
                <a:effectLst/>
                <a:ea typeface="Times New Roman" panose="02020603050405020304" pitchFamily="18" charset="0"/>
              </a:rPr>
              <a:t> — базовый тип для «стандартных» и пользовательских исключений:</a:t>
            </a:r>
            <a:endParaRPr lang="ru-KZ" sz="2800" dirty="0">
              <a:ea typeface="Times New Roman" panose="02020603050405020304" pitchFamily="18" charset="0"/>
            </a:endParaRPr>
          </a:p>
          <a:p>
            <a:pPr marL="4445" marR="635" indent="281940" algn="just"/>
            <a:r>
              <a:rPr lang="ru-RU" sz="2800" b="1" dirty="0" err="1">
                <a:effectLst/>
                <a:ea typeface="Times New Roman" panose="02020603050405020304" pitchFamily="18" charset="0"/>
              </a:rPr>
              <a:t>ArithmeticError</a:t>
            </a:r>
            <a:r>
              <a:rPr lang="ru-RU" sz="2800" dirty="0">
                <a:effectLst/>
                <a:ea typeface="Times New Roman" panose="02020603050405020304" pitchFamily="18" charset="0"/>
              </a:rPr>
              <a:t> — арифметическая ошибка:</a:t>
            </a:r>
            <a:endParaRPr lang="ru-KZ" sz="2800" dirty="0">
              <a:ea typeface="Times New Roman" panose="02020603050405020304" pitchFamily="18" charset="0"/>
            </a:endParaRPr>
          </a:p>
          <a:p>
            <a:pPr marL="4445" marR="635" indent="281940" algn="just"/>
            <a:r>
              <a:rPr lang="ru-RU" sz="2800" b="1" dirty="0" err="1">
                <a:effectLst/>
                <a:ea typeface="Times New Roman" panose="02020603050405020304" pitchFamily="18" charset="0"/>
              </a:rPr>
              <a:t>OverflowError</a:t>
            </a:r>
            <a:r>
              <a:rPr lang="ru-RU" sz="2800" dirty="0">
                <a:effectLst/>
                <a:ea typeface="Times New Roman" panose="02020603050405020304" pitchFamily="18" charset="0"/>
              </a:rPr>
              <a:t> — возникает, когда результат арифметической операции слишком велик для представления;</a:t>
            </a:r>
            <a:endParaRPr lang="ru-KZ" sz="2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5FFAA4-7827-0C8A-880A-62046B05ACFC}"/>
              </a:ext>
            </a:extLst>
          </p:cNvPr>
          <p:cNvSpPr/>
          <p:nvPr/>
        </p:nvSpPr>
        <p:spPr>
          <a:xfrm>
            <a:off x="655919" y="377354"/>
            <a:ext cx="42196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Типы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86483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17027" y="1409110"/>
            <a:ext cx="82242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ZeroDivisionError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деление на ноль.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импортировать модуль или его атрибут не удалось;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LookupError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некорректный индекс или ключ: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индекс не входит в диапазон элементов;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несуществующий ключ (например, в словаре).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81011" y="309037"/>
            <a:ext cx="60580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Ошибки при исключениях</a:t>
            </a:r>
          </a:p>
        </p:txBody>
      </p:sp>
    </p:spTree>
    <p:extLst>
      <p:ext uri="{BB962C8B-B14F-4D97-AF65-F5344CB8AC3E}">
        <p14:creationId xmlns:p14="http://schemas.microsoft.com/office/powerpoint/2010/main" val="236330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5453" y="1361986"/>
            <a:ext cx="97375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 найдено переменной с указанным именем;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RuntimeError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возникает, когда исключение не попадает ни под одну из других категорий;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SyntaxError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синтаксическая ошибка: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IndentationError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неправильные отступы: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смешивание в отступах табуляции и пробелов.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TypeError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операция применена к объекту несоответствующего типа;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ValueError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функция получает аргумент правильного типа, но некорректного значения.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13095" y="373205"/>
            <a:ext cx="60580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Ошибки при исключениях</a:t>
            </a:r>
          </a:p>
        </p:txBody>
      </p:sp>
    </p:spTree>
    <p:extLst>
      <p:ext uri="{BB962C8B-B14F-4D97-AF65-F5344CB8AC3E}">
        <p14:creationId xmlns:p14="http://schemas.microsoft.com/office/powerpoint/2010/main" val="215743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2636" y="914033"/>
            <a:ext cx="11196637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Исключения (</a:t>
            </a:r>
            <a:r>
              <a:rPr lang="ru-RU" sz="3600" dirty="0" err="1"/>
              <a:t>exceptions</a:t>
            </a:r>
            <a:r>
              <a:rPr lang="ru-RU" sz="3600" dirty="0"/>
              <a:t>) - ещё один тип данных в </a:t>
            </a:r>
            <a:r>
              <a:rPr lang="ru-RU" sz="3600" dirty="0" err="1"/>
              <a:t>python</a:t>
            </a:r>
            <a:r>
              <a:rPr lang="ru-RU" sz="3600" dirty="0"/>
              <a:t>. </a:t>
            </a:r>
            <a:endParaRPr lang="en-US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2636" y="2404537"/>
            <a:ext cx="958378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Самый</a:t>
            </a:r>
            <a:r>
              <a:rPr lang="en-US" sz="2800" dirty="0"/>
              <a:t> </a:t>
            </a:r>
            <a:r>
              <a:rPr lang="en-US" sz="2800" dirty="0" err="1"/>
              <a:t>простейший</a:t>
            </a:r>
            <a:r>
              <a:rPr lang="en-US" sz="2800" dirty="0"/>
              <a:t> </a:t>
            </a:r>
            <a:r>
              <a:rPr lang="en-US" sz="2800" dirty="0" err="1"/>
              <a:t>пример</a:t>
            </a:r>
            <a:r>
              <a:rPr lang="en-US" sz="2800" dirty="0"/>
              <a:t> </a:t>
            </a:r>
            <a:r>
              <a:rPr lang="en-US" sz="2800" dirty="0" err="1"/>
              <a:t>исключения</a:t>
            </a:r>
            <a:r>
              <a:rPr lang="en-US" sz="2800" dirty="0"/>
              <a:t> - </a:t>
            </a:r>
            <a:r>
              <a:rPr lang="en-US" sz="2800" dirty="0" err="1"/>
              <a:t>деление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ноль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&gt;&gt;&gt;</a:t>
            </a:r>
          </a:p>
          <a:p>
            <a:r>
              <a:rPr lang="en-US" sz="2800" dirty="0"/>
              <a:t>&gt;&gt;&gt; 100 / 0</a:t>
            </a:r>
          </a:p>
          <a:p>
            <a:r>
              <a:rPr lang="en-US" sz="2800" dirty="0" err="1"/>
              <a:t>Traceback</a:t>
            </a:r>
            <a:r>
              <a:rPr lang="en-US" sz="2800" dirty="0"/>
              <a:t> (most recent call last):</a:t>
            </a:r>
          </a:p>
          <a:p>
            <a:r>
              <a:rPr lang="en-US" sz="2800" dirty="0"/>
              <a:t>  File "", line 1, in</a:t>
            </a:r>
          </a:p>
          <a:p>
            <a:r>
              <a:rPr lang="en-US" sz="2800" dirty="0"/>
              <a:t>    100 / 0</a:t>
            </a:r>
          </a:p>
          <a:p>
            <a:r>
              <a:rPr lang="en-US" sz="2800" dirty="0" err="1"/>
              <a:t>ZeroDivisionError</a:t>
            </a:r>
            <a:r>
              <a:rPr lang="en-US" sz="2800" dirty="0"/>
              <a:t>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272914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550" y="1007643"/>
            <a:ext cx="1051559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обработки исключений в 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используют конструкцию «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 … except».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общем случае для построения этой конструкции необходимо: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открыть блок «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try»,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введя соответствующую инструкцию и двоеточие;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указать набор инструкций, в результате работы которых может возникнуть исключение;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выделить набор инструкций отступом;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открыть блок «</a:t>
            </a:r>
            <a:r>
              <a:rPr lang="e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except», 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введя соответствующую инструкцию и двоеточие;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указать набор инструкций, которые нужно выполнить в случае возникновения исключения;</a:t>
            </a:r>
          </a:p>
          <a:p>
            <a:pPr algn="just"/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■ выделить набор инструкций отступом.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6B0978-1DD8-EBF2-554B-CDA48B310B2F}"/>
              </a:ext>
            </a:extLst>
          </p:cNvPr>
          <p:cNvSpPr/>
          <p:nvPr/>
        </p:nvSpPr>
        <p:spPr>
          <a:xfrm>
            <a:off x="971550" y="299757"/>
            <a:ext cx="51209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chemeClr val="tx2"/>
                </a:solidFill>
                <a:cs typeface="+mj-cs"/>
              </a:rPr>
              <a:t>Перехват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8275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89812" y="1145177"/>
            <a:ext cx="11462702" cy="1325563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При возникновении исключения работа программы прерывается, и чтобы избежать подобного поведения и обрабатывать исключения в Python есть конструкция </a:t>
            </a:r>
            <a:r>
              <a:rPr lang="ru-RU" sz="2800" b="1" dirty="0" err="1">
                <a:solidFill>
                  <a:schemeClr val="tx1"/>
                </a:solidFill>
              </a:rPr>
              <a:t>try</a:t>
            </a:r>
            <a:r>
              <a:rPr lang="ru-RU" sz="2800" b="1" dirty="0">
                <a:solidFill>
                  <a:schemeClr val="tx1"/>
                </a:solidFill>
              </a:rPr>
              <a:t>..</a:t>
            </a:r>
            <a:r>
              <a:rPr lang="ru-RU" sz="2800" b="1" dirty="0" err="1">
                <a:solidFill>
                  <a:schemeClr val="tx1"/>
                </a:solidFill>
              </a:rPr>
              <a:t>except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75954" y="298559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/>
              <a:t>try:</a:t>
            </a:r>
          </a:p>
          <a:p>
            <a:r>
              <a:rPr lang="ru-RU" sz="3200"/>
              <a:t>    инструкции</a:t>
            </a:r>
          </a:p>
          <a:p>
            <a:r>
              <a:rPr lang="ru-RU" sz="3200"/>
              <a:t>except [Тип_исключения]:</a:t>
            </a:r>
          </a:p>
          <a:p>
            <a:r>
              <a:rPr lang="ru-RU" sz="3200"/>
              <a:t>    инструкции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23457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406400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Протестируйте код программы</a:t>
            </a:r>
            <a:endParaRPr lang="en-US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27314" y="2169392"/>
            <a:ext cx="83950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/>
              <a:t>try:</a:t>
            </a:r>
          </a:p>
          <a:p>
            <a:r>
              <a:rPr lang="ru-RU" sz="2800"/>
              <a:t>    number = int(input("Введите число: "))</a:t>
            </a:r>
          </a:p>
          <a:p>
            <a:r>
              <a:rPr lang="ru-RU" sz="2800"/>
              <a:t>    print("Введенное число:", number)</a:t>
            </a:r>
          </a:p>
          <a:p>
            <a:r>
              <a:rPr lang="ru-RU" sz="2800"/>
              <a:t>except:</a:t>
            </a:r>
          </a:p>
          <a:p>
            <a:r>
              <a:rPr lang="ru-RU" sz="2800"/>
              <a:t>    print("Преобразование прошло неудачно")</a:t>
            </a:r>
          </a:p>
          <a:p>
            <a:r>
              <a:rPr lang="ru-RU" sz="2800"/>
              <a:t>print("Завершение программы")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88443" y="5062419"/>
            <a:ext cx="2918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Сверьте результат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1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1" y="372534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Если введем строку</a:t>
            </a:r>
            <a:endParaRPr lang="en-US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1357" y="220872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/>
              <a:t>Введите число: hello</a:t>
            </a:r>
          </a:p>
          <a:p>
            <a:r>
              <a:rPr lang="ru-RU" sz="2800"/>
              <a:t>Преобразование прошло неудачно</a:t>
            </a:r>
          </a:p>
          <a:p>
            <a:r>
              <a:rPr lang="ru-RU" sz="2800"/>
              <a:t>Завершение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721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95363" y="2409371"/>
            <a:ext cx="8199437" cy="1325563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Введите число: 22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Введенное число: 22</a:t>
            </a:r>
            <a:br>
              <a:rPr lang="ru-RU" sz="3200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Завершение программы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497681" y="440266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Если введем число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9846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680" y="1567386"/>
            <a:ext cx="11196637" cy="1754981"/>
          </a:xfrm>
        </p:spPr>
        <p:txBody>
          <a:bodyPr>
            <a:noAutofit/>
          </a:bodyPr>
          <a:lstStyle/>
          <a:p>
            <a:br>
              <a:rPr lang="ru-RU" b="1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При обработке исключений также можно использовать необязательный блок </a:t>
            </a:r>
            <a:r>
              <a:rPr lang="ru-RU" sz="2400" b="1" dirty="0" err="1">
                <a:solidFill>
                  <a:schemeClr val="tx1"/>
                </a:solidFill>
              </a:rPr>
              <a:t>finally</a:t>
            </a:r>
            <a:r>
              <a:rPr lang="ru-RU" sz="2400" dirty="0">
                <a:solidFill>
                  <a:schemeClr val="tx1"/>
                </a:solidFill>
              </a:rPr>
              <a:t>. </a:t>
            </a:r>
            <a:br>
              <a:rPr lang="ru-RU" sz="2400" dirty="0">
                <a:solidFill>
                  <a:schemeClr val="tx1"/>
                </a:solidFill>
              </a:rPr>
            </a:b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Отличительной особенностью этого блока является то, что он выполняется вне зависимости, было ли сгенерировано исключение:</a:t>
            </a:r>
            <a:br>
              <a:rPr lang="ru-RU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26454" y="34290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/>
              <a:t>try:</a:t>
            </a:r>
          </a:p>
          <a:p>
            <a:r>
              <a:rPr lang="ru-RU" sz="2400"/>
              <a:t>    number = int(input("Введите число: "))</a:t>
            </a:r>
          </a:p>
          <a:p>
            <a:r>
              <a:rPr lang="ru-RU" sz="2400"/>
              <a:t>    print("Введенное число:", number)</a:t>
            </a:r>
          </a:p>
          <a:p>
            <a:r>
              <a:rPr lang="ru-RU" sz="2400"/>
              <a:t>except:</a:t>
            </a:r>
          </a:p>
          <a:p>
            <a:r>
              <a:rPr lang="ru-RU" sz="2400"/>
              <a:t>    print("Преобразование прошло неудачно")</a:t>
            </a:r>
          </a:p>
          <a:p>
            <a:r>
              <a:rPr lang="ru-RU" sz="2400"/>
              <a:t>finally:</a:t>
            </a:r>
          </a:p>
          <a:p>
            <a:r>
              <a:rPr lang="ru-RU" sz="2400"/>
              <a:t>    print("Блок try завершил выполнение")</a:t>
            </a:r>
          </a:p>
          <a:p>
            <a:r>
              <a:rPr lang="ru-RU" sz="2400"/>
              <a:t>print("Завершение программы")</a:t>
            </a:r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A2412D60-7288-C39F-005A-191B9BD8932A}"/>
              </a:ext>
            </a:extLst>
          </p:cNvPr>
          <p:cNvSpPr txBox="1">
            <a:spLocks/>
          </p:cNvSpPr>
          <p:nvPr/>
        </p:nvSpPr>
        <p:spPr>
          <a:xfrm>
            <a:off x="497681" y="440266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Блок </a:t>
            </a:r>
            <a:r>
              <a:rPr lang="en-US" sz="4000" b="1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14029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415923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Протестируйте код программы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721905"/>
            <a:ext cx="9079969" cy="46037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try:</a:t>
            </a:r>
          </a:p>
          <a:p>
            <a:r>
              <a:rPr lang="en-US" dirty="0"/>
              <a:t>    n = input('</a:t>
            </a:r>
            <a:r>
              <a:rPr lang="ru-RU" dirty="0"/>
              <a:t>Введите целое число: ')</a:t>
            </a:r>
          </a:p>
          <a:p>
            <a:r>
              <a:rPr lang="ru-RU" dirty="0"/>
              <a:t>    </a:t>
            </a:r>
            <a:r>
              <a:rPr lang="en-US" dirty="0"/>
              <a:t>n = </a:t>
            </a:r>
            <a:r>
              <a:rPr lang="en-US" dirty="0" err="1"/>
              <a:t>int</a:t>
            </a:r>
            <a:r>
              <a:rPr lang="en-US" dirty="0"/>
              <a:t>(n)</a:t>
            </a:r>
          </a:p>
          <a:p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r>
              <a:rPr lang="en-US" dirty="0"/>
              <a:t>    print("</a:t>
            </a:r>
            <a:r>
              <a:rPr lang="ru-RU" dirty="0"/>
              <a:t>Неверный ввод")</a:t>
            </a:r>
          </a:p>
          <a:p>
            <a:r>
              <a:rPr lang="ru-RU" dirty="0"/>
              <a:t>    3 / 0</a:t>
            </a:r>
          </a:p>
          <a:p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r>
              <a:rPr lang="en-US" dirty="0"/>
              <a:t>    print("</a:t>
            </a:r>
            <a:r>
              <a:rPr lang="ru-RU" dirty="0"/>
              <a:t>Деление на ноль")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</a:t>
            </a:r>
            <a:r>
              <a:rPr lang="ru-RU" dirty="0"/>
              <a:t>Все нормально. Вы ввели число", </a:t>
            </a:r>
            <a:r>
              <a:rPr lang="en-US" dirty="0"/>
              <a:t>n)</a:t>
            </a:r>
          </a:p>
          <a:p>
            <a:r>
              <a:rPr lang="en-US" dirty="0"/>
              <a:t>finally:</a:t>
            </a:r>
          </a:p>
          <a:p>
            <a:r>
              <a:rPr lang="en-US" dirty="0"/>
              <a:t>    print("</a:t>
            </a:r>
            <a:r>
              <a:rPr lang="ru-RU" dirty="0"/>
              <a:t>Конец программы")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6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137" y="415923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 err="1"/>
              <a:t>raise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9138" y="1741486"/>
            <a:ext cx="9576329" cy="4603751"/>
          </a:xfrm>
        </p:spPr>
        <p:txBody>
          <a:bodyPr/>
          <a:lstStyle/>
          <a:p>
            <a:r>
              <a:rPr lang="en-US" dirty="0"/>
              <a:t>raise </a:t>
            </a:r>
            <a:r>
              <a:rPr lang="en-US" dirty="0" err="1"/>
              <a:t>ZeroDivisionError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"&lt;pyshell#2&gt;", line 1, in &lt;module&gt;</a:t>
            </a:r>
          </a:p>
          <a:p>
            <a:r>
              <a:rPr lang="en-US" dirty="0"/>
              <a:t>    raise </a:t>
            </a:r>
            <a:r>
              <a:rPr lang="en-US" dirty="0" err="1"/>
              <a:t>ZeroDivisionError</a:t>
            </a:r>
            <a:endParaRPr lang="en-US" dirty="0"/>
          </a:p>
          <a:p>
            <a:r>
              <a:rPr lang="en-US" dirty="0" err="1"/>
              <a:t>ZeroDivisionError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6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57</TotalTime>
  <Words>853</Words>
  <Application>Microsoft Office PowerPoint</Application>
  <PresentationFormat>Широкоэкранный</PresentationFormat>
  <Paragraphs>112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 Light</vt:lpstr>
      <vt:lpstr>Lucida Console</vt:lpstr>
      <vt:lpstr>Wingdings</vt:lpstr>
      <vt:lpstr>Тема Office</vt:lpstr>
      <vt:lpstr>Обработка исключений. Собственные исключения</vt:lpstr>
      <vt:lpstr>Исключения (exceptions) - ещё один тип данных в python. </vt:lpstr>
      <vt:lpstr>При возникновении исключения работа программы прерывается, и чтобы избежать подобного поведения и обрабатывать исключения в Python есть конструкция try..except.</vt:lpstr>
      <vt:lpstr>Протестируйте код программы</vt:lpstr>
      <vt:lpstr>Если введем строку</vt:lpstr>
      <vt:lpstr>Введите число: 22 Введенное число: 22 Завершение программы</vt:lpstr>
      <vt:lpstr> При обработке исключений также можно использовать необязательный блок finally.   Отличительной особенностью этого блока является то, что он выполняется вне зависимости, было ли сгенерировано исключение: </vt:lpstr>
      <vt:lpstr>Протестируйте код программы</vt:lpstr>
      <vt:lpstr>raise</vt:lpstr>
      <vt:lpstr>Разберемся на примере операции деления:</vt:lpstr>
      <vt:lpstr>Пояснение</vt:lpstr>
      <vt:lpstr>Что выведет это программа?</vt:lpstr>
      <vt:lpstr>Что такое исключения?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84</cp:revision>
  <dcterms:created xsi:type="dcterms:W3CDTF">2022-01-30T05:59:16Z</dcterms:created>
  <dcterms:modified xsi:type="dcterms:W3CDTF">2023-03-30T17:09:27Z</dcterms:modified>
</cp:coreProperties>
</file>