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77" r:id="rId4"/>
    <p:sldId id="378" r:id="rId5"/>
    <p:sldId id="379" r:id="rId6"/>
    <p:sldId id="380" r:id="rId7"/>
    <p:sldId id="381" r:id="rId8"/>
    <p:sldId id="355" r:id="rId9"/>
    <p:sldId id="356" r:id="rId10"/>
    <p:sldId id="357" r:id="rId11"/>
    <p:sldId id="358" r:id="rId12"/>
    <p:sldId id="359" r:id="rId13"/>
    <p:sldId id="384" r:id="rId14"/>
    <p:sldId id="382" r:id="rId15"/>
    <p:sldId id="361" r:id="rId16"/>
    <p:sldId id="385" r:id="rId17"/>
    <p:sldId id="364" r:id="rId18"/>
    <p:sldId id="365" r:id="rId19"/>
    <p:sldId id="366" r:id="rId20"/>
    <p:sldId id="367" r:id="rId21"/>
    <p:sldId id="386" r:id="rId22"/>
    <p:sldId id="369" r:id="rId23"/>
    <p:sldId id="370" r:id="rId24"/>
    <p:sldId id="371" r:id="rId25"/>
    <p:sldId id="372" r:id="rId26"/>
    <p:sldId id="373" r:id="rId27"/>
    <p:sldId id="374" r:id="rId28"/>
    <p:sldId id="388" r:id="rId29"/>
    <p:sldId id="331" r:id="rId30"/>
    <p:sldId id="328" r:id="rId31"/>
    <p:sldId id="295" r:id="rId32"/>
    <p:sldId id="330" r:id="rId33"/>
    <p:sldId id="319" r:id="rId34"/>
    <p:sldId id="329" r:id="rId35"/>
    <p:sldId id="321" r:id="rId36"/>
    <p:sldId id="297" r:id="rId37"/>
    <p:sldId id="298" r:id="rId38"/>
    <p:sldId id="299" r:id="rId39"/>
    <p:sldId id="300" r:id="rId40"/>
    <p:sldId id="322" r:id="rId41"/>
    <p:sldId id="302" r:id="rId42"/>
    <p:sldId id="303" r:id="rId43"/>
    <p:sldId id="304" r:id="rId44"/>
    <p:sldId id="305" r:id="rId45"/>
    <p:sldId id="323" r:id="rId46"/>
    <p:sldId id="307" r:id="rId47"/>
    <p:sldId id="324" r:id="rId48"/>
    <p:sldId id="309" r:id="rId49"/>
    <p:sldId id="325" r:id="rId50"/>
    <p:sldId id="311" r:id="rId51"/>
    <p:sldId id="312" r:id="rId52"/>
    <p:sldId id="313" r:id="rId53"/>
    <p:sldId id="314" r:id="rId54"/>
    <p:sldId id="315" r:id="rId55"/>
    <p:sldId id="316" r:id="rId56"/>
    <p:sldId id="28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4876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00" y="823257"/>
            <a:ext cx="10404006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69" dirty="0"/>
              <a:t>реализовать</a:t>
            </a:r>
            <a:r>
              <a:rPr sz="3600" spc="-440" dirty="0"/>
              <a:t> </a:t>
            </a:r>
            <a:r>
              <a:rPr sz="3600" spc="109" dirty="0"/>
              <a:t>метод</a:t>
            </a:r>
            <a:r>
              <a:rPr sz="3600" spc="-434" dirty="0"/>
              <a:t> </a:t>
            </a:r>
            <a:r>
              <a:rPr sz="3600" spc="3" dirty="0"/>
              <a:t>perimete</a:t>
            </a:r>
            <a:r>
              <a:rPr sz="3600" spc="-6" dirty="0"/>
              <a:t>r</a:t>
            </a:r>
            <a:r>
              <a:rPr sz="3600" spc="-293" dirty="0"/>
              <a:t>()  </a:t>
            </a:r>
            <a:r>
              <a:rPr sz="3600" spc="94" dirty="0"/>
              <a:t>у</a:t>
            </a:r>
            <a:r>
              <a:rPr sz="3600" spc="-434" dirty="0"/>
              <a:t> </a:t>
            </a:r>
            <a:r>
              <a:rPr sz="3600" spc="9" dirty="0"/>
              <a:t>всех</a:t>
            </a:r>
            <a:r>
              <a:rPr sz="3600" spc="-421" dirty="0"/>
              <a:t> </a:t>
            </a:r>
            <a:r>
              <a:rPr sz="3600" spc="52" dirty="0"/>
              <a:t>фигур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600" y="2268248"/>
            <a:ext cx="10610813" cy="257732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Сейчас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нам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нужно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добав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ть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его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все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три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это 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лишняя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работа,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ведь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квадрата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вычисляется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2" dirty="0">
                <a:latin typeface="Calibri" panose="020F0502020204030204" pitchFamily="34" charset="0"/>
                <a:cs typeface="Calibri" panose="020F0502020204030204" pitchFamily="34" charset="0"/>
              </a:rPr>
              <a:t>же,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пери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прямоуго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ьник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lnSpc>
                <a:spcPts val="3602"/>
              </a:lnSpc>
              <a:spcBef>
                <a:spcPts val="2996"/>
              </a:spcBef>
            </a:pPr>
            <a:r>
              <a:rPr sz="2800" spc="13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люб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ли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няя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рабо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та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ько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отн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мает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время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540630"/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программиста,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увеличивает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вероятность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допустить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ошибку.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605" y="776015"/>
            <a:ext cx="10495863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69" dirty="0"/>
              <a:t>реализовать</a:t>
            </a:r>
            <a:r>
              <a:rPr sz="3600" spc="-440" dirty="0"/>
              <a:t> </a:t>
            </a:r>
            <a:r>
              <a:rPr sz="3600" spc="109" dirty="0"/>
              <a:t>метод</a:t>
            </a:r>
            <a:r>
              <a:rPr sz="3600" spc="-434" dirty="0"/>
              <a:t> </a:t>
            </a:r>
            <a:r>
              <a:rPr sz="3600" spc="3" dirty="0"/>
              <a:t>perimete</a:t>
            </a:r>
            <a:r>
              <a:rPr sz="3600" spc="-6" dirty="0"/>
              <a:t>r</a:t>
            </a:r>
            <a:r>
              <a:rPr sz="3600" spc="-293" dirty="0"/>
              <a:t>()  </a:t>
            </a:r>
            <a:r>
              <a:rPr sz="3600" spc="94" dirty="0"/>
              <a:t>у</a:t>
            </a:r>
            <a:r>
              <a:rPr sz="3600" spc="-434" dirty="0"/>
              <a:t> </a:t>
            </a:r>
            <a:r>
              <a:rPr sz="3600" spc="9" dirty="0"/>
              <a:t>всех</a:t>
            </a:r>
            <a:r>
              <a:rPr sz="3600" spc="-421" dirty="0"/>
              <a:t> </a:t>
            </a:r>
            <a:r>
              <a:rPr sz="3600" spc="52" dirty="0"/>
              <a:t>фигур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5" y="2035491"/>
            <a:ext cx="10666674" cy="37930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Резю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ируем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наши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наблю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-39" dirty="0">
                <a:latin typeface="Calibri" panose="020F0502020204030204" pitchFamily="34" charset="0"/>
                <a:cs typeface="Calibri" panose="020F0502020204030204" pitchFamily="34" charset="0"/>
              </a:rPr>
              <a:t>ения: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является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частным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случаем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Rectangle;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217946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бы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36" dirty="0">
                <a:latin typeface="Calibri" panose="020F0502020204030204" pitchFamily="34" charset="0"/>
                <a:cs typeface="Calibri" panose="020F0502020204030204" pitchFamily="34" charset="0"/>
              </a:rPr>
              <a:t>елся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способ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явно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запро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рам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иров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ть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это 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отно</a:t>
            </a: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ение,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наш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получи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более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корот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им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3" dirty="0">
                <a:latin typeface="Calibri" panose="020F0502020204030204" pitchFamily="34" charset="0"/>
                <a:cs typeface="Calibri" panose="020F0502020204030204" pitchFamily="34" charset="0"/>
              </a:rPr>
              <a:t>и,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что 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важно,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согласованным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(если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прямоугольника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вычисляе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ся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прави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64" dirty="0">
                <a:latin typeface="Calibri" panose="020F0502020204030204" pitchFamily="34" charset="0"/>
                <a:cs typeface="Calibri" panose="020F0502020204030204" pitchFamily="34" charset="0"/>
              </a:rPr>
              <a:t>ьно,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кв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дра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а 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вычисляется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правильно).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452" y="631333"/>
            <a:ext cx="542509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6" dirty="0"/>
              <a:t>Наследование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452" y="1703876"/>
            <a:ext cx="10298552" cy="25465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494807">
              <a:spcBef>
                <a:spcPts val="58"/>
              </a:spcBef>
            </a:pP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Насле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ов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ние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мех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низм,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позво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ляющий  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запрограммировать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отношение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вида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«класс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3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является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частным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случаем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сса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2" dirty="0">
                <a:latin typeface="Calibri" panose="020F0502020204030204" pitchFamily="34" charset="0"/>
                <a:cs typeface="Calibri" panose="020F0502020204030204" pitchFamily="34" charset="0"/>
              </a:rPr>
              <a:t>A».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2996"/>
              </a:spcBef>
            </a:pPr>
            <a:r>
              <a:rPr sz="2800" spc="133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этом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сс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2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ж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вым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ссом, 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3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12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121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0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зводн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ссом.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1" y="492096"/>
            <a:ext cx="799848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85" dirty="0"/>
              <a:t>Синтаксис</a:t>
            </a:r>
            <a:r>
              <a:rPr sz="4000" b="1" spc="-440" dirty="0"/>
              <a:t> </a:t>
            </a:r>
            <a:r>
              <a:rPr sz="4000" b="1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998" y="1390279"/>
            <a:ext cx="10818004" cy="467572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sz="2800" spc="76" dirty="0">
                <a:cs typeface="Trebuchet MS"/>
              </a:rPr>
              <a:t>Чтобы </a:t>
            </a:r>
            <a:r>
              <a:rPr sz="2800" spc="9" dirty="0">
                <a:cs typeface="Trebuchet MS"/>
              </a:rPr>
              <a:t>наследовать </a:t>
            </a:r>
            <a:r>
              <a:rPr sz="2800" spc="-15" dirty="0">
                <a:cs typeface="Trebuchet MS"/>
              </a:rPr>
              <a:t>класс </a:t>
            </a:r>
            <a:r>
              <a:rPr sz="2800" spc="127" dirty="0">
                <a:cs typeface="Trebuchet MS"/>
              </a:rPr>
              <a:t>B </a:t>
            </a:r>
            <a:r>
              <a:rPr sz="2800" spc="76" dirty="0">
                <a:cs typeface="Trebuchet MS"/>
              </a:rPr>
              <a:t>от </a:t>
            </a:r>
            <a:r>
              <a:rPr sz="2800" spc="-6" dirty="0">
                <a:cs typeface="Trebuchet MS"/>
              </a:rPr>
              <a:t>класса </a:t>
            </a:r>
            <a:r>
              <a:rPr sz="2800" spc="136" dirty="0">
                <a:cs typeface="Trebuchet MS"/>
              </a:rPr>
              <a:t>A </a:t>
            </a:r>
            <a:r>
              <a:rPr sz="2800" spc="-21" dirty="0">
                <a:cs typeface="Trebuchet MS"/>
              </a:rPr>
              <a:t>(то </a:t>
            </a:r>
            <a:r>
              <a:rPr sz="2800" spc="-69" dirty="0">
                <a:cs typeface="Trebuchet MS"/>
              </a:rPr>
              <a:t>есть, </a:t>
            </a:r>
            <a:r>
              <a:rPr sz="2800" spc="42" dirty="0">
                <a:cs typeface="Trebuchet MS"/>
              </a:rPr>
              <a:t>чтобы </a:t>
            </a:r>
            <a:r>
              <a:rPr sz="2800" spc="45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запрограммировать</a:t>
            </a:r>
            <a:r>
              <a:rPr sz="2800" spc="-285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отношение</a:t>
            </a:r>
            <a:r>
              <a:rPr sz="2800" spc="-293" dirty="0">
                <a:cs typeface="Trebuchet MS"/>
              </a:rPr>
              <a:t> </a:t>
            </a:r>
            <a:r>
              <a:rPr sz="2800" spc="-21" dirty="0">
                <a:cs typeface="Trebuchet MS"/>
              </a:rPr>
              <a:t>«класс</a:t>
            </a:r>
            <a:r>
              <a:rPr sz="2800" spc="-282" dirty="0">
                <a:cs typeface="Trebuchet MS"/>
              </a:rPr>
              <a:t> </a:t>
            </a:r>
            <a:r>
              <a:rPr sz="2800" spc="127" dirty="0">
                <a:cs typeface="Trebuchet MS"/>
              </a:rPr>
              <a:t>B</a:t>
            </a:r>
            <a:r>
              <a:rPr sz="2800" spc="-282" dirty="0">
                <a:cs typeface="Trebuchet MS"/>
              </a:rPr>
              <a:t> </a:t>
            </a:r>
            <a:r>
              <a:rPr sz="2800" spc="-18" dirty="0">
                <a:cs typeface="Trebuchet MS"/>
              </a:rPr>
              <a:t>является</a:t>
            </a:r>
            <a:r>
              <a:rPr sz="2800" spc="-293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частным</a:t>
            </a:r>
            <a:r>
              <a:rPr sz="2800" spc="-270" dirty="0">
                <a:cs typeface="Trebuchet MS"/>
              </a:rPr>
              <a:t> </a:t>
            </a:r>
            <a:r>
              <a:rPr sz="2800" spc="6" dirty="0">
                <a:cs typeface="Trebuchet MS"/>
              </a:rPr>
              <a:t>случаем </a:t>
            </a:r>
            <a:r>
              <a:rPr sz="2800" spc="-803" dirty="0">
                <a:cs typeface="Trebuchet MS"/>
              </a:rPr>
              <a:t> </a:t>
            </a:r>
            <a:r>
              <a:rPr sz="2800" spc="-6" dirty="0">
                <a:cs typeface="Trebuchet MS"/>
              </a:rPr>
              <a:t>класса</a:t>
            </a:r>
            <a:r>
              <a:rPr sz="2800" spc="-285" dirty="0">
                <a:cs typeface="Trebuchet MS"/>
              </a:rPr>
              <a:t> </a:t>
            </a:r>
            <a:r>
              <a:rPr sz="2800" spc="-106" dirty="0">
                <a:cs typeface="Trebuchet MS"/>
              </a:rPr>
              <a:t>A»),</a:t>
            </a:r>
            <a:r>
              <a:rPr sz="2800" spc="-285" dirty="0">
                <a:cs typeface="Trebuchet MS"/>
              </a:rPr>
              <a:t> </a:t>
            </a:r>
            <a:r>
              <a:rPr sz="2800" spc="49" dirty="0">
                <a:cs typeface="Trebuchet MS"/>
              </a:rPr>
              <a:t>нужно</a:t>
            </a:r>
            <a:r>
              <a:rPr sz="2800" spc="-285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написать</a:t>
            </a:r>
            <a:r>
              <a:rPr sz="2800" spc="-273" dirty="0">
                <a:cs typeface="Trebuchet MS"/>
              </a:rPr>
              <a:t> </a:t>
            </a:r>
            <a:r>
              <a:rPr sz="2800" spc="-49" dirty="0">
                <a:cs typeface="Trebuchet MS"/>
              </a:rPr>
              <a:t>так:</a:t>
            </a:r>
            <a:endParaRPr sz="2800" dirty="0">
              <a:cs typeface="Trebuchet MS"/>
            </a:endParaRPr>
          </a:p>
          <a:p>
            <a:pPr>
              <a:spcBef>
                <a:spcPts val="30"/>
              </a:spcBef>
            </a:pPr>
            <a:endParaRPr sz="4000" dirty="0">
              <a:cs typeface="Trebuchet MS"/>
            </a:endParaRPr>
          </a:p>
          <a:p>
            <a:pPr marR="9154512" algn="r"/>
            <a:r>
              <a:rPr sz="2800" spc="3" dirty="0">
                <a:solidFill>
                  <a:srgbClr val="3878BD"/>
                </a:solidFill>
                <a:cs typeface="Courier New"/>
              </a:rPr>
              <a:t>class</a:t>
            </a:r>
            <a:r>
              <a:rPr sz="2800" spc="-64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3" dirty="0">
                <a:cs typeface="Courier New"/>
              </a:rPr>
              <a:t>A:</a:t>
            </a:r>
            <a:endParaRPr sz="2800" dirty="0">
              <a:cs typeface="Courier New"/>
            </a:endParaRPr>
          </a:p>
          <a:p>
            <a:pPr marR="9154126" algn="r">
              <a:spcBef>
                <a:spcPts val="200"/>
              </a:spcBef>
            </a:pPr>
            <a:r>
              <a:rPr sz="2800" spc="3" dirty="0">
                <a:cs typeface="Courier New"/>
              </a:rPr>
              <a:t>pass</a:t>
            </a:r>
            <a:endParaRPr sz="2800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cs typeface="Courier New"/>
            </a:endParaRPr>
          </a:p>
          <a:p>
            <a:pPr>
              <a:spcBef>
                <a:spcPts val="6"/>
              </a:spcBef>
            </a:pPr>
            <a:endParaRPr sz="3200" dirty="0">
              <a:cs typeface="Courier New"/>
            </a:endParaRPr>
          </a:p>
          <a:p>
            <a:pPr marL="7701"/>
            <a:r>
              <a:rPr sz="2800" spc="3" dirty="0">
                <a:solidFill>
                  <a:srgbClr val="3878BD"/>
                </a:solidFill>
                <a:cs typeface="Courier New"/>
              </a:rPr>
              <a:t>class</a:t>
            </a:r>
            <a:r>
              <a:rPr sz="2800" spc="-39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3" dirty="0">
                <a:cs typeface="Courier New"/>
              </a:rPr>
              <a:t>B(A):</a:t>
            </a:r>
            <a:endParaRPr sz="2800" dirty="0">
              <a:cs typeface="Courier New"/>
            </a:endParaRPr>
          </a:p>
          <a:p>
            <a:pPr marL="832893">
              <a:spcBef>
                <a:spcPts val="200"/>
              </a:spcBef>
            </a:pPr>
            <a:r>
              <a:rPr sz="2800" spc="3" dirty="0">
                <a:cs typeface="Courier New"/>
              </a:rPr>
              <a:t>pass</a:t>
            </a:r>
            <a:endParaRPr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314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773871"/>
            <a:ext cx="9577387" cy="1458592"/>
          </a:xfrm>
        </p:spPr>
        <p:txBody>
          <a:bodyPr>
            <a:normAutofit/>
          </a:bodyPr>
          <a:lstStyle/>
          <a:p>
            <a:r>
              <a:rPr lang="ru-RU" dirty="0"/>
              <a:t>Иерархия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811" y="413109"/>
            <a:ext cx="803052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27" dirty="0"/>
              <a:t>Иерархия</a:t>
            </a:r>
            <a:r>
              <a:rPr sz="4000" b="1" spc="-440" dirty="0"/>
              <a:t> </a:t>
            </a:r>
            <a:r>
              <a:rPr sz="4000" b="1" spc="97" dirty="0"/>
              <a:t>геомет</a:t>
            </a:r>
            <a:r>
              <a:rPr sz="4000" b="1" spc="91" dirty="0"/>
              <a:t>р</a:t>
            </a:r>
            <a:r>
              <a:rPr sz="4000" b="1" spc="55" dirty="0"/>
              <a:t>ических</a:t>
            </a:r>
            <a:r>
              <a:rPr sz="4000" b="1" spc="-440" dirty="0"/>
              <a:t> </a:t>
            </a:r>
            <a:r>
              <a:rPr sz="4000" b="1" spc="55" dirty="0"/>
              <a:t>фигур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1201" y="1332312"/>
            <a:ext cx="2521018" cy="3819841"/>
            <a:chOff x="7784904" y="2197081"/>
            <a:chExt cx="4157345" cy="6299200"/>
          </a:xfrm>
        </p:grpSpPr>
        <p:sp>
          <p:nvSpPr>
            <p:cNvPr id="4" name="object 4"/>
            <p:cNvSpPr/>
            <p:nvPr/>
          </p:nvSpPr>
          <p:spPr>
            <a:xfrm>
              <a:off x="7790302" y="4363280"/>
              <a:ext cx="4146550" cy="4128135"/>
            </a:xfrm>
            <a:custGeom>
              <a:avLst/>
              <a:gdLst/>
              <a:ahLst/>
              <a:cxnLst/>
              <a:rect l="l" t="t" r="r" b="b"/>
              <a:pathLst>
                <a:path w="4146550" h="4128134">
                  <a:moveTo>
                    <a:pt x="4146520" y="3140938"/>
                  </a:moveTo>
                  <a:lnTo>
                    <a:pt x="4146520" y="4127566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4146520" y="672377"/>
                  </a:lnTo>
                  <a:lnTo>
                    <a:pt x="4146520" y="986628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0" y="672377"/>
                  </a:lnTo>
                  <a:lnTo>
                    <a:pt x="0" y="986628"/>
                  </a:lnTo>
                </a:path>
              </a:pathLst>
            </a:custGeom>
            <a:ln w="10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6"/>
                  </a:lnTo>
                  <a:lnTo>
                    <a:pt x="80929" y="47479"/>
                  </a:lnTo>
                  <a:lnTo>
                    <a:pt x="47470" y="80948"/>
                  </a:lnTo>
                  <a:lnTo>
                    <a:pt x="21963" y="121079"/>
                  </a:lnTo>
                  <a:lnTo>
                    <a:pt x="5707" y="166572"/>
                  </a:lnTo>
                  <a:lnTo>
                    <a:pt x="0" y="216132"/>
                  </a:lnTo>
                  <a:lnTo>
                    <a:pt x="0" y="1944669"/>
                  </a:lnTo>
                  <a:lnTo>
                    <a:pt x="5707" y="1994229"/>
                  </a:lnTo>
                  <a:lnTo>
                    <a:pt x="21963" y="2039723"/>
                  </a:lnTo>
                  <a:lnTo>
                    <a:pt x="47470" y="2079853"/>
                  </a:lnTo>
                  <a:lnTo>
                    <a:pt x="80929" y="2113323"/>
                  </a:lnTo>
                  <a:lnTo>
                    <a:pt x="121040" y="2138835"/>
                  </a:lnTo>
                  <a:lnTo>
                    <a:pt x="166506" y="2155094"/>
                  </a:lnTo>
                  <a:lnTo>
                    <a:pt x="216027" y="2160802"/>
                  </a:lnTo>
                  <a:lnTo>
                    <a:pt x="3176437" y="2160802"/>
                  </a:lnTo>
                  <a:lnTo>
                    <a:pt x="3225997" y="2155094"/>
                  </a:lnTo>
                  <a:lnTo>
                    <a:pt x="3271490" y="2138835"/>
                  </a:lnTo>
                  <a:lnTo>
                    <a:pt x="3311620" y="2113323"/>
                  </a:lnTo>
                  <a:lnTo>
                    <a:pt x="3345090" y="2079853"/>
                  </a:lnTo>
                  <a:lnTo>
                    <a:pt x="3370603" y="2039723"/>
                  </a:lnTo>
                  <a:lnTo>
                    <a:pt x="3386861" y="1994229"/>
                  </a:lnTo>
                  <a:lnTo>
                    <a:pt x="3392569" y="1944669"/>
                  </a:lnTo>
                  <a:lnTo>
                    <a:pt x="3392569" y="216132"/>
                  </a:lnTo>
                  <a:lnTo>
                    <a:pt x="3386861" y="166572"/>
                  </a:lnTo>
                  <a:lnTo>
                    <a:pt x="3370603" y="121079"/>
                  </a:lnTo>
                  <a:lnTo>
                    <a:pt x="3345090" y="80948"/>
                  </a:lnTo>
                  <a:lnTo>
                    <a:pt x="3311620" y="47479"/>
                  </a:lnTo>
                  <a:lnTo>
                    <a:pt x="3271490" y="21966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132"/>
                  </a:moveTo>
                  <a:lnTo>
                    <a:pt x="5707" y="166572"/>
                  </a:lnTo>
                  <a:lnTo>
                    <a:pt x="21963" y="121079"/>
                  </a:lnTo>
                  <a:lnTo>
                    <a:pt x="47470" y="80948"/>
                  </a:lnTo>
                  <a:lnTo>
                    <a:pt x="80929" y="47479"/>
                  </a:lnTo>
                  <a:lnTo>
                    <a:pt x="121040" y="21966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6"/>
                  </a:lnTo>
                  <a:lnTo>
                    <a:pt x="3311620" y="47479"/>
                  </a:lnTo>
                  <a:lnTo>
                    <a:pt x="3345090" y="80948"/>
                  </a:lnTo>
                  <a:lnTo>
                    <a:pt x="3370603" y="121079"/>
                  </a:lnTo>
                  <a:lnTo>
                    <a:pt x="3386861" y="166572"/>
                  </a:lnTo>
                  <a:lnTo>
                    <a:pt x="3392569" y="216132"/>
                  </a:lnTo>
                  <a:lnTo>
                    <a:pt x="3392569" y="1944669"/>
                  </a:lnTo>
                  <a:lnTo>
                    <a:pt x="3386861" y="1994229"/>
                  </a:lnTo>
                  <a:lnTo>
                    <a:pt x="3370603" y="2039723"/>
                  </a:lnTo>
                  <a:lnTo>
                    <a:pt x="3345090" y="2079853"/>
                  </a:lnTo>
                  <a:lnTo>
                    <a:pt x="3311620" y="2113323"/>
                  </a:lnTo>
                  <a:lnTo>
                    <a:pt x="3271490" y="2138835"/>
                  </a:lnTo>
                  <a:lnTo>
                    <a:pt x="3225996" y="2155094"/>
                  </a:lnTo>
                  <a:lnTo>
                    <a:pt x="3176436" y="2160802"/>
                  </a:lnTo>
                  <a:lnTo>
                    <a:pt x="216027" y="2160802"/>
                  </a:lnTo>
                  <a:lnTo>
                    <a:pt x="166506" y="2155094"/>
                  </a:lnTo>
                  <a:lnTo>
                    <a:pt x="121040" y="2138835"/>
                  </a:lnTo>
                  <a:lnTo>
                    <a:pt x="80929" y="2113323"/>
                  </a:lnTo>
                  <a:lnTo>
                    <a:pt x="47470" y="2079853"/>
                  </a:lnTo>
                  <a:lnTo>
                    <a:pt x="21963" y="2039723"/>
                  </a:lnTo>
                  <a:lnTo>
                    <a:pt x="5707" y="1994229"/>
                  </a:lnTo>
                  <a:lnTo>
                    <a:pt x="0" y="1944669"/>
                  </a:lnTo>
                  <a:lnTo>
                    <a:pt x="0" y="21613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3"/>
                  </a:lnTo>
                  <a:lnTo>
                    <a:pt x="80929" y="47470"/>
                  </a:lnTo>
                  <a:lnTo>
                    <a:pt x="47470" y="80929"/>
                  </a:lnTo>
                  <a:lnTo>
                    <a:pt x="21963" y="121040"/>
                  </a:lnTo>
                  <a:lnTo>
                    <a:pt x="5707" y="166506"/>
                  </a:lnTo>
                  <a:lnTo>
                    <a:pt x="0" y="216027"/>
                  </a:lnTo>
                  <a:lnTo>
                    <a:pt x="0" y="1944669"/>
                  </a:lnTo>
                  <a:lnTo>
                    <a:pt x="5707" y="1994223"/>
                  </a:lnTo>
                  <a:lnTo>
                    <a:pt x="21963" y="2039702"/>
                  </a:lnTo>
                  <a:lnTo>
                    <a:pt x="47470" y="2079812"/>
                  </a:lnTo>
                  <a:lnTo>
                    <a:pt x="80929" y="2113259"/>
                  </a:lnTo>
                  <a:lnTo>
                    <a:pt x="121040" y="2138751"/>
                  </a:lnTo>
                  <a:lnTo>
                    <a:pt x="166506" y="2154995"/>
                  </a:lnTo>
                  <a:lnTo>
                    <a:pt x="216027" y="2160697"/>
                  </a:lnTo>
                  <a:lnTo>
                    <a:pt x="3176437" y="2160697"/>
                  </a:lnTo>
                  <a:lnTo>
                    <a:pt x="3225997" y="2154995"/>
                  </a:lnTo>
                  <a:lnTo>
                    <a:pt x="3271490" y="2138751"/>
                  </a:lnTo>
                  <a:lnTo>
                    <a:pt x="3311620" y="2113259"/>
                  </a:lnTo>
                  <a:lnTo>
                    <a:pt x="3345090" y="2079812"/>
                  </a:lnTo>
                  <a:lnTo>
                    <a:pt x="3370603" y="2039702"/>
                  </a:lnTo>
                  <a:lnTo>
                    <a:pt x="3386861" y="1994223"/>
                  </a:lnTo>
                  <a:lnTo>
                    <a:pt x="3392569" y="1944669"/>
                  </a:lnTo>
                  <a:lnTo>
                    <a:pt x="3392569" y="216027"/>
                  </a:lnTo>
                  <a:lnTo>
                    <a:pt x="3386861" y="166506"/>
                  </a:lnTo>
                  <a:lnTo>
                    <a:pt x="3370603" y="121040"/>
                  </a:lnTo>
                  <a:lnTo>
                    <a:pt x="3345090" y="80929"/>
                  </a:lnTo>
                  <a:lnTo>
                    <a:pt x="3311620" y="47470"/>
                  </a:lnTo>
                  <a:lnTo>
                    <a:pt x="3271490" y="21963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027"/>
                  </a:moveTo>
                  <a:lnTo>
                    <a:pt x="5707" y="166506"/>
                  </a:lnTo>
                  <a:lnTo>
                    <a:pt x="21963" y="121040"/>
                  </a:lnTo>
                  <a:lnTo>
                    <a:pt x="47470" y="80929"/>
                  </a:lnTo>
                  <a:lnTo>
                    <a:pt x="80929" y="47470"/>
                  </a:lnTo>
                  <a:lnTo>
                    <a:pt x="121040" y="21963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3"/>
                  </a:lnTo>
                  <a:lnTo>
                    <a:pt x="3311620" y="47470"/>
                  </a:lnTo>
                  <a:lnTo>
                    <a:pt x="3345090" y="80929"/>
                  </a:lnTo>
                  <a:lnTo>
                    <a:pt x="3370603" y="121040"/>
                  </a:lnTo>
                  <a:lnTo>
                    <a:pt x="3386861" y="166506"/>
                  </a:lnTo>
                  <a:lnTo>
                    <a:pt x="3392569" y="216027"/>
                  </a:lnTo>
                  <a:lnTo>
                    <a:pt x="3392569" y="1944669"/>
                  </a:lnTo>
                  <a:lnTo>
                    <a:pt x="3386861" y="1994223"/>
                  </a:lnTo>
                  <a:lnTo>
                    <a:pt x="3370603" y="2039702"/>
                  </a:lnTo>
                  <a:lnTo>
                    <a:pt x="3345090" y="2079812"/>
                  </a:lnTo>
                  <a:lnTo>
                    <a:pt x="3311620" y="2113259"/>
                  </a:lnTo>
                  <a:lnTo>
                    <a:pt x="3271490" y="2138751"/>
                  </a:lnTo>
                  <a:lnTo>
                    <a:pt x="3225996" y="2154995"/>
                  </a:lnTo>
                  <a:lnTo>
                    <a:pt x="3176436" y="2160697"/>
                  </a:lnTo>
                  <a:lnTo>
                    <a:pt x="216027" y="2160697"/>
                  </a:lnTo>
                  <a:lnTo>
                    <a:pt x="166506" y="2154995"/>
                  </a:lnTo>
                  <a:lnTo>
                    <a:pt x="121040" y="2138751"/>
                  </a:lnTo>
                  <a:lnTo>
                    <a:pt x="80929" y="2113259"/>
                  </a:lnTo>
                  <a:lnTo>
                    <a:pt x="47470" y="2079812"/>
                  </a:lnTo>
                  <a:lnTo>
                    <a:pt x="21963" y="2039702"/>
                  </a:lnTo>
                  <a:lnTo>
                    <a:pt x="5707" y="1994223"/>
                  </a:lnTo>
                  <a:lnTo>
                    <a:pt x="0" y="1944669"/>
                  </a:lnTo>
                  <a:lnTo>
                    <a:pt x="0" y="216027"/>
                  </a:lnTo>
                  <a:close/>
                </a:path>
              </a:pathLst>
            </a:custGeom>
            <a:ln w="10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52692" y="1934469"/>
            <a:ext cx="1115532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121" dirty="0">
                <a:latin typeface="Trebuchet MS"/>
                <a:cs typeface="Trebuchet MS"/>
              </a:rPr>
              <a:t>Shape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572" y="3240917"/>
            <a:ext cx="2292674" cy="1530247"/>
            <a:chOff x="6088619" y="5344512"/>
            <a:chExt cx="3780790" cy="2523490"/>
          </a:xfrm>
        </p:grpSpPr>
        <p:sp>
          <p:nvSpPr>
            <p:cNvPr id="11" name="object 11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170" y="2154310"/>
                  </a:lnTo>
                  <a:lnTo>
                    <a:pt x="3226557" y="2148620"/>
                  </a:lnTo>
                  <a:lnTo>
                    <a:pt x="3271895" y="2132413"/>
                  </a:lnTo>
                  <a:lnTo>
                    <a:pt x="3311889" y="2106979"/>
                  </a:lnTo>
                  <a:lnTo>
                    <a:pt x="3345247" y="2073610"/>
                  </a:lnTo>
                  <a:lnTo>
                    <a:pt x="3370675" y="2033597"/>
                  </a:lnTo>
                  <a:lnTo>
                    <a:pt x="3386880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231"/>
                  </a:lnTo>
                  <a:lnTo>
                    <a:pt x="3370675" y="2033597"/>
                  </a:lnTo>
                  <a:lnTo>
                    <a:pt x="3345247" y="2073610"/>
                  </a:lnTo>
                  <a:lnTo>
                    <a:pt x="3311889" y="2106979"/>
                  </a:lnTo>
                  <a:lnTo>
                    <a:pt x="3271895" y="2132413"/>
                  </a:lnTo>
                  <a:lnTo>
                    <a:pt x="3226557" y="2148620"/>
                  </a:lnTo>
                  <a:lnTo>
                    <a:pt x="3177169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4" y="2033530"/>
                  </a:lnTo>
                  <a:lnTo>
                    <a:pt x="47322" y="2073524"/>
                  </a:lnTo>
                  <a:lnTo>
                    <a:pt x="80680" y="2106882"/>
                  </a:lnTo>
                  <a:lnTo>
                    <a:pt x="120674" y="2132310"/>
                  </a:lnTo>
                  <a:lnTo>
                    <a:pt x="166012" y="2148516"/>
                  </a:lnTo>
                  <a:lnTo>
                    <a:pt x="215399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399" y="2154205"/>
                  </a:lnTo>
                  <a:lnTo>
                    <a:pt x="166012" y="2148516"/>
                  </a:lnTo>
                  <a:lnTo>
                    <a:pt x="120674" y="2132310"/>
                  </a:lnTo>
                  <a:lnTo>
                    <a:pt x="80680" y="2106882"/>
                  </a:lnTo>
                  <a:lnTo>
                    <a:pt x="47322" y="2073524"/>
                  </a:lnTo>
                  <a:lnTo>
                    <a:pt x="21894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3029" y="3841449"/>
            <a:ext cx="981530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-52" dirty="0">
                <a:latin typeface="Trebuchet MS"/>
                <a:cs typeface="Trebuchet MS"/>
              </a:rPr>
              <a:t>Circle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7026" y="3240917"/>
            <a:ext cx="2292674" cy="1530247"/>
            <a:chOff x="10235140" y="5344512"/>
            <a:chExt cx="3780790" cy="2523490"/>
          </a:xfrm>
        </p:grpSpPr>
        <p:sp>
          <p:nvSpPr>
            <p:cNvPr id="17" name="object 17"/>
            <p:cNvSpPr/>
            <p:nvPr/>
          </p:nvSpPr>
          <p:spPr>
            <a:xfrm>
              <a:off x="10240538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065" y="2154310"/>
                  </a:lnTo>
                  <a:lnTo>
                    <a:pt x="3226458" y="2148620"/>
                  </a:lnTo>
                  <a:lnTo>
                    <a:pt x="3271811" y="2132413"/>
                  </a:lnTo>
                  <a:lnTo>
                    <a:pt x="3311825" y="2106979"/>
                  </a:lnTo>
                  <a:lnTo>
                    <a:pt x="3345205" y="2073610"/>
                  </a:lnTo>
                  <a:lnTo>
                    <a:pt x="3370654" y="2033597"/>
                  </a:lnTo>
                  <a:lnTo>
                    <a:pt x="3386874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4053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74" y="1988231"/>
                  </a:lnTo>
                  <a:lnTo>
                    <a:pt x="3370654" y="2033597"/>
                  </a:lnTo>
                  <a:lnTo>
                    <a:pt x="3345205" y="2073610"/>
                  </a:lnTo>
                  <a:lnTo>
                    <a:pt x="3311825" y="2106979"/>
                  </a:lnTo>
                  <a:lnTo>
                    <a:pt x="3271811" y="2132413"/>
                  </a:lnTo>
                  <a:lnTo>
                    <a:pt x="3226458" y="2148620"/>
                  </a:lnTo>
                  <a:lnTo>
                    <a:pt x="3177065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6" y="2033530"/>
                  </a:lnTo>
                  <a:lnTo>
                    <a:pt x="47330" y="2073524"/>
                  </a:lnTo>
                  <a:lnTo>
                    <a:pt x="80699" y="2106882"/>
                  </a:lnTo>
                  <a:lnTo>
                    <a:pt x="120712" y="2132310"/>
                  </a:lnTo>
                  <a:lnTo>
                    <a:pt x="166078" y="2148516"/>
                  </a:lnTo>
                  <a:lnTo>
                    <a:pt x="215504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504" y="2154205"/>
                  </a:lnTo>
                  <a:lnTo>
                    <a:pt x="166078" y="2148516"/>
                  </a:lnTo>
                  <a:lnTo>
                    <a:pt x="120712" y="2132310"/>
                  </a:lnTo>
                  <a:lnTo>
                    <a:pt x="80699" y="2106882"/>
                  </a:lnTo>
                  <a:lnTo>
                    <a:pt x="47330" y="2073524"/>
                  </a:lnTo>
                  <a:lnTo>
                    <a:pt x="21896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1278" y="3841449"/>
            <a:ext cx="1754354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27" dirty="0">
                <a:latin typeface="Trebuchet MS"/>
                <a:cs typeface="Trebuchet MS"/>
              </a:rPr>
              <a:t>Rectangle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7124" y="5145683"/>
            <a:ext cx="2292289" cy="1529862"/>
            <a:chOff x="10235302" y="8485612"/>
            <a:chExt cx="3780154" cy="2522855"/>
          </a:xfrm>
        </p:grpSpPr>
        <p:sp>
          <p:nvSpPr>
            <p:cNvPr id="23" name="object 23"/>
            <p:cNvSpPr/>
            <p:nvPr/>
          </p:nvSpPr>
          <p:spPr>
            <a:xfrm>
              <a:off x="10240538" y="8490847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58"/>
                  </a:lnTo>
                  <a:lnTo>
                    <a:pt x="5689" y="1988253"/>
                  </a:lnTo>
                  <a:lnTo>
                    <a:pt x="21894" y="2033596"/>
                  </a:lnTo>
                  <a:lnTo>
                    <a:pt x="47322" y="2073594"/>
                  </a:lnTo>
                  <a:lnTo>
                    <a:pt x="80680" y="2106954"/>
                  </a:lnTo>
                  <a:lnTo>
                    <a:pt x="120674" y="2132383"/>
                  </a:lnTo>
                  <a:lnTo>
                    <a:pt x="166012" y="2148589"/>
                  </a:lnTo>
                  <a:lnTo>
                    <a:pt x="215399" y="2154278"/>
                  </a:lnTo>
                  <a:lnTo>
                    <a:pt x="3177065" y="2154278"/>
                  </a:lnTo>
                  <a:lnTo>
                    <a:pt x="3226458" y="2148589"/>
                  </a:lnTo>
                  <a:lnTo>
                    <a:pt x="3271811" y="2132383"/>
                  </a:lnTo>
                  <a:lnTo>
                    <a:pt x="3311825" y="2106954"/>
                  </a:lnTo>
                  <a:lnTo>
                    <a:pt x="3345205" y="2073594"/>
                  </a:lnTo>
                  <a:lnTo>
                    <a:pt x="3370654" y="2033596"/>
                  </a:lnTo>
                  <a:lnTo>
                    <a:pt x="3386874" y="1988253"/>
                  </a:lnTo>
                  <a:lnTo>
                    <a:pt x="3392569" y="1938858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40538" y="8490848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58"/>
                  </a:lnTo>
                  <a:lnTo>
                    <a:pt x="3386874" y="1988253"/>
                  </a:lnTo>
                  <a:lnTo>
                    <a:pt x="3370654" y="2033596"/>
                  </a:lnTo>
                  <a:lnTo>
                    <a:pt x="3345205" y="2073594"/>
                  </a:lnTo>
                  <a:lnTo>
                    <a:pt x="3311825" y="2106954"/>
                  </a:lnTo>
                  <a:lnTo>
                    <a:pt x="3271811" y="2132383"/>
                  </a:lnTo>
                  <a:lnTo>
                    <a:pt x="3226458" y="2148589"/>
                  </a:lnTo>
                  <a:lnTo>
                    <a:pt x="3177065" y="2154278"/>
                  </a:lnTo>
                  <a:lnTo>
                    <a:pt x="215399" y="2154278"/>
                  </a:lnTo>
                  <a:lnTo>
                    <a:pt x="166012" y="2148589"/>
                  </a:lnTo>
                  <a:lnTo>
                    <a:pt x="120674" y="2132383"/>
                  </a:lnTo>
                  <a:lnTo>
                    <a:pt x="80680" y="2106954"/>
                  </a:lnTo>
                  <a:lnTo>
                    <a:pt x="47322" y="2073594"/>
                  </a:lnTo>
                  <a:lnTo>
                    <a:pt x="21894" y="2033596"/>
                  </a:lnTo>
                  <a:lnTo>
                    <a:pt x="5689" y="1988253"/>
                  </a:lnTo>
                  <a:lnTo>
                    <a:pt x="0" y="1938858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17409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37"/>
                  </a:lnTo>
                  <a:lnTo>
                    <a:pt x="5689" y="1988232"/>
                  </a:lnTo>
                  <a:lnTo>
                    <a:pt x="21896" y="2033575"/>
                  </a:lnTo>
                  <a:lnTo>
                    <a:pt x="47330" y="2073573"/>
                  </a:lnTo>
                  <a:lnTo>
                    <a:pt x="80699" y="2106933"/>
                  </a:lnTo>
                  <a:lnTo>
                    <a:pt x="120712" y="2132362"/>
                  </a:lnTo>
                  <a:lnTo>
                    <a:pt x="166078" y="2148568"/>
                  </a:lnTo>
                  <a:lnTo>
                    <a:pt x="215504" y="2154257"/>
                  </a:lnTo>
                  <a:lnTo>
                    <a:pt x="3177170" y="2154257"/>
                  </a:lnTo>
                  <a:lnTo>
                    <a:pt x="3226557" y="2148568"/>
                  </a:lnTo>
                  <a:lnTo>
                    <a:pt x="3271895" y="2132362"/>
                  </a:lnTo>
                  <a:lnTo>
                    <a:pt x="3311889" y="2106933"/>
                  </a:lnTo>
                  <a:lnTo>
                    <a:pt x="3345247" y="2073573"/>
                  </a:lnTo>
                  <a:lnTo>
                    <a:pt x="3370675" y="2033575"/>
                  </a:lnTo>
                  <a:lnTo>
                    <a:pt x="3386880" y="1988232"/>
                  </a:lnTo>
                  <a:lnTo>
                    <a:pt x="3392569" y="1938837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7408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37"/>
                  </a:lnTo>
                  <a:lnTo>
                    <a:pt x="3386880" y="1988232"/>
                  </a:lnTo>
                  <a:lnTo>
                    <a:pt x="3370675" y="2033575"/>
                  </a:lnTo>
                  <a:lnTo>
                    <a:pt x="3345247" y="2073573"/>
                  </a:lnTo>
                  <a:lnTo>
                    <a:pt x="3311889" y="2106933"/>
                  </a:lnTo>
                  <a:lnTo>
                    <a:pt x="3271895" y="2132362"/>
                  </a:lnTo>
                  <a:lnTo>
                    <a:pt x="3226557" y="2148568"/>
                  </a:lnTo>
                  <a:lnTo>
                    <a:pt x="3177169" y="2154257"/>
                  </a:lnTo>
                  <a:lnTo>
                    <a:pt x="215504" y="2154257"/>
                  </a:lnTo>
                  <a:lnTo>
                    <a:pt x="166078" y="2148568"/>
                  </a:lnTo>
                  <a:lnTo>
                    <a:pt x="120712" y="2132362"/>
                  </a:lnTo>
                  <a:lnTo>
                    <a:pt x="80699" y="2106933"/>
                  </a:lnTo>
                  <a:lnTo>
                    <a:pt x="47330" y="2073573"/>
                  </a:lnTo>
                  <a:lnTo>
                    <a:pt x="21896" y="2033575"/>
                  </a:lnTo>
                  <a:lnTo>
                    <a:pt x="5689" y="1988232"/>
                  </a:lnTo>
                  <a:lnTo>
                    <a:pt x="0" y="1938837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45022" y="5746244"/>
            <a:ext cx="1246069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76" dirty="0">
                <a:latin typeface="Trebuchet MS"/>
                <a:cs typeface="Trebuchet MS"/>
              </a:rPr>
              <a:t>Square</a:t>
            </a:r>
            <a:endParaRPr sz="303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18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959" y="1970408"/>
            <a:ext cx="9577387" cy="1458592"/>
          </a:xfrm>
        </p:spPr>
        <p:txBody>
          <a:bodyPr>
            <a:normAutofit/>
          </a:bodyPr>
          <a:lstStyle/>
          <a:p>
            <a:r>
              <a:rPr lang="ru-RU" dirty="0"/>
              <a:t>Механизм наследования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97" y="598082"/>
            <a:ext cx="820748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39" dirty="0"/>
              <a:t>Механизм</a:t>
            </a:r>
            <a:r>
              <a:rPr sz="4000" b="1" spc="-440" dirty="0"/>
              <a:t> </a:t>
            </a:r>
            <a:r>
              <a:rPr sz="4000" b="1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7" y="1837643"/>
            <a:ext cx="10861623" cy="202832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39" dirty="0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sz="2880" spc="118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80" spc="127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r>
              <a:rPr sz="2880" spc="-224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88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1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4" dirty="0">
                <a:latin typeface="Calibri" panose="020F0502020204030204" pitchFamily="34" charset="0"/>
                <a:cs typeface="Calibri" panose="020F0502020204030204" pitchFamily="34" charset="0"/>
              </a:rPr>
              <a:t>пр</a:t>
            </a:r>
            <a:r>
              <a:rPr sz="2880" spc="127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80" spc="-3" dirty="0">
                <a:latin typeface="Calibri" panose="020F0502020204030204" pitchFamily="34" charset="0"/>
                <a:cs typeface="Calibri" panose="020F0502020204030204" pitchFamily="34" charset="0"/>
              </a:rPr>
              <a:t>исходит,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46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</a:t>
            </a:r>
            <a:r>
              <a:rPr sz="2880" spc="15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80" spc="-39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1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12" dirty="0">
                <a:latin typeface="Calibri" panose="020F0502020204030204" pitchFamily="34" charset="0"/>
                <a:cs typeface="Calibri" panose="020F0502020204030204" pitchFamily="34" charset="0"/>
              </a:rPr>
              <a:t>кла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06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z="2880" spc="-161" dirty="0">
                <a:latin typeface="Calibri" panose="020F0502020204030204" pitchFamily="34" charset="0"/>
                <a:cs typeface="Calibri" panose="020F0502020204030204" pitchFamily="34" charset="0"/>
              </a:rPr>
              <a:t>(т.е.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8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пи</a:t>
            </a:r>
            <a:r>
              <a:rPr sz="2880" spc="85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80" spc="33" dirty="0">
                <a:latin typeface="Calibri" panose="020F0502020204030204" pitchFamily="34" charset="0"/>
                <a:cs typeface="Calibri" panose="020F0502020204030204" pitchFamily="34" charset="0"/>
              </a:rPr>
              <a:t>ем</a:t>
            </a:r>
            <a:r>
              <a:rPr sz="2880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B(A))?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044294">
              <a:lnSpc>
                <a:spcPct val="100699"/>
              </a:lnSpc>
              <a:spcBef>
                <a:spcPts val="1798"/>
              </a:spcBef>
            </a:pPr>
            <a:r>
              <a:rPr sz="2880" spc="215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80" spc="15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spc="-224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88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Меняется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9" dirty="0">
                <a:latin typeface="Calibri" panose="020F0502020204030204" pitchFamily="34" charset="0"/>
                <a:cs typeface="Calibri" panose="020F0502020204030204" pitchFamily="34" charset="0"/>
              </a:rPr>
              <a:t>процедура</a:t>
            </a:r>
            <a:r>
              <a:rPr sz="2880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5" dirty="0">
                <a:latin typeface="Calibri" panose="020F0502020204030204" pitchFamily="34" charset="0"/>
                <a:cs typeface="Calibri" panose="020F0502020204030204" pitchFamily="34" charset="0"/>
              </a:rPr>
              <a:t>поиска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4" dirty="0">
                <a:latin typeface="Calibri" panose="020F0502020204030204" pitchFamily="34" charset="0"/>
                <a:cs typeface="Calibri" panose="020F0502020204030204" pitchFamily="34" charset="0"/>
              </a:rPr>
              <a:t>мето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трибутов  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классе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85" dirty="0"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6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45" y="580943"/>
            <a:ext cx="10296357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39" dirty="0"/>
              <a:t>Механизм</a:t>
            </a:r>
            <a:r>
              <a:rPr sz="4000" b="1" spc="-440" dirty="0"/>
              <a:t> </a:t>
            </a:r>
            <a:r>
              <a:rPr sz="4000" b="1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945" y="1522718"/>
            <a:ext cx="10131049" cy="298140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67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21" dirty="0">
                <a:latin typeface="Calibri" panose="020F0502020204030204" pitchFamily="34" charset="0"/>
                <a:cs typeface="Calibri" panose="020F0502020204030204" pitchFamily="34" charset="0"/>
              </a:rPr>
              <a:t>знаем,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4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1" dirty="0">
                <a:latin typeface="Calibri" panose="020F0502020204030204" pitchFamily="34" charset="0"/>
                <a:cs typeface="Calibri" panose="020F0502020204030204" pitchFamily="34" charset="0"/>
              </a:rPr>
              <a:t>«простого»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объекта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30" dirty="0">
                <a:latin typeface="Calibri" panose="020F0502020204030204" pitchFamily="34" charset="0"/>
                <a:cs typeface="Calibri" panose="020F0502020204030204" pitchFamily="34" charset="0"/>
              </a:rPr>
              <a:t>(который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ни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1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кого</a:t>
            </a:r>
            <a:r>
              <a:rPr sz="2880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4" dirty="0">
                <a:latin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sz="2880" spc="-8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наследуется) </a:t>
            </a:r>
            <a:r>
              <a:rPr sz="2880" spc="-18" dirty="0">
                <a:latin typeface="Calibri" panose="020F0502020204030204" pitchFamily="34" charset="0"/>
                <a:cs typeface="Calibri" panose="020F0502020204030204" pitchFamily="34" charset="0"/>
              </a:rPr>
              <a:t>нельзя </a:t>
            </a:r>
            <a:r>
              <a:rPr sz="2880" spc="3" dirty="0">
                <a:latin typeface="Calibri" panose="020F0502020204030204" pitchFamily="34" charset="0"/>
                <a:cs typeface="Calibri" panose="020F0502020204030204" pitchFamily="34" charset="0"/>
              </a:rPr>
              <a:t>вызвать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несуществующий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sz="2880" spc="3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88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8" dirty="0">
                <a:latin typeface="Calibri" panose="020F0502020204030204" pitchFamily="34" charset="0"/>
                <a:cs typeface="Calibri" panose="020F0502020204030204" pitchFamily="34" charset="0"/>
              </a:rPr>
              <a:t>прочитать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несуществующий</a:t>
            </a:r>
            <a:r>
              <a:rPr sz="2880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2" dirty="0">
                <a:latin typeface="Calibri" panose="020F0502020204030204" pitchFamily="34" charset="0"/>
                <a:cs typeface="Calibri" panose="020F0502020204030204" pitchFamily="34" charset="0"/>
              </a:rPr>
              <a:t>атрибут: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366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6753252" indent="-673092">
              <a:lnSpc>
                <a:spcPts val="2844"/>
              </a:lnSpc>
              <a:spcBef>
                <a:spcPts val="61"/>
              </a:spcBef>
            </a:pP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foo(self):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sz="2183" spc="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'foo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5182990"/>
            <a:ext cx="1194085" cy="1094067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latin typeface="Courier New"/>
                <a:cs typeface="Courier New"/>
              </a:rPr>
              <a:t>c</a:t>
            </a:r>
            <a:r>
              <a:rPr sz="2183" spc="-15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C()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2" dirty="0">
                <a:latin typeface="Courier New"/>
                <a:cs typeface="Courier New"/>
              </a:rPr>
              <a:t>c.fo</a:t>
            </a:r>
            <a:r>
              <a:rPr sz="2183" spc="9" dirty="0">
                <a:latin typeface="Courier New"/>
                <a:cs typeface="Courier New"/>
              </a:rPr>
              <a:t>o</a:t>
            </a:r>
            <a:r>
              <a:rPr sz="2183" spc="12" dirty="0">
                <a:latin typeface="Courier New"/>
                <a:cs typeface="Courier New"/>
              </a:rPr>
              <a:t>()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2" dirty="0">
                <a:latin typeface="Courier New"/>
                <a:cs typeface="Courier New"/>
              </a:rPr>
              <a:t>c.ba</a:t>
            </a:r>
            <a:r>
              <a:rPr sz="2183" spc="9" dirty="0">
                <a:latin typeface="Courier New"/>
                <a:cs typeface="Courier New"/>
              </a:rPr>
              <a:t>r</a:t>
            </a:r>
            <a:r>
              <a:rPr sz="2183" spc="12" dirty="0">
                <a:latin typeface="Courier New"/>
                <a:cs typeface="Courier New"/>
              </a:rPr>
              <a:t>()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77" y="5543414"/>
            <a:ext cx="1194085" cy="732493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2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ok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error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57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574" y="605009"/>
            <a:ext cx="1158205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39" dirty="0"/>
              <a:t>Механизм</a:t>
            </a:r>
            <a:r>
              <a:rPr sz="4000" b="1" spc="-440" dirty="0"/>
              <a:t> </a:t>
            </a:r>
            <a:r>
              <a:rPr sz="4000" b="1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4" y="1612380"/>
            <a:ext cx="10649731" cy="417776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214096">
              <a:spcBef>
                <a:spcPts val="58"/>
              </a:spcBef>
            </a:pP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другого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класса,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проверка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существования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5" dirty="0">
                <a:latin typeface="Calibri" panose="020F0502020204030204" pitchFamily="34" charset="0"/>
                <a:cs typeface="Calibri" panose="020F0502020204030204" pitchFamily="34" charset="0"/>
              </a:rPr>
              <a:t>(или</a:t>
            </a:r>
            <a:r>
              <a:rPr sz="2800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атрибута)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осуществляется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так: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сперва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ищется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исходном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(производном)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9" dirty="0">
                <a:latin typeface="Calibri" panose="020F0502020204030204" pitchFamily="34" charset="0"/>
                <a:cs typeface="Calibri" panose="020F0502020204030204" pitchFamily="34" charset="0"/>
              </a:rPr>
              <a:t>классе;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его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там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нет,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ищется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базовом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классе;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3081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предыдущие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шаги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повторяются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тех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пор,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пока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не 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найден,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пока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процедура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дойдет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до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класса,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ни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кого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наследуется.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755" y="1080656"/>
            <a:ext cx="11196637" cy="4971010"/>
          </a:xfrm>
        </p:spPr>
        <p:txBody>
          <a:bodyPr>
            <a:normAutofit/>
          </a:bodyPr>
          <a:lstStyle/>
          <a:p>
            <a:r>
              <a:rPr lang="ru-RU" sz="3600" b="1" dirty="0"/>
              <a:t>Наследование</a:t>
            </a:r>
            <a:r>
              <a:rPr lang="ru-RU" sz="3600" dirty="0"/>
              <a:t> — одна из концепций объектно-ориентированного программирования (ООП).</a:t>
            </a:r>
            <a:br>
              <a:rPr lang="ru-RU" sz="3600" dirty="0"/>
            </a:br>
            <a:br>
              <a:rPr lang="ru-RU" sz="3600" dirty="0"/>
            </a:br>
            <a:r>
              <a:rPr lang="ru-RU" sz="3600" dirty="0"/>
              <a:t>Наследование позволяет объявить класс, который дублирует функциональность уже существующего класса. </a:t>
            </a:r>
            <a:br>
              <a:rPr lang="en-US" sz="3600" dirty="0"/>
            </a:br>
            <a:r>
              <a:rPr lang="ru-RU" sz="3600" dirty="0"/>
              <a:t>С помощью этой концепции вы сможете расширить возможности своего класса.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38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447" y="603951"/>
            <a:ext cx="443232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794" y="1440966"/>
            <a:ext cx="3078976" cy="2709744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BaseC:</a:t>
            </a:r>
            <a:endParaRPr sz="2001" dirty="0">
              <a:latin typeface="Courier New"/>
              <a:cs typeface="Courier New"/>
            </a:endParaRPr>
          </a:p>
          <a:p>
            <a:pPr marL="1232975" marR="3081" indent="-613021">
              <a:lnSpc>
                <a:spcPts val="2601"/>
              </a:lnSpc>
              <a:spcBef>
                <a:spcPts val="118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2001" dirty="0">
                <a:latin typeface="Courier New"/>
                <a:cs typeface="Courier New"/>
              </a:rPr>
              <a:t>bar(self): </a:t>
            </a:r>
            <a:r>
              <a:rPr sz="2001" spc="3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001" spc="3" dirty="0">
                <a:latin typeface="Courier New"/>
                <a:cs typeface="Courier New"/>
              </a:rPr>
              <a:t>('bar')</a:t>
            </a:r>
            <a:endParaRPr sz="200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83" dirty="0">
              <a:latin typeface="Courier New"/>
              <a:cs typeface="Courier New"/>
            </a:endParaRPr>
          </a:p>
          <a:p>
            <a:pPr marL="620338" marR="309206" indent="-613021">
              <a:lnSpc>
                <a:spcPct val="108200"/>
              </a:lnSpc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6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C(BaseC): </a:t>
            </a:r>
            <a:r>
              <a:rPr sz="2001" spc="6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foo(self):</a:t>
            </a:r>
            <a:endParaRPr sz="2001" dirty="0">
              <a:latin typeface="Courier New"/>
              <a:cs typeface="Courier New"/>
            </a:endParaRPr>
          </a:p>
          <a:p>
            <a:pPr marL="1232975">
              <a:spcBef>
                <a:spcPts val="197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001" spc="3" dirty="0">
                <a:latin typeface="Courier New"/>
                <a:cs typeface="Courier New"/>
              </a:rPr>
              <a:t>('foo')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2655" y="5073859"/>
            <a:ext cx="5988524" cy="674507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-- этот</a:t>
            </a:r>
            <a:r>
              <a:rPr sz="2001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метод есть</a:t>
            </a:r>
            <a:r>
              <a:rPr sz="2001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 производном классе</a:t>
            </a:r>
            <a:endParaRPr sz="2001">
              <a:latin typeface="Courier New"/>
              <a:cs typeface="Courier New"/>
            </a:endParaRPr>
          </a:p>
          <a:p>
            <a:pPr marL="7701">
              <a:spcBef>
                <a:spcPts val="197"/>
              </a:spcBef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-- этот метод есть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 базовом классе</a:t>
            </a:r>
            <a:endParaRPr sz="200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241" y="5759235"/>
            <a:ext cx="8898457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error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--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этого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метода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нет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ни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производном,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ни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базовом</a:t>
            </a:r>
            <a:endParaRPr sz="200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795" y="4742392"/>
            <a:ext cx="2006571" cy="1647089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 algn="just">
              <a:spcBef>
                <a:spcPts val="263"/>
              </a:spcBef>
            </a:pPr>
            <a:r>
              <a:rPr sz="2001" dirty="0">
                <a:latin typeface="Courier New"/>
                <a:cs typeface="Courier New"/>
              </a:rPr>
              <a:t>c</a:t>
            </a:r>
            <a:r>
              <a:rPr sz="2001" spc="-21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-18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C()</a:t>
            </a:r>
            <a:endParaRPr sz="2001">
              <a:latin typeface="Courier New"/>
              <a:cs typeface="Courier New"/>
            </a:endParaRPr>
          </a:p>
          <a:p>
            <a:pPr marL="7701" marR="3081" algn="just">
              <a:lnSpc>
                <a:spcPct val="108200"/>
              </a:lnSpc>
              <a:spcBef>
                <a:spcPts val="6"/>
              </a:spcBef>
            </a:pPr>
            <a:r>
              <a:rPr sz="2001" spc="3" dirty="0">
                <a:latin typeface="Courier New"/>
                <a:cs typeface="Courier New"/>
              </a:rPr>
              <a:t>c.foo()</a:t>
            </a:r>
            <a:r>
              <a:rPr sz="2001" spc="1182" dirty="0"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ok </a:t>
            </a:r>
            <a:r>
              <a:rPr sz="2001" spc="-119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c.bar()</a:t>
            </a:r>
            <a:r>
              <a:rPr sz="2001" spc="1182" dirty="0"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ok </a:t>
            </a:r>
            <a:r>
              <a:rPr sz="2001" spc="-119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c.baz()</a:t>
            </a:r>
            <a:endParaRPr sz="2001">
              <a:latin typeface="Courier New"/>
              <a:cs typeface="Courier New"/>
            </a:endParaRPr>
          </a:p>
          <a:p>
            <a:pPr marL="7701">
              <a:lnSpc>
                <a:spcPts val="2401"/>
              </a:lnSpc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классе</a:t>
            </a:r>
            <a:endParaRPr sz="200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528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980" y="2404452"/>
            <a:ext cx="10582362" cy="1458592"/>
          </a:xfrm>
        </p:spPr>
        <p:txBody>
          <a:bodyPr>
            <a:noAutofit/>
          </a:bodyPr>
          <a:lstStyle/>
          <a:p>
            <a:pPr marL="7701" marR="2989637">
              <a:lnSpc>
                <a:spcPts val="6998"/>
              </a:lnSpc>
              <a:spcBef>
                <a:spcPts val="464"/>
              </a:spcBef>
            </a:pPr>
            <a:r>
              <a:rPr lang="ru-RU" spc="64" dirty="0"/>
              <a:t>Наследование  </a:t>
            </a:r>
            <a:r>
              <a:rPr lang="ru-RU" spc="82" dirty="0"/>
              <a:t>на</a:t>
            </a:r>
            <a:r>
              <a:rPr lang="ru-RU" spc="-634" dirty="0"/>
              <a:t>  </a:t>
            </a:r>
            <a:r>
              <a:rPr lang="ru-RU" spc="139" dirty="0"/>
              <a:t>примере</a:t>
            </a:r>
            <a:br>
              <a:rPr lang="ru-RU" dirty="0"/>
            </a:br>
            <a:r>
              <a:rPr lang="ru-RU" spc="52" dirty="0"/>
              <a:t>геометрических</a:t>
            </a:r>
            <a:r>
              <a:rPr lang="ru-RU" spc="-652" dirty="0"/>
              <a:t> </a:t>
            </a:r>
            <a:r>
              <a:rPr lang="ru-RU" spc="6" dirty="0"/>
              <a:t>фигур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88" dirty="0"/>
              <a:t>Использование</a:t>
            </a:r>
            <a:r>
              <a:rPr sz="4000" b="1" spc="-443" dirty="0"/>
              <a:t> </a:t>
            </a:r>
            <a:r>
              <a:rPr sz="4000" b="1" spc="112" dirty="0"/>
              <a:t>методов</a:t>
            </a:r>
            <a:r>
              <a:rPr sz="4000" b="1" spc="-443" dirty="0"/>
              <a:t> </a:t>
            </a:r>
            <a:r>
              <a:rPr sz="4000" b="1" spc="115" dirty="0"/>
              <a:t>базового</a:t>
            </a:r>
            <a:r>
              <a:rPr sz="4000" b="1" spc="-443" dirty="0"/>
              <a:t> </a:t>
            </a:r>
            <a:r>
              <a:rPr sz="4000" b="1" spc="9" dirty="0"/>
              <a:t>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2" y="1602828"/>
            <a:ext cx="10614690" cy="3652343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7701" marR="839825">
              <a:lnSpc>
                <a:spcPct val="100899"/>
              </a:lnSpc>
              <a:spcBef>
                <a:spcPts val="45"/>
              </a:spcBef>
            </a:pP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Реализуем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классе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18" dirty="0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sz="288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dirty="0">
                <a:latin typeface="Calibri" panose="020F0502020204030204" pitchFamily="34" charset="0"/>
                <a:cs typeface="Calibri" panose="020F0502020204030204" pitchFamily="34" charset="0"/>
              </a:rPr>
              <a:t>describe,</a:t>
            </a:r>
            <a:r>
              <a:rPr sz="288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2" dirty="0">
                <a:latin typeface="Calibri" panose="020F0502020204030204" pitchFamily="34" charset="0"/>
                <a:cs typeface="Calibri" panose="020F0502020204030204" pitchFamily="34" charset="0"/>
              </a:rPr>
              <a:t>будет </a:t>
            </a:r>
            <a:r>
              <a:rPr sz="2880" spc="-8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1" dirty="0">
                <a:latin typeface="Calibri" panose="020F0502020204030204" pitchFamily="34" charset="0"/>
                <a:cs typeface="Calibri" panose="020F0502020204030204" pitchFamily="34" charset="0"/>
              </a:rPr>
              <a:t>печатать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39" dirty="0">
                <a:latin typeface="Calibri" panose="020F0502020204030204" pitchFamily="34" charset="0"/>
                <a:cs typeface="Calibri" panose="020F0502020204030204" pitchFamily="34" charset="0"/>
              </a:rPr>
              <a:t>название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3" dirty="0">
                <a:latin typeface="Calibri" panose="020F0502020204030204" pitchFamily="34" charset="0"/>
                <a:cs typeface="Calibri" panose="020F0502020204030204" pitchFamily="34" charset="0"/>
              </a:rPr>
              <a:t>собс</a:t>
            </a:r>
            <a:r>
              <a:rPr sz="2880" spc="69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венного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30" dirty="0">
                <a:latin typeface="Calibri" panose="020F0502020204030204" pitchFamily="34" charset="0"/>
                <a:cs typeface="Calibri" panose="020F0502020204030204" pitchFamily="34" charset="0"/>
              </a:rPr>
              <a:t>класса: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388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describe(self):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3081">
              <a:lnSpc>
                <a:spcPct val="108300"/>
              </a:lnSpc>
              <a:spcBef>
                <a:spcPts val="6"/>
              </a:spcBef>
              <a:tabLst>
                <a:tab pos="4546451" algn="l"/>
                <a:tab pos="4714724" algn="l"/>
              </a:tabLst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 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8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содержит класс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объекта self </a:t>
            </a:r>
            <a:r>
              <a:rPr sz="2183" spc="-130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 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содержит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строку,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844830">
              <a:lnSpc>
                <a:spcPts val="2844"/>
              </a:lnSpc>
              <a:spcBef>
                <a:spcPts val="61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в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которой написано название класса или типа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"Класс:</a:t>
            </a:r>
            <a:r>
              <a:rPr sz="2183" spc="1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{}"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u="heavy" spc="2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u="heavy" spc="27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4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94" y="1395765"/>
            <a:ext cx="11043652" cy="137475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Убедимся,</a:t>
            </a:r>
            <a:r>
              <a:rPr sz="2698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2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работает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36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классов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698" spc="-2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41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559"/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1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001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993" y="3492285"/>
            <a:ext cx="4763633" cy="748788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Circle(Shape):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3081" indent="-613021">
              <a:lnSpc>
                <a:spcPct val="124900"/>
              </a:lnSpc>
              <a:spcBef>
                <a:spcPts val="3"/>
              </a:spcBef>
            </a:pP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01" u="heavy" spc="120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radius): </a:t>
            </a:r>
            <a:r>
              <a:rPr sz="2001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self.r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radius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636" y="5016329"/>
            <a:ext cx="4150996" cy="777518"/>
          </a:xfrm>
          <a:prstGeom prst="rect">
            <a:avLst/>
          </a:prstGeom>
        </p:spPr>
        <p:txBody>
          <a:bodyPr vert="horz" wrap="square" lIns="0" tIns="83944" rIns="0" bIns="0" rtlCol="0">
            <a:spAutoFit/>
          </a:bodyPr>
          <a:lstStyle/>
          <a:p>
            <a:pPr marL="7701">
              <a:spcBef>
                <a:spcPts val="661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597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self.r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** </a:t>
            </a:r>
            <a:r>
              <a:rPr sz="20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5197" y="3492285"/>
            <a:ext cx="4457122" cy="1162042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Rectangle(Shape):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3081" indent="-613021">
              <a:lnSpc>
                <a:spcPct val="124900"/>
              </a:lnSpc>
              <a:spcBef>
                <a:spcPts val="3"/>
              </a:spcBef>
            </a:pP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u="heavy" spc="15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01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b): </a:t>
            </a:r>
            <a:r>
              <a:rPr sz="2001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self.a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1232975">
              <a:spcBef>
                <a:spcPts val="597"/>
              </a:spcBef>
            </a:pP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self.b</a:t>
            </a:r>
            <a:r>
              <a:rPr sz="2001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7840" y="5397580"/>
            <a:ext cx="3997740" cy="777129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600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1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self.b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993" y="591467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88" dirty="0"/>
              <a:t>Использование</a:t>
            </a:r>
            <a:r>
              <a:rPr sz="4000" b="1" spc="-443" dirty="0"/>
              <a:t> </a:t>
            </a:r>
            <a:r>
              <a:rPr sz="4000" b="1" spc="112" dirty="0"/>
              <a:t>методов</a:t>
            </a:r>
            <a:r>
              <a:rPr sz="4000" b="1" spc="-443" dirty="0"/>
              <a:t> </a:t>
            </a:r>
            <a:r>
              <a:rPr sz="4000" b="1" spc="115" dirty="0"/>
              <a:t>базового</a:t>
            </a:r>
            <a:r>
              <a:rPr sz="4000" b="1" spc="-443" dirty="0"/>
              <a:t> </a:t>
            </a:r>
            <a:r>
              <a:rPr sz="4000" b="1" spc="9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390356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95" y="681210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88" dirty="0"/>
              <a:t>Использование</a:t>
            </a:r>
            <a:r>
              <a:rPr sz="4000" b="1" spc="-443" dirty="0"/>
              <a:t> </a:t>
            </a:r>
            <a:r>
              <a:rPr sz="4000" b="1" spc="112" dirty="0"/>
              <a:t>методов</a:t>
            </a:r>
            <a:r>
              <a:rPr sz="4000" b="1" spc="-443" dirty="0"/>
              <a:t> </a:t>
            </a:r>
            <a:r>
              <a:rPr sz="4000" b="1" spc="115" dirty="0"/>
              <a:t>базового</a:t>
            </a:r>
            <a:r>
              <a:rPr sz="4000" b="1" spc="-443" dirty="0"/>
              <a:t> </a:t>
            </a:r>
            <a:r>
              <a:rPr sz="4000" b="1" spc="9" dirty="0"/>
              <a:t>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6817" y="1652643"/>
            <a:ext cx="4558009" cy="4827289"/>
          </a:xfrm>
          <a:prstGeom prst="rect">
            <a:avLst/>
          </a:prstGeom>
        </p:spPr>
        <p:txBody>
          <a:bodyPr vert="horz" wrap="square" lIns="0" tIns="6546" rIns="0" bIns="0" rtlCol="0">
            <a:spAutoFit/>
          </a:bodyPr>
          <a:lstStyle/>
          <a:p>
            <a:pPr marL="7701" marR="1684655">
              <a:lnSpc>
                <a:spcPct val="108500"/>
              </a:lnSpc>
              <a:spcBef>
                <a:spcPts val="52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Shape()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shape.describe() </a:t>
            </a:r>
            <a:r>
              <a:rPr sz="2183" spc="-12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endParaRPr sz="245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516382">
              <a:lnSpc>
                <a:spcPct val="1083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183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Circle(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circle.describe()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45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ct val="1086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183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183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rectangle.describe()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8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555" y="631529"/>
            <a:ext cx="9999742" cy="12575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4000" spc="64" dirty="0"/>
              <a:t>Как</a:t>
            </a:r>
            <a:r>
              <a:rPr sz="4000" spc="-440" dirty="0"/>
              <a:t> </a:t>
            </a:r>
            <a:r>
              <a:rPr sz="4000" spc="97" dirty="0"/>
              <a:t>добавить</a:t>
            </a:r>
            <a:r>
              <a:rPr sz="4000" spc="-446" dirty="0"/>
              <a:t> </a:t>
            </a:r>
            <a:r>
              <a:rPr sz="4000" spc="58" dirty="0"/>
              <a:t>в</a:t>
            </a:r>
            <a:r>
              <a:rPr sz="4000" spc="-421" dirty="0"/>
              <a:t> </a:t>
            </a:r>
            <a:r>
              <a:rPr sz="4000" spc="118" dirty="0"/>
              <a:t>производный</a:t>
            </a:r>
            <a:r>
              <a:rPr sz="4000" spc="-443" dirty="0"/>
              <a:t> </a:t>
            </a:r>
            <a:r>
              <a:rPr sz="4000" dirty="0"/>
              <a:t>класс</a:t>
            </a:r>
            <a:r>
              <a:rPr sz="4000" spc="-421" dirty="0"/>
              <a:t> </a:t>
            </a:r>
            <a:r>
              <a:rPr sz="4000" spc="91" dirty="0"/>
              <a:t>новый  </a:t>
            </a:r>
            <a:r>
              <a:rPr sz="4000" spc="18" dirty="0"/>
              <a:t>метод,</a:t>
            </a:r>
            <a:r>
              <a:rPr sz="4000" spc="-446" dirty="0"/>
              <a:t> </a:t>
            </a:r>
            <a:r>
              <a:rPr sz="4000" spc="130" dirty="0"/>
              <a:t>которого</a:t>
            </a:r>
            <a:r>
              <a:rPr sz="4000" spc="-443" dirty="0"/>
              <a:t> </a:t>
            </a:r>
            <a:r>
              <a:rPr sz="4000" spc="55" dirty="0"/>
              <a:t>нет</a:t>
            </a:r>
            <a:r>
              <a:rPr sz="4000" spc="-421" dirty="0"/>
              <a:t> </a:t>
            </a:r>
            <a:r>
              <a:rPr sz="4000" spc="58" dirty="0"/>
              <a:t>в</a:t>
            </a:r>
            <a:r>
              <a:rPr sz="4000" spc="-421" dirty="0"/>
              <a:t> </a:t>
            </a:r>
            <a:r>
              <a:rPr sz="4000" spc="133" dirty="0"/>
              <a:t>базовом</a:t>
            </a:r>
            <a:r>
              <a:rPr sz="4000" spc="-443" dirty="0"/>
              <a:t> </a:t>
            </a:r>
            <a:r>
              <a:rPr sz="4000" spc="-67" dirty="0"/>
              <a:t>классе.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3555" y="2563337"/>
            <a:ext cx="10136993" cy="17313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61"/>
              </a:spcBef>
            </a:pPr>
            <a:r>
              <a:rPr spc="82" dirty="0"/>
              <a:t>Добав</a:t>
            </a:r>
            <a:r>
              <a:rPr spc="88" dirty="0"/>
              <a:t>и</a:t>
            </a:r>
            <a:r>
              <a:rPr spc="67" dirty="0"/>
              <a:t>м</a:t>
            </a:r>
            <a:r>
              <a:rPr spc="-340" dirty="0"/>
              <a:t> </a:t>
            </a:r>
            <a:r>
              <a:rPr dirty="0"/>
              <a:t>в</a:t>
            </a:r>
            <a:r>
              <a:rPr spc="-318" dirty="0"/>
              <a:t> </a:t>
            </a:r>
            <a:r>
              <a:rPr spc="-18" dirty="0"/>
              <a:t>класс</a:t>
            </a:r>
            <a:r>
              <a:rPr spc="-321" dirty="0"/>
              <a:t> </a:t>
            </a:r>
            <a:r>
              <a:rPr spc="-3" dirty="0"/>
              <a:t>C</a:t>
            </a:r>
            <a:r>
              <a:rPr spc="6" dirty="0"/>
              <a:t>i</a:t>
            </a:r>
            <a:r>
              <a:rPr spc="-45" dirty="0"/>
              <a:t>r</a:t>
            </a:r>
            <a:r>
              <a:rPr spc="-49" dirty="0"/>
              <a:t>c</a:t>
            </a:r>
            <a:r>
              <a:rPr spc="-121" dirty="0"/>
              <a:t>le</a:t>
            </a:r>
            <a:r>
              <a:rPr spc="-318" dirty="0"/>
              <a:t> </a:t>
            </a:r>
            <a:r>
              <a:rPr spc="42" dirty="0"/>
              <a:t>метод</a:t>
            </a:r>
            <a:r>
              <a:rPr spc="-318" dirty="0"/>
              <a:t> </a:t>
            </a:r>
            <a:r>
              <a:rPr spc="161" dirty="0"/>
              <a:t>s</a:t>
            </a:r>
            <a:r>
              <a:rPr spc="227" dirty="0"/>
              <a:t>q</a:t>
            </a:r>
            <a:r>
              <a:rPr spc="33" dirty="0"/>
              <a:t>u</a:t>
            </a:r>
            <a:r>
              <a:rPr spc="42" dirty="0"/>
              <a:t>a</a:t>
            </a:r>
            <a:r>
              <a:rPr spc="-52" dirty="0"/>
              <a:t>r</a:t>
            </a:r>
            <a:r>
              <a:rPr spc="-64" dirty="0"/>
              <a:t>e</a:t>
            </a:r>
            <a:r>
              <a:rPr spc="-334" dirty="0"/>
              <a:t>,</a:t>
            </a:r>
            <a:r>
              <a:rPr spc="-346" dirty="0"/>
              <a:t> </a:t>
            </a:r>
            <a:r>
              <a:rPr spc="58" dirty="0"/>
              <a:t>кот</a:t>
            </a:r>
            <a:r>
              <a:rPr spc="64" dirty="0"/>
              <a:t>о</a:t>
            </a:r>
            <a:r>
              <a:rPr spc="61" dirty="0"/>
              <a:t>рый</a:t>
            </a:r>
            <a:r>
              <a:rPr spc="-318" dirty="0"/>
              <a:t> </a:t>
            </a:r>
            <a:r>
              <a:rPr spc="42" dirty="0"/>
              <a:t>решает  </a:t>
            </a:r>
            <a:r>
              <a:rPr spc="45" dirty="0"/>
              <a:t>знаменитую</a:t>
            </a:r>
            <a:r>
              <a:rPr spc="-334" dirty="0"/>
              <a:t> </a:t>
            </a:r>
            <a:r>
              <a:rPr spc="15" dirty="0"/>
              <a:t>задачу</a:t>
            </a:r>
            <a:r>
              <a:rPr spc="-309" dirty="0"/>
              <a:t> </a:t>
            </a:r>
            <a:r>
              <a:rPr spc="33" dirty="0"/>
              <a:t>квадратуры</a:t>
            </a:r>
            <a:r>
              <a:rPr spc="-318" dirty="0"/>
              <a:t> </a:t>
            </a:r>
            <a:r>
              <a:rPr spc="30" dirty="0"/>
              <a:t>круга</a:t>
            </a:r>
            <a:r>
              <a:rPr spc="-293" dirty="0"/>
              <a:t> </a:t>
            </a:r>
            <a:r>
              <a:rPr spc="570" dirty="0"/>
              <a:t>—</a:t>
            </a:r>
            <a:r>
              <a:rPr spc="-303" dirty="0"/>
              <a:t> </a:t>
            </a:r>
            <a:r>
              <a:rPr spc="49" dirty="0"/>
              <a:t>возвращает</a:t>
            </a:r>
            <a:r>
              <a:rPr spc="-315" dirty="0"/>
              <a:t> </a:t>
            </a:r>
            <a:r>
              <a:rPr spc="30" dirty="0"/>
              <a:t>квадрат </a:t>
            </a:r>
            <a:r>
              <a:rPr spc="-894" dirty="0"/>
              <a:t> </a:t>
            </a:r>
            <a:r>
              <a:rPr spc="-118" dirty="0"/>
              <a:t>(в</a:t>
            </a:r>
            <a:r>
              <a:rPr spc="-324" dirty="0"/>
              <a:t> </a:t>
            </a:r>
            <a:r>
              <a:rPr spc="39" dirty="0"/>
              <a:t>нашем</a:t>
            </a:r>
            <a:r>
              <a:rPr spc="-327" dirty="0"/>
              <a:t> </a:t>
            </a:r>
            <a:r>
              <a:rPr spc="-6" dirty="0"/>
              <a:t>случае</a:t>
            </a:r>
            <a:r>
              <a:rPr spc="-309" dirty="0"/>
              <a:t> </a:t>
            </a:r>
            <a:r>
              <a:rPr spc="570" dirty="0"/>
              <a:t>—</a:t>
            </a:r>
            <a:r>
              <a:rPr spc="-312" dirty="0"/>
              <a:t> </a:t>
            </a:r>
            <a:r>
              <a:rPr spc="15" dirty="0"/>
              <a:t>объект</a:t>
            </a:r>
            <a:r>
              <a:rPr spc="-321" dirty="0"/>
              <a:t> </a:t>
            </a:r>
            <a:r>
              <a:rPr spc="18" dirty="0"/>
              <a:t>Rectangle</a:t>
            </a:r>
            <a:r>
              <a:rPr spc="-315" dirty="0"/>
              <a:t> </a:t>
            </a:r>
            <a:r>
              <a:rPr spc="6" dirty="0"/>
              <a:t>с</a:t>
            </a:r>
            <a:r>
              <a:rPr spc="-315" dirty="0"/>
              <a:t> </a:t>
            </a:r>
            <a:r>
              <a:rPr spc="45" dirty="0"/>
              <a:t>равными</a:t>
            </a:r>
            <a:r>
              <a:rPr spc="-315" dirty="0"/>
              <a:t> </a:t>
            </a:r>
            <a:r>
              <a:rPr spc="9" dirty="0"/>
              <a:t>сторонами), </a:t>
            </a:r>
            <a:r>
              <a:rPr spc="12" dirty="0"/>
              <a:t> </a:t>
            </a:r>
            <a:r>
              <a:rPr spc="58" dirty="0"/>
              <a:t>кот</a:t>
            </a:r>
            <a:r>
              <a:rPr spc="64" dirty="0"/>
              <a:t>о</a:t>
            </a:r>
            <a:r>
              <a:rPr spc="61" dirty="0"/>
              <a:t>рый</a:t>
            </a:r>
            <a:r>
              <a:rPr spc="-330" dirty="0"/>
              <a:t> </a:t>
            </a:r>
            <a:r>
              <a:rPr spc="91" dirty="0"/>
              <a:t>по</a:t>
            </a:r>
            <a:r>
              <a:rPr spc="-318" dirty="0"/>
              <a:t> </a:t>
            </a:r>
            <a:r>
              <a:rPr spc="39" dirty="0"/>
              <a:t>площад</a:t>
            </a:r>
            <a:r>
              <a:rPr spc="67" dirty="0"/>
              <a:t>и</a:t>
            </a:r>
            <a:r>
              <a:rPr spc="-327" dirty="0"/>
              <a:t> </a:t>
            </a:r>
            <a:r>
              <a:rPr spc="45" dirty="0"/>
              <a:t>равен</a:t>
            </a:r>
            <a:r>
              <a:rPr spc="-318" dirty="0"/>
              <a:t> </a:t>
            </a:r>
            <a:r>
              <a:rPr spc="42" dirty="0"/>
              <a:t>площади</a:t>
            </a:r>
            <a:r>
              <a:rPr spc="-318" dirty="0"/>
              <a:t> </a:t>
            </a:r>
            <a:r>
              <a:rPr spc="49" dirty="0"/>
              <a:t>исходного</a:t>
            </a:r>
            <a:r>
              <a:rPr spc="-330" dirty="0"/>
              <a:t> </a:t>
            </a:r>
            <a:r>
              <a:rPr spc="-27" dirty="0"/>
              <a:t>круга.</a:t>
            </a:r>
          </a:p>
        </p:txBody>
      </p:sp>
    </p:spTree>
    <p:extLst>
      <p:ext uri="{BB962C8B-B14F-4D97-AF65-F5344CB8AC3E}">
        <p14:creationId xmlns:p14="http://schemas.microsoft.com/office/powerpoint/2010/main" val="318907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824" y="498330"/>
            <a:ext cx="427960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/>
              <a:t>Квадратура</a:t>
            </a:r>
            <a:r>
              <a:rPr sz="4000" b="1" spc="-443" dirty="0"/>
              <a:t> </a:t>
            </a:r>
            <a:r>
              <a:rPr sz="4000" b="1" spc="79" dirty="0"/>
              <a:t>круга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827" y="1786404"/>
            <a:ext cx="6613484" cy="4016712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>
              <a:spcBef>
                <a:spcPts val="263"/>
              </a:spcBef>
            </a:pP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395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dirty="0">
                <a:latin typeface="Courier New"/>
                <a:cs typeface="Courier New"/>
              </a:rPr>
              <a:t>Circle(Shape):</a:t>
            </a:r>
          </a:p>
          <a:p>
            <a:pPr marL="1473640" marR="919148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u="heavy" spc="9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init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(self, </a:t>
            </a:r>
            <a:r>
              <a:rPr sz="2395" dirty="0">
                <a:latin typeface="Courier New"/>
                <a:cs typeface="Courier New"/>
              </a:rPr>
              <a:t>radius): </a:t>
            </a:r>
            <a:r>
              <a:rPr sz="2395" spc="-1431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self.r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=</a:t>
            </a:r>
            <a:r>
              <a:rPr sz="2395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radius</a:t>
            </a:r>
            <a:endParaRPr sz="2395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2880" dirty="0">
              <a:latin typeface="Courier New"/>
              <a:cs typeface="Courier New"/>
            </a:endParaRPr>
          </a:p>
          <a:p>
            <a:pPr marL="740478">
              <a:spcBef>
                <a:spcPts val="3"/>
              </a:spcBef>
            </a:pP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area(self):</a:t>
            </a:r>
            <a:endParaRPr sz="2395" dirty="0">
              <a:latin typeface="Courier New"/>
              <a:cs typeface="Courier New"/>
            </a:endParaRPr>
          </a:p>
          <a:p>
            <a:pPr marL="1473640">
              <a:spcBef>
                <a:spcPts val="203"/>
              </a:spcBef>
            </a:pP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395" spc="-6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pi</a:t>
            </a:r>
            <a:r>
              <a:rPr sz="2395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*</a:t>
            </a:r>
            <a:r>
              <a:rPr sz="2395" spc="-18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self.r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**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latin typeface="Courier New"/>
                <a:cs typeface="Courier New"/>
              </a:rPr>
              <a:t>2</a:t>
            </a:r>
            <a:endParaRPr sz="2395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880" dirty="0">
              <a:latin typeface="Courier New"/>
              <a:cs typeface="Courier New"/>
            </a:endParaRPr>
          </a:p>
          <a:p>
            <a:pPr marL="740478"/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square(self):</a:t>
            </a:r>
            <a:endParaRPr sz="2395" dirty="0">
              <a:latin typeface="Courier New"/>
              <a:cs typeface="Courier New"/>
            </a:endParaRPr>
          </a:p>
          <a:p>
            <a:pPr marL="1473640" marR="3081">
              <a:lnSpc>
                <a:spcPts val="3087"/>
              </a:lnSpc>
              <a:spcBef>
                <a:spcPts val="52"/>
              </a:spcBef>
              <a:tabLst>
                <a:tab pos="2390092" algn="l"/>
                <a:tab pos="5688936" algn="l"/>
              </a:tabLst>
            </a:pPr>
            <a:r>
              <a:rPr sz="2395" spc="3" dirty="0">
                <a:latin typeface="Courier New"/>
                <a:cs typeface="Courier New"/>
              </a:rPr>
              <a:t>side	</a:t>
            </a:r>
            <a:r>
              <a:rPr sz="2395" spc="6" dirty="0">
                <a:latin typeface="Courier New"/>
                <a:cs typeface="Courier New"/>
              </a:rPr>
              <a:t>= </a:t>
            </a:r>
            <a:r>
              <a:rPr sz="2395" dirty="0">
                <a:latin typeface="Courier New"/>
                <a:cs typeface="Courier New"/>
              </a:rPr>
              <a:t>pi </a:t>
            </a:r>
            <a:r>
              <a:rPr sz="2395" spc="3" dirty="0">
                <a:latin typeface="Courier New"/>
                <a:cs typeface="Courier New"/>
              </a:rPr>
              <a:t>** </a:t>
            </a:r>
            <a:r>
              <a:rPr sz="2395" spc="3" dirty="0">
                <a:solidFill>
                  <a:srgbClr val="FA7600"/>
                </a:solidFill>
                <a:latin typeface="Courier New"/>
                <a:cs typeface="Courier New"/>
              </a:rPr>
              <a:t>0.5 </a:t>
            </a:r>
            <a:r>
              <a:rPr sz="2395" spc="6" dirty="0">
                <a:latin typeface="Courier New"/>
                <a:cs typeface="Courier New"/>
              </a:rPr>
              <a:t>* </a:t>
            </a:r>
            <a:r>
              <a:rPr sz="2395" spc="3" dirty="0">
                <a:latin typeface="Courier New"/>
                <a:cs typeface="Courier New"/>
              </a:rPr>
              <a:t>self.r </a:t>
            </a:r>
            <a:r>
              <a:rPr sz="2395" spc="6" dirty="0">
                <a:latin typeface="Courier New"/>
                <a:cs typeface="Courier New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ret</a:t>
            </a:r>
            <a:r>
              <a:rPr sz="2395" spc="-3" dirty="0">
                <a:solidFill>
                  <a:srgbClr val="3878BD"/>
                </a:solidFill>
                <a:latin typeface="Courier New"/>
                <a:cs typeface="Courier New"/>
              </a:rPr>
              <a:t>u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</a:t>
            </a: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n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Rec</a:t>
            </a:r>
            <a:r>
              <a:rPr sz="2395" spc="-3" dirty="0">
                <a:latin typeface="Courier New"/>
                <a:cs typeface="Courier New"/>
              </a:rPr>
              <a:t>t</a:t>
            </a:r>
            <a:r>
              <a:rPr sz="2395" spc="3" dirty="0">
                <a:latin typeface="Courier New"/>
                <a:cs typeface="Courier New"/>
              </a:rPr>
              <a:t>ang</a:t>
            </a:r>
            <a:r>
              <a:rPr sz="2395" spc="-3" dirty="0">
                <a:latin typeface="Courier New"/>
                <a:cs typeface="Courier New"/>
              </a:rPr>
              <a:t>l</a:t>
            </a:r>
            <a:r>
              <a:rPr sz="2395" spc="3" dirty="0">
                <a:latin typeface="Courier New"/>
                <a:cs typeface="Courier New"/>
              </a:rPr>
              <a:t>e(s</a:t>
            </a:r>
            <a:r>
              <a:rPr sz="2395" spc="-3" dirty="0">
                <a:latin typeface="Courier New"/>
                <a:cs typeface="Courier New"/>
              </a:rPr>
              <a:t>i</a:t>
            </a:r>
            <a:r>
              <a:rPr sz="2395" spc="3" dirty="0">
                <a:latin typeface="Courier New"/>
                <a:cs typeface="Courier New"/>
              </a:rPr>
              <a:t>de</a:t>
            </a:r>
            <a:r>
              <a:rPr sz="2395" spc="6" dirty="0">
                <a:latin typeface="Courier New"/>
                <a:cs typeface="Courier New"/>
              </a:rPr>
              <a:t>,</a:t>
            </a:r>
            <a:r>
              <a:rPr sz="2395" dirty="0">
                <a:latin typeface="Courier New"/>
                <a:cs typeface="Courier New"/>
              </a:rPr>
              <a:t>	</a:t>
            </a:r>
            <a:r>
              <a:rPr sz="2395" spc="3" dirty="0">
                <a:latin typeface="Courier New"/>
                <a:cs typeface="Courier New"/>
              </a:rPr>
              <a:t>sid</a:t>
            </a:r>
            <a:r>
              <a:rPr sz="2395" spc="-3" dirty="0">
                <a:latin typeface="Courier New"/>
                <a:cs typeface="Courier New"/>
              </a:rPr>
              <a:t>e</a:t>
            </a:r>
            <a:r>
              <a:rPr sz="2395" spc="6" dirty="0">
                <a:latin typeface="Courier New"/>
                <a:cs typeface="Courier New"/>
              </a:rPr>
              <a:t>)</a:t>
            </a:r>
            <a:endParaRPr sz="239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93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072" y="598082"/>
            <a:ext cx="427960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/>
              <a:t>Квадратура</a:t>
            </a:r>
            <a:r>
              <a:rPr sz="4000" b="1" spc="-443" dirty="0"/>
              <a:t> </a:t>
            </a:r>
            <a:r>
              <a:rPr sz="4000" b="1" spc="79" dirty="0"/>
              <a:t>круга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242" y="1572254"/>
          <a:ext cx="4076678" cy="94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7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90"/>
                        </a:lnSpc>
                      </a:pPr>
                      <a:r>
                        <a:rPr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4090"/>
                        </a:lnSpc>
                      </a:pPr>
                      <a:r>
                        <a:rPr sz="22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Circle(1)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7">
                <a:tc>
                  <a:txBody>
                    <a:bodyPr/>
                    <a:lstStyle/>
                    <a:p>
                      <a:pPr marL="31750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15"/>
                        </a:lnSpc>
                      </a:pPr>
                      <a:r>
                        <a:rPr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circle.square()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8794" y="2601797"/>
            <a:ext cx="8763685" cy="36778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675787">
              <a:lnSpc>
                <a:spcPct val="108300"/>
              </a:lnSpc>
              <a:spcBef>
                <a:spcPts val="58"/>
              </a:spcBef>
              <a:tabLst>
                <a:tab pos="3876824" algn="l"/>
              </a:tabLst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"Площадь круга: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.format(circle.area()))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Площадь круга:	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3.141592653589793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70583">
              <a:lnSpc>
                <a:spcPct val="1083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"Площадь квадрата: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.format(square.area()))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квадрата: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3.1415926535897927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685425">
              <a:lnSpc>
                <a:spcPct val="108300"/>
              </a:lnSpc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"Радиус</a:t>
            </a:r>
            <a:r>
              <a:rPr sz="2183" spc="1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круга: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{}"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.format(circle.r))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Радиус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круга: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ct val="108400"/>
              </a:lnSpc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"Длина стороны квадрата: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.format(square.a))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Длина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стороны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квадрата: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1.7724538509055159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8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8126" y="1937856"/>
            <a:ext cx="9577387" cy="1640023"/>
          </a:xfrm>
        </p:spPr>
        <p:txBody>
          <a:bodyPr/>
          <a:lstStyle/>
          <a:p>
            <a:r>
              <a:rPr lang="ru-RU" dirty="0"/>
              <a:t>Множественное наследование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40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698817" y="739042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Множественное наследование </a:t>
            </a:r>
            <a:r>
              <a:rPr lang="ru-RU" sz="3200" dirty="0"/>
              <a:t>— это возможность класса иметь более одного родительского класса. 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63D976-25F8-DAC4-B4A3-0E65658E4D77}"/>
              </a:ext>
            </a:extLst>
          </p:cNvPr>
          <p:cNvSpPr/>
          <p:nvPr/>
        </p:nvSpPr>
        <p:spPr>
          <a:xfrm>
            <a:off x="698817" y="2347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Base1: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Base2: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этот</a:t>
            </a:r>
            <a:r>
              <a:rPr lang="en-US" dirty="0"/>
              <a:t> </a:t>
            </a:r>
            <a:r>
              <a:rPr lang="en-US" dirty="0" err="1"/>
              <a:t>класс</a:t>
            </a:r>
            <a:r>
              <a:rPr lang="en-US" dirty="0"/>
              <a:t> </a:t>
            </a:r>
            <a:r>
              <a:rPr lang="en-US" dirty="0" err="1"/>
              <a:t>наследует</a:t>
            </a:r>
            <a:r>
              <a:rPr lang="en-US" dirty="0"/>
              <a:t> </a:t>
            </a:r>
            <a:r>
              <a:rPr lang="en-US" dirty="0" err="1"/>
              <a:t>сразу</a:t>
            </a:r>
            <a:r>
              <a:rPr lang="en-US" dirty="0"/>
              <a:t> от двух </a:t>
            </a:r>
            <a:r>
              <a:rPr lang="en-US" dirty="0" err="1"/>
              <a:t>родительских</a:t>
            </a:r>
            <a:r>
              <a:rPr lang="en-US" dirty="0"/>
              <a:t> </a:t>
            </a:r>
            <a:r>
              <a:rPr lang="en-US" dirty="0" err="1"/>
              <a:t>классов</a:t>
            </a:r>
            <a:r>
              <a:rPr lang="en-US" dirty="0"/>
              <a:t>: Base1 и Base2</a:t>
            </a:r>
          </a:p>
          <a:p>
            <a:r>
              <a:rPr lang="en-US" dirty="0"/>
              <a:t>class </a:t>
            </a:r>
            <a:r>
              <a:rPr lang="en-US" dirty="0" err="1"/>
              <a:t>MultiDerived</a:t>
            </a:r>
            <a:r>
              <a:rPr lang="en-US" dirty="0"/>
              <a:t>(Base1, Base2):</a:t>
            </a:r>
          </a:p>
          <a:p>
            <a:r>
              <a:rPr lang="en-US" dirty="0"/>
              <a:t>    pass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50580F-CCEF-FB13-CD91-8B16704C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817" y="1648487"/>
            <a:ext cx="4772160" cy="4756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1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693" y="268778"/>
            <a:ext cx="11196637" cy="1325563"/>
          </a:xfrm>
        </p:spPr>
        <p:txBody>
          <a:bodyPr/>
          <a:lstStyle/>
          <a:p>
            <a:r>
              <a:rPr lang="ru-RU" sz="4000" b="1" dirty="0"/>
              <a:t>Синтаксис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697" y="2363990"/>
            <a:ext cx="9342957" cy="21300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BaseClass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  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Тело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родительского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класса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DerivedClass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BaseClass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   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Тело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дочернего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класса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9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460" y="1422362"/>
            <a:ext cx="9577387" cy="2390410"/>
          </a:xfrm>
        </p:spPr>
        <p:txBody>
          <a:bodyPr/>
          <a:lstStyle/>
          <a:p>
            <a:r>
              <a:rPr lang="ru-RU" dirty="0"/>
              <a:t>Многоуровневое наследование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515937" y="2451463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dirty="0"/>
              <a:t>Мы также можем наследовать класс от уже наследуемого. Это называется многоуровневым наследованием. Оно может иметь сколько угодно уровней.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В многоуровневом наследовании свойства родительского класса и наследуемого от него класса передаются новому наследуемому классу.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758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93" y="1722526"/>
            <a:ext cx="1781251" cy="474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68173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Класс Derived1 наследуется от класса </a:t>
            </a:r>
            <a:r>
              <a:rPr lang="ru-RU" sz="3600" dirty="0" err="1"/>
              <a:t>Base</a:t>
            </a:r>
            <a:r>
              <a:rPr lang="ru-RU" sz="3600" dirty="0"/>
              <a:t>, а класс Derived2 — от класса Derived1.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0107" y="1864946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class Base: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Derived1(Base):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Derived2(Derived1):</a:t>
            </a:r>
          </a:p>
          <a:p>
            <a:r>
              <a:rPr lang="en-US" dirty="0"/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84232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97" dirty="0"/>
              <a:t>Расширение</a:t>
            </a:r>
            <a:r>
              <a:rPr lang="ru-RU" spc="-637" dirty="0"/>
              <a:t> </a:t>
            </a:r>
            <a:r>
              <a:rPr lang="ru-RU" spc="94" dirty="0"/>
              <a:t>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10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803052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27" dirty="0"/>
              <a:t>Иерархия</a:t>
            </a:r>
            <a:r>
              <a:rPr sz="4000" b="1" spc="-440" dirty="0"/>
              <a:t> </a:t>
            </a:r>
            <a:r>
              <a:rPr sz="4000" b="1" spc="97" dirty="0"/>
              <a:t>геомет</a:t>
            </a:r>
            <a:r>
              <a:rPr sz="4000" b="1" spc="91" dirty="0"/>
              <a:t>р</a:t>
            </a:r>
            <a:r>
              <a:rPr sz="4000" b="1" spc="55" dirty="0"/>
              <a:t>ических</a:t>
            </a:r>
            <a:r>
              <a:rPr sz="4000" b="1" spc="-440" dirty="0"/>
              <a:t> </a:t>
            </a:r>
            <a:r>
              <a:rPr sz="4000" b="1" spc="55" dirty="0"/>
              <a:t>фигур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1201" y="1332312"/>
            <a:ext cx="2521018" cy="3819841"/>
            <a:chOff x="7784904" y="2197081"/>
            <a:chExt cx="4157345" cy="6299200"/>
          </a:xfrm>
        </p:grpSpPr>
        <p:sp>
          <p:nvSpPr>
            <p:cNvPr id="4" name="object 4"/>
            <p:cNvSpPr/>
            <p:nvPr/>
          </p:nvSpPr>
          <p:spPr>
            <a:xfrm>
              <a:off x="7790302" y="4363280"/>
              <a:ext cx="4146550" cy="4128135"/>
            </a:xfrm>
            <a:custGeom>
              <a:avLst/>
              <a:gdLst/>
              <a:ahLst/>
              <a:cxnLst/>
              <a:rect l="l" t="t" r="r" b="b"/>
              <a:pathLst>
                <a:path w="4146550" h="4128134">
                  <a:moveTo>
                    <a:pt x="4146520" y="3140938"/>
                  </a:moveTo>
                  <a:lnTo>
                    <a:pt x="4146520" y="4127566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4146520" y="672377"/>
                  </a:lnTo>
                  <a:lnTo>
                    <a:pt x="4146520" y="986628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0" y="672377"/>
                  </a:lnTo>
                  <a:lnTo>
                    <a:pt x="0" y="986628"/>
                  </a:lnTo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6"/>
                  </a:lnTo>
                  <a:lnTo>
                    <a:pt x="80929" y="47479"/>
                  </a:lnTo>
                  <a:lnTo>
                    <a:pt x="47470" y="80948"/>
                  </a:lnTo>
                  <a:lnTo>
                    <a:pt x="21963" y="121079"/>
                  </a:lnTo>
                  <a:lnTo>
                    <a:pt x="5707" y="166572"/>
                  </a:lnTo>
                  <a:lnTo>
                    <a:pt x="0" y="216132"/>
                  </a:lnTo>
                  <a:lnTo>
                    <a:pt x="0" y="1944669"/>
                  </a:lnTo>
                  <a:lnTo>
                    <a:pt x="5707" y="1994229"/>
                  </a:lnTo>
                  <a:lnTo>
                    <a:pt x="21963" y="2039723"/>
                  </a:lnTo>
                  <a:lnTo>
                    <a:pt x="47470" y="2079853"/>
                  </a:lnTo>
                  <a:lnTo>
                    <a:pt x="80929" y="2113323"/>
                  </a:lnTo>
                  <a:lnTo>
                    <a:pt x="121040" y="2138835"/>
                  </a:lnTo>
                  <a:lnTo>
                    <a:pt x="166506" y="2155094"/>
                  </a:lnTo>
                  <a:lnTo>
                    <a:pt x="216027" y="2160802"/>
                  </a:lnTo>
                  <a:lnTo>
                    <a:pt x="3176437" y="2160802"/>
                  </a:lnTo>
                  <a:lnTo>
                    <a:pt x="3225997" y="2155094"/>
                  </a:lnTo>
                  <a:lnTo>
                    <a:pt x="3271490" y="2138835"/>
                  </a:lnTo>
                  <a:lnTo>
                    <a:pt x="3311620" y="2113323"/>
                  </a:lnTo>
                  <a:lnTo>
                    <a:pt x="3345090" y="2079853"/>
                  </a:lnTo>
                  <a:lnTo>
                    <a:pt x="3370603" y="2039723"/>
                  </a:lnTo>
                  <a:lnTo>
                    <a:pt x="3386861" y="1994229"/>
                  </a:lnTo>
                  <a:lnTo>
                    <a:pt x="3392569" y="1944669"/>
                  </a:lnTo>
                  <a:lnTo>
                    <a:pt x="3392569" y="216132"/>
                  </a:lnTo>
                  <a:lnTo>
                    <a:pt x="3386861" y="166572"/>
                  </a:lnTo>
                  <a:lnTo>
                    <a:pt x="3370603" y="121079"/>
                  </a:lnTo>
                  <a:lnTo>
                    <a:pt x="3345090" y="80948"/>
                  </a:lnTo>
                  <a:lnTo>
                    <a:pt x="3311620" y="47479"/>
                  </a:lnTo>
                  <a:lnTo>
                    <a:pt x="3271490" y="21966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132"/>
                  </a:moveTo>
                  <a:lnTo>
                    <a:pt x="5707" y="166572"/>
                  </a:lnTo>
                  <a:lnTo>
                    <a:pt x="21963" y="121079"/>
                  </a:lnTo>
                  <a:lnTo>
                    <a:pt x="47470" y="80948"/>
                  </a:lnTo>
                  <a:lnTo>
                    <a:pt x="80929" y="47479"/>
                  </a:lnTo>
                  <a:lnTo>
                    <a:pt x="121040" y="21966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6"/>
                  </a:lnTo>
                  <a:lnTo>
                    <a:pt x="3311620" y="47479"/>
                  </a:lnTo>
                  <a:lnTo>
                    <a:pt x="3345090" y="80948"/>
                  </a:lnTo>
                  <a:lnTo>
                    <a:pt x="3370603" y="121079"/>
                  </a:lnTo>
                  <a:lnTo>
                    <a:pt x="3386861" y="166572"/>
                  </a:lnTo>
                  <a:lnTo>
                    <a:pt x="3392569" y="216132"/>
                  </a:lnTo>
                  <a:lnTo>
                    <a:pt x="3392569" y="1944669"/>
                  </a:lnTo>
                  <a:lnTo>
                    <a:pt x="3386861" y="1994229"/>
                  </a:lnTo>
                  <a:lnTo>
                    <a:pt x="3370603" y="2039723"/>
                  </a:lnTo>
                  <a:lnTo>
                    <a:pt x="3345090" y="2079853"/>
                  </a:lnTo>
                  <a:lnTo>
                    <a:pt x="3311620" y="2113323"/>
                  </a:lnTo>
                  <a:lnTo>
                    <a:pt x="3271490" y="2138835"/>
                  </a:lnTo>
                  <a:lnTo>
                    <a:pt x="3225996" y="2155094"/>
                  </a:lnTo>
                  <a:lnTo>
                    <a:pt x="3176436" y="2160802"/>
                  </a:lnTo>
                  <a:lnTo>
                    <a:pt x="216027" y="2160802"/>
                  </a:lnTo>
                  <a:lnTo>
                    <a:pt x="166506" y="2155094"/>
                  </a:lnTo>
                  <a:lnTo>
                    <a:pt x="121040" y="2138835"/>
                  </a:lnTo>
                  <a:lnTo>
                    <a:pt x="80929" y="2113323"/>
                  </a:lnTo>
                  <a:lnTo>
                    <a:pt x="47470" y="2079853"/>
                  </a:lnTo>
                  <a:lnTo>
                    <a:pt x="21963" y="2039723"/>
                  </a:lnTo>
                  <a:lnTo>
                    <a:pt x="5707" y="1994229"/>
                  </a:lnTo>
                  <a:lnTo>
                    <a:pt x="0" y="1944669"/>
                  </a:lnTo>
                  <a:lnTo>
                    <a:pt x="0" y="21613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3"/>
                  </a:lnTo>
                  <a:lnTo>
                    <a:pt x="80929" y="47470"/>
                  </a:lnTo>
                  <a:lnTo>
                    <a:pt x="47470" y="80929"/>
                  </a:lnTo>
                  <a:lnTo>
                    <a:pt x="21963" y="121040"/>
                  </a:lnTo>
                  <a:lnTo>
                    <a:pt x="5707" y="166506"/>
                  </a:lnTo>
                  <a:lnTo>
                    <a:pt x="0" y="216027"/>
                  </a:lnTo>
                  <a:lnTo>
                    <a:pt x="0" y="1944669"/>
                  </a:lnTo>
                  <a:lnTo>
                    <a:pt x="5707" y="1994223"/>
                  </a:lnTo>
                  <a:lnTo>
                    <a:pt x="21963" y="2039702"/>
                  </a:lnTo>
                  <a:lnTo>
                    <a:pt x="47470" y="2079812"/>
                  </a:lnTo>
                  <a:lnTo>
                    <a:pt x="80929" y="2113259"/>
                  </a:lnTo>
                  <a:lnTo>
                    <a:pt x="121040" y="2138751"/>
                  </a:lnTo>
                  <a:lnTo>
                    <a:pt x="166506" y="2154995"/>
                  </a:lnTo>
                  <a:lnTo>
                    <a:pt x="216027" y="2160697"/>
                  </a:lnTo>
                  <a:lnTo>
                    <a:pt x="3176437" y="2160697"/>
                  </a:lnTo>
                  <a:lnTo>
                    <a:pt x="3225997" y="2154995"/>
                  </a:lnTo>
                  <a:lnTo>
                    <a:pt x="3271490" y="2138751"/>
                  </a:lnTo>
                  <a:lnTo>
                    <a:pt x="3311620" y="2113259"/>
                  </a:lnTo>
                  <a:lnTo>
                    <a:pt x="3345090" y="2079812"/>
                  </a:lnTo>
                  <a:lnTo>
                    <a:pt x="3370603" y="2039702"/>
                  </a:lnTo>
                  <a:lnTo>
                    <a:pt x="3386861" y="1994223"/>
                  </a:lnTo>
                  <a:lnTo>
                    <a:pt x="3392569" y="1944669"/>
                  </a:lnTo>
                  <a:lnTo>
                    <a:pt x="3392569" y="216027"/>
                  </a:lnTo>
                  <a:lnTo>
                    <a:pt x="3386861" y="166506"/>
                  </a:lnTo>
                  <a:lnTo>
                    <a:pt x="3370603" y="121040"/>
                  </a:lnTo>
                  <a:lnTo>
                    <a:pt x="3345090" y="80929"/>
                  </a:lnTo>
                  <a:lnTo>
                    <a:pt x="3311620" y="47470"/>
                  </a:lnTo>
                  <a:lnTo>
                    <a:pt x="3271490" y="21963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027"/>
                  </a:moveTo>
                  <a:lnTo>
                    <a:pt x="5707" y="166506"/>
                  </a:lnTo>
                  <a:lnTo>
                    <a:pt x="21963" y="121040"/>
                  </a:lnTo>
                  <a:lnTo>
                    <a:pt x="47470" y="80929"/>
                  </a:lnTo>
                  <a:lnTo>
                    <a:pt x="80929" y="47470"/>
                  </a:lnTo>
                  <a:lnTo>
                    <a:pt x="121040" y="21963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3"/>
                  </a:lnTo>
                  <a:lnTo>
                    <a:pt x="3311620" y="47470"/>
                  </a:lnTo>
                  <a:lnTo>
                    <a:pt x="3345090" y="80929"/>
                  </a:lnTo>
                  <a:lnTo>
                    <a:pt x="3370603" y="121040"/>
                  </a:lnTo>
                  <a:lnTo>
                    <a:pt x="3386861" y="166506"/>
                  </a:lnTo>
                  <a:lnTo>
                    <a:pt x="3392569" y="216027"/>
                  </a:lnTo>
                  <a:lnTo>
                    <a:pt x="3392569" y="1944669"/>
                  </a:lnTo>
                  <a:lnTo>
                    <a:pt x="3386861" y="1994223"/>
                  </a:lnTo>
                  <a:lnTo>
                    <a:pt x="3370603" y="2039702"/>
                  </a:lnTo>
                  <a:lnTo>
                    <a:pt x="3345090" y="2079812"/>
                  </a:lnTo>
                  <a:lnTo>
                    <a:pt x="3311620" y="2113259"/>
                  </a:lnTo>
                  <a:lnTo>
                    <a:pt x="3271490" y="2138751"/>
                  </a:lnTo>
                  <a:lnTo>
                    <a:pt x="3225996" y="2154995"/>
                  </a:lnTo>
                  <a:lnTo>
                    <a:pt x="3176436" y="2160697"/>
                  </a:lnTo>
                  <a:lnTo>
                    <a:pt x="216027" y="2160697"/>
                  </a:lnTo>
                  <a:lnTo>
                    <a:pt x="166506" y="2154995"/>
                  </a:lnTo>
                  <a:lnTo>
                    <a:pt x="121040" y="2138751"/>
                  </a:lnTo>
                  <a:lnTo>
                    <a:pt x="80929" y="2113259"/>
                  </a:lnTo>
                  <a:lnTo>
                    <a:pt x="47470" y="2079812"/>
                  </a:lnTo>
                  <a:lnTo>
                    <a:pt x="21963" y="2039702"/>
                  </a:lnTo>
                  <a:lnTo>
                    <a:pt x="5707" y="1994223"/>
                  </a:lnTo>
                  <a:lnTo>
                    <a:pt x="0" y="1944669"/>
                  </a:lnTo>
                  <a:lnTo>
                    <a:pt x="0" y="21602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52692" y="1934469"/>
            <a:ext cx="1115532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121" dirty="0">
                <a:latin typeface="Trebuchet MS"/>
                <a:cs typeface="Trebuchet MS"/>
              </a:rPr>
              <a:t>Shape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572" y="3240917"/>
            <a:ext cx="2292674" cy="1530247"/>
            <a:chOff x="6088619" y="5344512"/>
            <a:chExt cx="3780790" cy="2523490"/>
          </a:xfrm>
        </p:grpSpPr>
        <p:sp>
          <p:nvSpPr>
            <p:cNvPr id="11" name="object 11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170" y="2154310"/>
                  </a:lnTo>
                  <a:lnTo>
                    <a:pt x="3226557" y="2148620"/>
                  </a:lnTo>
                  <a:lnTo>
                    <a:pt x="3271895" y="2132413"/>
                  </a:lnTo>
                  <a:lnTo>
                    <a:pt x="3311889" y="2106979"/>
                  </a:lnTo>
                  <a:lnTo>
                    <a:pt x="3345247" y="2073610"/>
                  </a:lnTo>
                  <a:lnTo>
                    <a:pt x="3370675" y="2033597"/>
                  </a:lnTo>
                  <a:lnTo>
                    <a:pt x="3386880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231"/>
                  </a:lnTo>
                  <a:lnTo>
                    <a:pt x="3370675" y="2033597"/>
                  </a:lnTo>
                  <a:lnTo>
                    <a:pt x="3345247" y="2073610"/>
                  </a:lnTo>
                  <a:lnTo>
                    <a:pt x="3311889" y="2106979"/>
                  </a:lnTo>
                  <a:lnTo>
                    <a:pt x="3271895" y="2132413"/>
                  </a:lnTo>
                  <a:lnTo>
                    <a:pt x="3226557" y="2148620"/>
                  </a:lnTo>
                  <a:lnTo>
                    <a:pt x="3177169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4" y="2033530"/>
                  </a:lnTo>
                  <a:lnTo>
                    <a:pt x="47322" y="2073524"/>
                  </a:lnTo>
                  <a:lnTo>
                    <a:pt x="80680" y="2106882"/>
                  </a:lnTo>
                  <a:lnTo>
                    <a:pt x="120674" y="2132310"/>
                  </a:lnTo>
                  <a:lnTo>
                    <a:pt x="166012" y="2148516"/>
                  </a:lnTo>
                  <a:lnTo>
                    <a:pt x="215399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399" y="2154205"/>
                  </a:lnTo>
                  <a:lnTo>
                    <a:pt x="166012" y="2148516"/>
                  </a:lnTo>
                  <a:lnTo>
                    <a:pt x="120674" y="2132310"/>
                  </a:lnTo>
                  <a:lnTo>
                    <a:pt x="80680" y="2106882"/>
                  </a:lnTo>
                  <a:lnTo>
                    <a:pt x="47322" y="2073524"/>
                  </a:lnTo>
                  <a:lnTo>
                    <a:pt x="21894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3029" y="3841449"/>
            <a:ext cx="981530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-52" dirty="0">
                <a:latin typeface="Trebuchet MS"/>
                <a:cs typeface="Trebuchet MS"/>
              </a:rPr>
              <a:t>Circle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7026" y="3240917"/>
            <a:ext cx="2292674" cy="1530247"/>
            <a:chOff x="10235140" y="5344512"/>
            <a:chExt cx="3780790" cy="2523490"/>
          </a:xfrm>
        </p:grpSpPr>
        <p:sp>
          <p:nvSpPr>
            <p:cNvPr id="17" name="object 17"/>
            <p:cNvSpPr/>
            <p:nvPr/>
          </p:nvSpPr>
          <p:spPr>
            <a:xfrm>
              <a:off x="10240538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065" y="2154310"/>
                  </a:lnTo>
                  <a:lnTo>
                    <a:pt x="3226458" y="2148620"/>
                  </a:lnTo>
                  <a:lnTo>
                    <a:pt x="3271811" y="2132413"/>
                  </a:lnTo>
                  <a:lnTo>
                    <a:pt x="3311825" y="2106979"/>
                  </a:lnTo>
                  <a:lnTo>
                    <a:pt x="3345205" y="2073610"/>
                  </a:lnTo>
                  <a:lnTo>
                    <a:pt x="3370654" y="2033597"/>
                  </a:lnTo>
                  <a:lnTo>
                    <a:pt x="3386874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4053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74" y="1988231"/>
                  </a:lnTo>
                  <a:lnTo>
                    <a:pt x="3370654" y="2033597"/>
                  </a:lnTo>
                  <a:lnTo>
                    <a:pt x="3345205" y="2073610"/>
                  </a:lnTo>
                  <a:lnTo>
                    <a:pt x="3311825" y="2106979"/>
                  </a:lnTo>
                  <a:lnTo>
                    <a:pt x="3271811" y="2132413"/>
                  </a:lnTo>
                  <a:lnTo>
                    <a:pt x="3226458" y="2148620"/>
                  </a:lnTo>
                  <a:lnTo>
                    <a:pt x="3177065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6" y="2033530"/>
                  </a:lnTo>
                  <a:lnTo>
                    <a:pt x="47330" y="2073524"/>
                  </a:lnTo>
                  <a:lnTo>
                    <a:pt x="80699" y="2106882"/>
                  </a:lnTo>
                  <a:lnTo>
                    <a:pt x="120712" y="2132310"/>
                  </a:lnTo>
                  <a:lnTo>
                    <a:pt x="166078" y="2148516"/>
                  </a:lnTo>
                  <a:lnTo>
                    <a:pt x="215504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504" y="2154205"/>
                  </a:lnTo>
                  <a:lnTo>
                    <a:pt x="166078" y="2148516"/>
                  </a:lnTo>
                  <a:lnTo>
                    <a:pt x="120712" y="2132310"/>
                  </a:lnTo>
                  <a:lnTo>
                    <a:pt x="80699" y="2106882"/>
                  </a:lnTo>
                  <a:lnTo>
                    <a:pt x="47330" y="2073524"/>
                  </a:lnTo>
                  <a:lnTo>
                    <a:pt x="21896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1278" y="3841449"/>
            <a:ext cx="1754354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27" dirty="0">
                <a:latin typeface="Trebuchet MS"/>
                <a:cs typeface="Trebuchet MS"/>
              </a:rPr>
              <a:t>Rectangle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7124" y="5145683"/>
            <a:ext cx="2292289" cy="1529862"/>
            <a:chOff x="10235302" y="8485612"/>
            <a:chExt cx="3780154" cy="2522855"/>
          </a:xfrm>
        </p:grpSpPr>
        <p:sp>
          <p:nvSpPr>
            <p:cNvPr id="23" name="object 23"/>
            <p:cNvSpPr/>
            <p:nvPr/>
          </p:nvSpPr>
          <p:spPr>
            <a:xfrm>
              <a:off x="10240538" y="8490847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58"/>
                  </a:lnTo>
                  <a:lnTo>
                    <a:pt x="5689" y="1988253"/>
                  </a:lnTo>
                  <a:lnTo>
                    <a:pt x="21894" y="2033596"/>
                  </a:lnTo>
                  <a:lnTo>
                    <a:pt x="47322" y="2073594"/>
                  </a:lnTo>
                  <a:lnTo>
                    <a:pt x="80680" y="2106954"/>
                  </a:lnTo>
                  <a:lnTo>
                    <a:pt x="120674" y="2132383"/>
                  </a:lnTo>
                  <a:lnTo>
                    <a:pt x="166012" y="2148589"/>
                  </a:lnTo>
                  <a:lnTo>
                    <a:pt x="215399" y="2154278"/>
                  </a:lnTo>
                  <a:lnTo>
                    <a:pt x="3177065" y="2154278"/>
                  </a:lnTo>
                  <a:lnTo>
                    <a:pt x="3226458" y="2148589"/>
                  </a:lnTo>
                  <a:lnTo>
                    <a:pt x="3271811" y="2132383"/>
                  </a:lnTo>
                  <a:lnTo>
                    <a:pt x="3311825" y="2106954"/>
                  </a:lnTo>
                  <a:lnTo>
                    <a:pt x="3345205" y="2073594"/>
                  </a:lnTo>
                  <a:lnTo>
                    <a:pt x="3370654" y="2033596"/>
                  </a:lnTo>
                  <a:lnTo>
                    <a:pt x="3386874" y="1988253"/>
                  </a:lnTo>
                  <a:lnTo>
                    <a:pt x="3392569" y="1938858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40538" y="8490848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58"/>
                  </a:lnTo>
                  <a:lnTo>
                    <a:pt x="3386874" y="1988253"/>
                  </a:lnTo>
                  <a:lnTo>
                    <a:pt x="3370654" y="2033596"/>
                  </a:lnTo>
                  <a:lnTo>
                    <a:pt x="3345205" y="2073594"/>
                  </a:lnTo>
                  <a:lnTo>
                    <a:pt x="3311825" y="2106954"/>
                  </a:lnTo>
                  <a:lnTo>
                    <a:pt x="3271811" y="2132383"/>
                  </a:lnTo>
                  <a:lnTo>
                    <a:pt x="3226458" y="2148589"/>
                  </a:lnTo>
                  <a:lnTo>
                    <a:pt x="3177065" y="2154278"/>
                  </a:lnTo>
                  <a:lnTo>
                    <a:pt x="215399" y="2154278"/>
                  </a:lnTo>
                  <a:lnTo>
                    <a:pt x="166012" y="2148589"/>
                  </a:lnTo>
                  <a:lnTo>
                    <a:pt x="120674" y="2132383"/>
                  </a:lnTo>
                  <a:lnTo>
                    <a:pt x="80680" y="2106954"/>
                  </a:lnTo>
                  <a:lnTo>
                    <a:pt x="47322" y="2073594"/>
                  </a:lnTo>
                  <a:lnTo>
                    <a:pt x="21894" y="2033596"/>
                  </a:lnTo>
                  <a:lnTo>
                    <a:pt x="5689" y="1988253"/>
                  </a:lnTo>
                  <a:lnTo>
                    <a:pt x="0" y="1938858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17409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37"/>
                  </a:lnTo>
                  <a:lnTo>
                    <a:pt x="5689" y="1988232"/>
                  </a:lnTo>
                  <a:lnTo>
                    <a:pt x="21896" y="2033575"/>
                  </a:lnTo>
                  <a:lnTo>
                    <a:pt x="47330" y="2073573"/>
                  </a:lnTo>
                  <a:lnTo>
                    <a:pt x="80699" y="2106933"/>
                  </a:lnTo>
                  <a:lnTo>
                    <a:pt x="120712" y="2132362"/>
                  </a:lnTo>
                  <a:lnTo>
                    <a:pt x="166078" y="2148568"/>
                  </a:lnTo>
                  <a:lnTo>
                    <a:pt x="215504" y="2154257"/>
                  </a:lnTo>
                  <a:lnTo>
                    <a:pt x="3177170" y="2154257"/>
                  </a:lnTo>
                  <a:lnTo>
                    <a:pt x="3226557" y="2148568"/>
                  </a:lnTo>
                  <a:lnTo>
                    <a:pt x="3271895" y="2132362"/>
                  </a:lnTo>
                  <a:lnTo>
                    <a:pt x="3311889" y="2106933"/>
                  </a:lnTo>
                  <a:lnTo>
                    <a:pt x="3345247" y="2073573"/>
                  </a:lnTo>
                  <a:lnTo>
                    <a:pt x="3370675" y="2033575"/>
                  </a:lnTo>
                  <a:lnTo>
                    <a:pt x="3386880" y="1988232"/>
                  </a:lnTo>
                  <a:lnTo>
                    <a:pt x="3392569" y="1938837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7408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37"/>
                  </a:lnTo>
                  <a:lnTo>
                    <a:pt x="3386880" y="1988232"/>
                  </a:lnTo>
                  <a:lnTo>
                    <a:pt x="3370675" y="2033575"/>
                  </a:lnTo>
                  <a:lnTo>
                    <a:pt x="3345247" y="2073573"/>
                  </a:lnTo>
                  <a:lnTo>
                    <a:pt x="3311889" y="2106933"/>
                  </a:lnTo>
                  <a:lnTo>
                    <a:pt x="3271895" y="2132362"/>
                  </a:lnTo>
                  <a:lnTo>
                    <a:pt x="3226557" y="2148568"/>
                  </a:lnTo>
                  <a:lnTo>
                    <a:pt x="3177169" y="2154257"/>
                  </a:lnTo>
                  <a:lnTo>
                    <a:pt x="215504" y="2154257"/>
                  </a:lnTo>
                  <a:lnTo>
                    <a:pt x="166078" y="2148568"/>
                  </a:lnTo>
                  <a:lnTo>
                    <a:pt x="120712" y="2132362"/>
                  </a:lnTo>
                  <a:lnTo>
                    <a:pt x="80699" y="2106933"/>
                  </a:lnTo>
                  <a:lnTo>
                    <a:pt x="47330" y="2073573"/>
                  </a:lnTo>
                  <a:lnTo>
                    <a:pt x="21896" y="2033575"/>
                  </a:lnTo>
                  <a:lnTo>
                    <a:pt x="5689" y="1988232"/>
                  </a:lnTo>
                  <a:lnTo>
                    <a:pt x="0" y="1938837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45022" y="5746244"/>
            <a:ext cx="1246069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76" dirty="0">
                <a:latin typeface="Trebuchet MS"/>
                <a:cs typeface="Trebuchet MS"/>
              </a:rPr>
              <a:t>Square</a:t>
            </a:r>
            <a:endParaRPr sz="303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9988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32956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math import pi</a:t>
            </a:r>
          </a:p>
          <a:p>
            <a:endParaRPr lang="en-US" dirty="0"/>
          </a:p>
          <a:p>
            <a:r>
              <a:rPr lang="en-US" dirty="0"/>
              <a:t>class Shape:</a:t>
            </a:r>
          </a:p>
          <a:p>
            <a:r>
              <a:rPr lang="en-US" dirty="0"/>
              <a:t>def describe(self):</a:t>
            </a:r>
          </a:p>
          <a:p>
            <a:r>
              <a:rPr lang="en-US" dirty="0"/>
              <a:t>print("</a:t>
            </a:r>
            <a:r>
              <a:rPr lang="en-US" dirty="0" err="1"/>
              <a:t>Класс</a:t>
            </a:r>
            <a:r>
              <a:rPr lang="en-US" dirty="0"/>
              <a:t>: {}".format(self. 	class  .  name 	))</a:t>
            </a:r>
          </a:p>
          <a:p>
            <a:endParaRPr lang="en-US" dirty="0"/>
          </a:p>
          <a:p>
            <a:r>
              <a:rPr lang="en-US" dirty="0"/>
              <a:t>class Circle(Shape):</a:t>
            </a:r>
          </a:p>
          <a:p>
            <a:r>
              <a:rPr lang="en-US" dirty="0"/>
              <a:t>def </a:t>
            </a:r>
            <a:r>
              <a:rPr lang="en-US" dirty="0" err="1"/>
              <a:t>init</a:t>
            </a:r>
            <a:r>
              <a:rPr lang="en-US" dirty="0"/>
              <a:t>	(self, radius):  </a:t>
            </a:r>
            <a:r>
              <a:rPr lang="en-US" dirty="0" err="1"/>
              <a:t>self.r</a:t>
            </a:r>
            <a:r>
              <a:rPr lang="en-US" dirty="0"/>
              <a:t> = radius</a:t>
            </a:r>
          </a:p>
          <a:p>
            <a:endParaRPr lang="en-US" dirty="0"/>
          </a:p>
          <a:p>
            <a:r>
              <a:rPr lang="en-US" dirty="0"/>
              <a:t>def area(self):</a:t>
            </a:r>
          </a:p>
          <a:p>
            <a:r>
              <a:rPr lang="en-US" dirty="0"/>
              <a:t>return pi * </a:t>
            </a:r>
            <a:r>
              <a:rPr lang="en-US" dirty="0" err="1"/>
              <a:t>self.r</a:t>
            </a:r>
            <a:r>
              <a:rPr lang="en-US" dirty="0"/>
              <a:t> ** 2</a:t>
            </a:r>
          </a:p>
          <a:p>
            <a:endParaRPr lang="en-US" dirty="0"/>
          </a:p>
          <a:p>
            <a:r>
              <a:rPr lang="en-US" dirty="0"/>
              <a:t>def perimeter(self):  return 2 * pi * </a:t>
            </a:r>
            <a:r>
              <a:rPr lang="en-US" dirty="0" err="1"/>
              <a:t>self.r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Rectangle(Shape):</a:t>
            </a:r>
          </a:p>
          <a:p>
            <a:r>
              <a:rPr lang="en-US" dirty="0"/>
              <a:t>def </a:t>
            </a:r>
            <a:r>
              <a:rPr lang="en-US" dirty="0" err="1"/>
              <a:t>init</a:t>
            </a:r>
            <a:r>
              <a:rPr lang="en-US" dirty="0"/>
              <a:t>	(self, a, b):  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r>
              <a:rPr lang="en-US" dirty="0" err="1"/>
              <a:t>self.b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def area(self):</a:t>
            </a:r>
          </a:p>
          <a:p>
            <a:r>
              <a:rPr lang="en-US" dirty="0"/>
              <a:t>return </a:t>
            </a:r>
            <a:r>
              <a:rPr lang="en-US" dirty="0" err="1"/>
              <a:t>self.a</a:t>
            </a:r>
            <a:r>
              <a:rPr lang="en-US" dirty="0"/>
              <a:t> * </a:t>
            </a:r>
            <a:r>
              <a:rPr lang="en-US" dirty="0" err="1"/>
              <a:t>self.b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perimeter(self):</a:t>
            </a:r>
          </a:p>
          <a:p>
            <a:r>
              <a:rPr lang="en-US" dirty="0"/>
              <a:t>return 2 * (</a:t>
            </a:r>
            <a:r>
              <a:rPr lang="en-US" dirty="0" err="1"/>
              <a:t>self.a</a:t>
            </a:r>
            <a:r>
              <a:rPr lang="en-US" dirty="0"/>
              <a:t> + </a:t>
            </a:r>
            <a:r>
              <a:rPr lang="en-US" dirty="0" err="1"/>
              <a:t>self.b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1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10575413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6" dirty="0"/>
              <a:t>Наследуем</a:t>
            </a:r>
            <a:r>
              <a:rPr sz="4000" b="1" spc="-440" dirty="0"/>
              <a:t> </a:t>
            </a:r>
            <a:r>
              <a:rPr sz="4000" b="1" dirty="0"/>
              <a:t>класс</a:t>
            </a:r>
            <a:r>
              <a:rPr sz="4000" b="1" spc="-415" dirty="0"/>
              <a:t> </a:t>
            </a:r>
            <a:r>
              <a:rPr sz="4000" b="1" spc="118" dirty="0"/>
              <a:t>Square</a:t>
            </a:r>
            <a:r>
              <a:rPr sz="4000" b="1" spc="-424" dirty="0"/>
              <a:t> </a:t>
            </a:r>
            <a:r>
              <a:rPr sz="4000" b="1" spc="136" dirty="0"/>
              <a:t>от</a:t>
            </a:r>
            <a:r>
              <a:rPr sz="4000" b="1" spc="-437" dirty="0"/>
              <a:t> </a:t>
            </a:r>
            <a:r>
              <a:rPr sz="4000" b="1" spc="9" dirty="0"/>
              <a:t>класса</a:t>
            </a:r>
            <a:r>
              <a:rPr sz="4000" b="1" spc="-415" dirty="0"/>
              <a:t> </a:t>
            </a:r>
            <a:r>
              <a:rPr sz="4000" b="1" spc="5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700" y="1262831"/>
            <a:ext cx="4966948" cy="449285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class Square(Rectangle):  pass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side = 5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 = Square(side, side)  print(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sq.area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# =&gt; 25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sq.perimeter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  # =&gt; 20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10575413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6" dirty="0"/>
              <a:t>Наследуем</a:t>
            </a:r>
            <a:r>
              <a:rPr sz="4000" b="1" spc="-443" dirty="0"/>
              <a:t> </a:t>
            </a:r>
            <a:r>
              <a:rPr sz="4000" b="1" dirty="0"/>
              <a:t>класс</a:t>
            </a:r>
            <a:r>
              <a:rPr sz="4000" b="1" spc="-412" dirty="0"/>
              <a:t> </a:t>
            </a:r>
            <a:r>
              <a:rPr sz="4000" b="1" spc="118" dirty="0"/>
              <a:t>Square</a:t>
            </a:r>
            <a:r>
              <a:rPr sz="4000" b="1" spc="-424" dirty="0"/>
              <a:t> </a:t>
            </a:r>
            <a:r>
              <a:rPr sz="4000" b="1" spc="136" dirty="0"/>
              <a:t>от</a:t>
            </a:r>
            <a:r>
              <a:rPr sz="4000" b="1" spc="-437" dirty="0"/>
              <a:t> </a:t>
            </a:r>
            <a:r>
              <a:rPr sz="4000" b="1" spc="9" dirty="0"/>
              <a:t>класса</a:t>
            </a:r>
            <a:r>
              <a:rPr sz="4000" b="1" spc="-415" dirty="0"/>
              <a:t> </a:t>
            </a:r>
            <a:r>
              <a:rPr sz="4000" b="1" spc="5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2" y="1747924"/>
            <a:ext cx="10983967" cy="336215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никак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«заполнили»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он 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иметь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те</a:t>
            </a:r>
            <a:r>
              <a:rPr sz="280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же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самые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методы,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были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Rectangle.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751645">
              <a:spcBef>
                <a:spcPts val="2999"/>
              </a:spcBef>
            </a:pPr>
            <a:r>
              <a:rPr sz="2800" spc="158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хо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им,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67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сса</a:t>
            </a:r>
            <a:r>
              <a:rPr sz="280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Squa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прини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ал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на 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аргумент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(длину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стороны).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36698">
              <a:spcBef>
                <a:spcPts val="2996"/>
              </a:spcBef>
            </a:pP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Однако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принимает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два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аргумента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(ширину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высоту).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быть?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43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74" y="534241"/>
            <a:ext cx="661381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94" dirty="0"/>
              <a:t>Расширение</a:t>
            </a:r>
            <a:r>
              <a:rPr sz="4000" b="1" spc="-440" dirty="0"/>
              <a:t> </a:t>
            </a:r>
            <a:r>
              <a:rPr sz="4000" b="1" spc="100" dirty="0"/>
              <a:t>метода</a:t>
            </a:r>
          </a:p>
        </p:txBody>
      </p:sp>
      <p:sp>
        <p:nvSpPr>
          <p:cNvPr id="3" name="object 3"/>
          <p:cNvSpPr/>
          <p:nvPr/>
        </p:nvSpPr>
        <p:spPr>
          <a:xfrm>
            <a:off x="2226975" y="4625382"/>
            <a:ext cx="411634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555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3464580" y="4625382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876997" y="54988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5114297" y="54988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3142257" y="5583512"/>
            <a:ext cx="2517937" cy="895660"/>
            <a:chOff x="5181108" y="9207624"/>
            <a:chExt cx="4152265" cy="1477010"/>
          </a:xfrm>
        </p:grpSpPr>
        <p:sp>
          <p:nvSpPr>
            <p:cNvPr id="8" name="object 8"/>
            <p:cNvSpPr/>
            <p:nvPr/>
          </p:nvSpPr>
          <p:spPr>
            <a:xfrm>
              <a:off x="5268755" y="9460407"/>
              <a:ext cx="4048760" cy="1208405"/>
            </a:xfrm>
            <a:custGeom>
              <a:avLst/>
              <a:gdLst/>
              <a:ahLst/>
              <a:cxnLst/>
              <a:rect l="l" t="t" r="r" b="b"/>
              <a:pathLst>
                <a:path w="4048759" h="1208404">
                  <a:moveTo>
                    <a:pt x="4048506" y="961360"/>
                  </a:moveTo>
                  <a:lnTo>
                    <a:pt x="3973530" y="994335"/>
                  </a:lnTo>
                  <a:lnTo>
                    <a:pt x="3890072" y="1025488"/>
                  </a:lnTo>
                  <a:lnTo>
                    <a:pt x="3798655" y="1054683"/>
                  </a:lnTo>
                  <a:lnTo>
                    <a:pt x="3700013" y="1081772"/>
                  </a:lnTo>
                  <a:lnTo>
                    <a:pt x="3594460" y="1106632"/>
                  </a:lnTo>
                  <a:lnTo>
                    <a:pt x="3539380" y="1118172"/>
                  </a:lnTo>
                  <a:lnTo>
                    <a:pt x="3482729" y="1129093"/>
                  </a:lnTo>
                  <a:lnTo>
                    <a:pt x="3424717" y="1139397"/>
                  </a:lnTo>
                  <a:lnTo>
                    <a:pt x="3365343" y="1149042"/>
                  </a:lnTo>
                  <a:lnTo>
                    <a:pt x="3304608" y="1158026"/>
                  </a:lnTo>
                  <a:lnTo>
                    <a:pt x="3242721" y="1166330"/>
                  </a:lnTo>
                  <a:lnTo>
                    <a:pt x="3179787" y="1173922"/>
                  </a:lnTo>
                  <a:lnTo>
                    <a:pt x="3115597" y="1180812"/>
                  </a:lnTo>
                  <a:lnTo>
                    <a:pt x="3050569" y="1186959"/>
                  </a:lnTo>
                  <a:lnTo>
                    <a:pt x="2984493" y="1192341"/>
                  </a:lnTo>
                  <a:lnTo>
                    <a:pt x="2917685" y="1196970"/>
                  </a:lnTo>
                  <a:lnTo>
                    <a:pt x="2849934" y="1200802"/>
                  </a:lnTo>
                  <a:lnTo>
                    <a:pt x="2781555" y="1203829"/>
                  </a:lnTo>
                  <a:lnTo>
                    <a:pt x="2712547" y="1206028"/>
                  </a:lnTo>
                  <a:lnTo>
                    <a:pt x="2642912" y="1207389"/>
                  </a:lnTo>
                  <a:lnTo>
                    <a:pt x="2572752" y="1207902"/>
                  </a:lnTo>
                  <a:lnTo>
                    <a:pt x="2502174" y="1207525"/>
                  </a:lnTo>
                  <a:lnTo>
                    <a:pt x="2431177" y="1206269"/>
                  </a:lnTo>
                  <a:lnTo>
                    <a:pt x="2359971" y="1204090"/>
                  </a:lnTo>
                  <a:lnTo>
                    <a:pt x="2288450" y="1200980"/>
                  </a:lnTo>
                  <a:lnTo>
                    <a:pt x="2216825" y="1196938"/>
                  </a:lnTo>
                  <a:lnTo>
                    <a:pt x="2144990" y="1191923"/>
                  </a:lnTo>
                  <a:lnTo>
                    <a:pt x="2073260" y="1185922"/>
                  </a:lnTo>
                  <a:lnTo>
                    <a:pt x="2001530" y="1178927"/>
                  </a:lnTo>
                  <a:lnTo>
                    <a:pt x="1929904" y="1170917"/>
                  </a:lnTo>
                  <a:lnTo>
                    <a:pt x="1858488" y="1161880"/>
                  </a:lnTo>
                  <a:lnTo>
                    <a:pt x="1787282" y="1151785"/>
                  </a:lnTo>
                  <a:lnTo>
                    <a:pt x="1716494" y="1140622"/>
                  </a:lnTo>
                  <a:lnTo>
                    <a:pt x="1646021" y="1128371"/>
                  </a:lnTo>
                  <a:lnTo>
                    <a:pt x="1576071" y="1115020"/>
                  </a:lnTo>
                  <a:lnTo>
                    <a:pt x="1506540" y="1100537"/>
                  </a:lnTo>
                  <a:lnTo>
                    <a:pt x="1437742" y="1084924"/>
                  </a:lnTo>
                  <a:lnTo>
                    <a:pt x="1369572" y="1068159"/>
                  </a:lnTo>
                  <a:lnTo>
                    <a:pt x="1302136" y="1050211"/>
                  </a:lnTo>
                  <a:lnTo>
                    <a:pt x="1235537" y="1031080"/>
                  </a:lnTo>
                  <a:lnTo>
                    <a:pt x="1169775" y="1010733"/>
                  </a:lnTo>
                  <a:lnTo>
                    <a:pt x="1105061" y="989162"/>
                  </a:lnTo>
                  <a:lnTo>
                    <a:pt x="1041289" y="966345"/>
                  </a:lnTo>
                  <a:lnTo>
                    <a:pt x="978670" y="942271"/>
                  </a:lnTo>
                  <a:lnTo>
                    <a:pt x="917097" y="916919"/>
                  </a:lnTo>
                  <a:lnTo>
                    <a:pt x="856886" y="890269"/>
                  </a:lnTo>
                  <a:lnTo>
                    <a:pt x="797931" y="862299"/>
                  </a:lnTo>
                  <a:lnTo>
                    <a:pt x="740337" y="833000"/>
                  </a:lnTo>
                  <a:lnTo>
                    <a:pt x="684210" y="802360"/>
                  </a:lnTo>
                  <a:lnTo>
                    <a:pt x="629548" y="770391"/>
                  </a:lnTo>
                  <a:lnTo>
                    <a:pt x="576563" y="736986"/>
                  </a:lnTo>
                  <a:lnTo>
                    <a:pt x="525147" y="702116"/>
                  </a:lnTo>
                  <a:lnTo>
                    <a:pt x="475407" y="665885"/>
                  </a:lnTo>
                  <a:lnTo>
                    <a:pt x="427552" y="628292"/>
                  </a:lnTo>
                  <a:lnTo>
                    <a:pt x="381582" y="589128"/>
                  </a:lnTo>
                  <a:lnTo>
                    <a:pt x="337497" y="548603"/>
                  </a:lnTo>
                  <a:lnTo>
                    <a:pt x="295402" y="506508"/>
                  </a:lnTo>
                  <a:lnTo>
                    <a:pt x="255400" y="462946"/>
                  </a:lnTo>
                  <a:lnTo>
                    <a:pt x="217493" y="417814"/>
                  </a:lnTo>
                  <a:lnTo>
                    <a:pt x="181785" y="371216"/>
                  </a:lnTo>
                  <a:lnTo>
                    <a:pt x="148486" y="322942"/>
                  </a:lnTo>
                  <a:lnTo>
                    <a:pt x="117385" y="273202"/>
                  </a:lnTo>
                  <a:lnTo>
                    <a:pt x="88798" y="221787"/>
                  </a:lnTo>
                  <a:lnTo>
                    <a:pt x="62724" y="168801"/>
                  </a:lnTo>
                  <a:lnTo>
                    <a:pt x="39163" y="114244"/>
                  </a:lnTo>
                  <a:lnTo>
                    <a:pt x="18220" y="58012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5181108" y="9207624"/>
              <a:ext cx="183515" cy="280035"/>
            </a:xfrm>
            <a:custGeom>
              <a:avLst/>
              <a:gdLst/>
              <a:ahLst/>
              <a:cxnLst/>
              <a:rect l="l" t="t" r="r" b="b"/>
              <a:pathLst>
                <a:path w="183514" h="280034">
                  <a:moveTo>
                    <a:pt x="44608" y="0"/>
                  </a:moveTo>
                  <a:lnTo>
                    <a:pt x="0" y="280008"/>
                  </a:lnTo>
                  <a:lnTo>
                    <a:pt x="183461" y="252887"/>
                  </a:lnTo>
                  <a:lnTo>
                    <a:pt x="44608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8794" y="1545878"/>
            <a:ext cx="10919276" cy="494386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001551">
              <a:spcBef>
                <a:spcPts val="58"/>
              </a:spcBef>
            </a:pPr>
            <a:r>
              <a:rPr sz="3002" spc="-42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3002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проце</a:t>
            </a:r>
            <a:r>
              <a:rPr sz="3002" spc="76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73" dirty="0">
                <a:latin typeface="Calibri" panose="020F0502020204030204" pitchFamily="34" charset="0"/>
                <a:cs typeface="Calibri" panose="020F0502020204030204" pitchFamily="34" charset="0"/>
              </a:rPr>
              <a:t>ура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(ког</a:t>
            </a:r>
            <a:r>
              <a:rPr sz="3002" spc="-3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79" dirty="0">
                <a:latin typeface="Calibri" panose="020F0502020204030204" pitchFamily="34" charset="0"/>
                <a:cs typeface="Calibri" panose="020F0502020204030204" pitchFamily="34" charset="0"/>
              </a:rPr>
              <a:t>произв</a:t>
            </a:r>
            <a:r>
              <a:rPr sz="3002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дно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3002" spc="12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3002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сса 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дополняет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аналогичный 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базового </a:t>
            </a:r>
            <a:r>
              <a:rPr sz="3002" spc="-42" dirty="0">
                <a:latin typeface="Calibri" panose="020F0502020204030204" pitchFamily="34" charset="0"/>
                <a:cs typeface="Calibri" panose="020F0502020204030204" pitchFamily="34" charset="0"/>
              </a:rPr>
              <a:t>класса) </a:t>
            </a:r>
            <a:r>
              <a:rPr sz="3002" spc="-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3002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106" dirty="0">
                <a:latin typeface="Calibri" panose="020F0502020204030204" pitchFamily="34" charset="0"/>
                <a:cs typeface="Calibri" panose="020F0502020204030204" pitchFamily="34" charset="0"/>
              </a:rPr>
              <a:t>ра</a:t>
            </a:r>
            <a:r>
              <a:rPr sz="3002" spc="30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3002" spc="52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3002" spc="64" dirty="0">
                <a:latin typeface="Calibri" panose="020F0502020204030204" pitchFamily="34" charset="0"/>
                <a:cs typeface="Calibri" panose="020F0502020204030204" pitchFamily="34" charset="0"/>
              </a:rPr>
              <a:t>ире</a:t>
            </a:r>
            <a:r>
              <a:rPr sz="3002" spc="76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ием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3002" spc="1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3002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58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3002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3002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9" dirty="0">
                <a:latin typeface="Calibri" panose="020F0502020204030204" pitchFamily="34" charset="0"/>
                <a:cs typeface="Calibri" panose="020F0502020204030204" pitchFamily="34" charset="0"/>
              </a:rPr>
              <a:t>коде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55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3" dirty="0">
                <a:latin typeface="Calibri" panose="020F0502020204030204" pitchFamily="34" charset="0"/>
                <a:cs typeface="Calibri" panose="020F0502020204030204" pitchFamily="34" charset="0"/>
              </a:rPr>
              <a:t>выг</a:t>
            </a:r>
            <a:r>
              <a:rPr sz="3002" spc="-30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ядит  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следующим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91" dirty="0">
                <a:latin typeface="Calibri" panose="020F0502020204030204" pitchFamily="34" charset="0"/>
                <a:cs typeface="Calibri" panose="020F0502020204030204" pitchFamily="34" charset="0"/>
              </a:rPr>
              <a:t>образо</a:t>
            </a:r>
            <a:r>
              <a:rPr sz="3002" spc="124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3002" spc="-24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698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Square(Rectangle):</a:t>
            </a:r>
          </a:p>
          <a:p>
            <a:pPr marL="1658086" marR="3480593" indent="-825577">
              <a:lnSpc>
                <a:spcPct val="106200"/>
              </a:lnSpc>
              <a:spcBef>
                <a:spcPts val="6"/>
              </a:spcBef>
              <a:tabLst>
                <a:tab pos="2070489" algn="l"/>
                <a:tab pos="3308470" algn="l"/>
                <a:tab pos="3720103" algn="l"/>
                <a:tab pos="4958083" algn="l"/>
              </a:tabLst>
            </a:pPr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		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(self, size):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698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'Создаём</a:t>
            </a:r>
            <a:r>
              <a:rPr sz="2698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квадрат'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super().		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(size,</a:t>
            </a:r>
            <a:r>
              <a:rPr sz="2698" spc="-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size)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3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64210"/>
            <a:r>
              <a:rPr sz="2395" spc="15" dirty="0">
                <a:latin typeface="Calibri" panose="020F0502020204030204" pitchFamily="34" charset="0"/>
                <a:cs typeface="Calibri" panose="020F0502020204030204" pitchFamily="34" charset="0"/>
              </a:rPr>
              <a:t>Вызываем</a:t>
            </a:r>
            <a:r>
              <a:rPr sz="2395" spc="-2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</a:t>
            </a:r>
            <a:r>
              <a:rPr sz="2395" spc="49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395" spc="136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-2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58" dirty="0">
                <a:latin typeface="Calibri" panose="020F0502020204030204" pitchFamily="34" charset="0"/>
                <a:cs typeface="Calibri" panose="020F0502020204030204" pitchFamily="34" charset="0"/>
              </a:rPr>
              <a:t>базового</a:t>
            </a:r>
            <a:r>
              <a:rPr sz="2395" spc="-2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0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943" y="564832"/>
            <a:ext cx="7789476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94" dirty="0"/>
              <a:t>Расширение</a:t>
            </a:r>
            <a:r>
              <a:rPr sz="4000" b="1" spc="-440" dirty="0"/>
              <a:t> </a:t>
            </a:r>
            <a:r>
              <a:rPr sz="4000" b="1" spc="100" dirty="0"/>
              <a:t>метода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7572" y="19570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sq</a:t>
            </a:r>
            <a:r>
              <a:rPr lang="en-US" sz="2400" dirty="0"/>
              <a:t> = Square(2)</a:t>
            </a:r>
          </a:p>
          <a:p>
            <a:r>
              <a:rPr lang="en-US" sz="2400" dirty="0"/>
              <a:t># =&gt; </a:t>
            </a:r>
            <a:r>
              <a:rPr lang="en-US" sz="2400" dirty="0" err="1"/>
              <a:t>Создаём</a:t>
            </a:r>
            <a:r>
              <a:rPr lang="en-US" sz="2400" dirty="0"/>
              <a:t> </a:t>
            </a:r>
            <a:r>
              <a:rPr lang="en-US" sz="2400" dirty="0" err="1"/>
              <a:t>квадрат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sq.area</a:t>
            </a:r>
            <a:r>
              <a:rPr lang="en-US" sz="2400" dirty="0"/>
              <a:t>())  # =&gt; 4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sq.perimeter</a:t>
            </a:r>
            <a:r>
              <a:rPr lang="en-US" sz="2400" dirty="0"/>
              <a:t>())  # =&gt; 8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sq.a</a:t>
            </a:r>
            <a:r>
              <a:rPr lang="en-US" sz="2400" dirty="0"/>
              <a:t>)</a:t>
            </a:r>
          </a:p>
          <a:p>
            <a:r>
              <a:rPr lang="en-US" sz="2400" dirty="0"/>
              <a:t># =&gt; 2</a:t>
            </a:r>
          </a:p>
        </p:txBody>
      </p:sp>
    </p:spTree>
    <p:extLst>
      <p:ext uri="{BB962C8B-B14F-4D97-AF65-F5344CB8AC3E}">
        <p14:creationId xmlns:p14="http://schemas.microsoft.com/office/powerpoint/2010/main" val="35963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068" y="285404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b="1" dirty="0"/>
              <a:t>Задача</a:t>
            </a:r>
            <a:r>
              <a:rPr lang="ru-RU" sz="4000" b="1" dirty="0"/>
              <a:t>. Пример наследования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2069" y="1477963"/>
            <a:ext cx="9359582" cy="5094633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Полигон — замкнутая геометрическая фигура. У полигона 3 и более сторон.</a:t>
            </a:r>
          </a:p>
          <a:p>
            <a:r>
              <a:rPr lang="ru-RU" sz="1600" dirty="0"/>
              <a:t> </a:t>
            </a:r>
          </a:p>
          <a:p>
            <a:r>
              <a:rPr lang="en-US" sz="1600" dirty="0"/>
              <a:t>class Polygon: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no_of_sides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self.n</a:t>
            </a:r>
            <a:r>
              <a:rPr lang="en-US" sz="1600" dirty="0"/>
              <a:t> = </a:t>
            </a:r>
            <a:r>
              <a:rPr lang="en-US" sz="1600" dirty="0" err="1"/>
              <a:t>no_of_sides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self.sides</a:t>
            </a:r>
            <a:r>
              <a:rPr lang="en-US" sz="1600" dirty="0"/>
              <a:t> = [0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no_of_sides</a:t>
            </a:r>
            <a:r>
              <a:rPr lang="en-US" sz="1600" dirty="0"/>
              <a:t>)]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inputSides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self.sides</a:t>
            </a:r>
            <a:r>
              <a:rPr lang="en-US" sz="1600" dirty="0"/>
              <a:t> = [float(input("</a:t>
            </a:r>
            <a:r>
              <a:rPr lang="ru-RU" sz="1600" dirty="0"/>
              <a:t>Введите сторону " + </a:t>
            </a:r>
            <a:r>
              <a:rPr lang="en-US" sz="1600" dirty="0" err="1"/>
              <a:t>str</a:t>
            </a:r>
            <a:r>
              <a:rPr lang="en-US" sz="1600" dirty="0"/>
              <a:t>(i+1)+ " : "))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self.n</a:t>
            </a:r>
            <a:r>
              <a:rPr lang="en-US" sz="1600" dirty="0"/>
              <a:t>)]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dispSides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self.n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    print("</a:t>
            </a:r>
            <a:r>
              <a:rPr lang="ru-RU" sz="1600" dirty="0"/>
              <a:t>Сторона", </a:t>
            </a:r>
            <a:r>
              <a:rPr lang="en-US" sz="1600" dirty="0"/>
              <a:t>i+1, " — ", </a:t>
            </a:r>
            <a:r>
              <a:rPr lang="en-US" sz="1600" dirty="0" err="1"/>
              <a:t>self.sides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62550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70" y="1349922"/>
            <a:ext cx="9577387" cy="2390410"/>
          </a:xfrm>
        </p:spPr>
        <p:txBody>
          <a:bodyPr/>
          <a:lstStyle/>
          <a:p>
            <a:r>
              <a:rPr lang="ru-RU" spc="76" dirty="0"/>
              <a:t>Использовани</a:t>
            </a:r>
            <a:r>
              <a:rPr lang="ru-RU" spc="82" dirty="0"/>
              <a:t>е</a:t>
            </a:r>
            <a:r>
              <a:rPr lang="ru-RU" spc="-637" dirty="0"/>
              <a:t> </a:t>
            </a:r>
            <a:r>
              <a:rPr lang="ru-RU" spc="82" dirty="0"/>
              <a:t>методов  </a:t>
            </a:r>
            <a:r>
              <a:rPr lang="ru-RU" spc="30" dirty="0"/>
              <a:t>наследников</a:t>
            </a:r>
            <a:r>
              <a:rPr lang="ru-RU" spc="-634" dirty="0"/>
              <a:t> </a:t>
            </a:r>
            <a:r>
              <a:rPr lang="ru-RU" spc="3" dirty="0"/>
              <a:t>в</a:t>
            </a:r>
            <a:r>
              <a:rPr lang="ru-RU" spc="-652" dirty="0"/>
              <a:t> </a:t>
            </a:r>
            <a:r>
              <a:rPr lang="ru-RU" spc="130" dirty="0"/>
              <a:t>базовом  </a:t>
            </a:r>
            <a:r>
              <a:rPr lang="ru-RU" spc="-36" dirty="0"/>
              <a:t>классе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69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281" y="755917"/>
            <a:ext cx="10925437" cy="561774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55" dirty="0"/>
              <a:t>вывести</a:t>
            </a:r>
            <a:r>
              <a:rPr sz="3600" spc="-434" dirty="0"/>
              <a:t> </a:t>
            </a:r>
            <a:r>
              <a:rPr sz="3600" spc="76" dirty="0"/>
              <a:t>на</a:t>
            </a:r>
            <a:r>
              <a:rPr sz="3600" spc="-421" dirty="0"/>
              <a:t> </a:t>
            </a:r>
            <a:r>
              <a:rPr sz="3600" spc="64" dirty="0"/>
              <a:t>экран</a:t>
            </a:r>
            <a:r>
              <a:rPr sz="3600" spc="-421" dirty="0"/>
              <a:t> </a:t>
            </a:r>
            <a:r>
              <a:rPr sz="3600" spc="64" dirty="0"/>
              <a:t>«описание»</a:t>
            </a:r>
            <a:r>
              <a:rPr sz="3600" spc="-446" dirty="0"/>
              <a:t> </a:t>
            </a:r>
            <a:r>
              <a:rPr sz="3600" spc="55" dirty="0"/>
              <a:t>фигуры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281" y="1706164"/>
            <a:ext cx="10434095" cy="383414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Напишем универсальную (т.е. полиморфную) функцию для этого:</a:t>
            </a:r>
          </a:p>
          <a:p>
            <a:pPr marL="7701">
              <a:spcBef>
                <a:spcPts val="61"/>
              </a:spcBef>
            </a:pPr>
            <a:endParaRPr lang="ru-RU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describe_shape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(shape):</a:t>
            </a:r>
          </a:p>
          <a:p>
            <a:pPr marL="7701"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Периметр: {}\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Площадь: {}".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format( 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shape.perimeter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shape.area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()))</a:t>
            </a:r>
          </a:p>
          <a:p>
            <a:pPr marL="7701"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describe_shape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701"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5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747130"/>
            <a:ext cx="10166916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ct val="100000"/>
              </a:lnSpc>
            </a:pPr>
            <a:r>
              <a:rPr sz="3600" spc="55" dirty="0">
                <a:latin typeface="+mn-lt"/>
              </a:rPr>
              <a:t>Если на вход этой функции подать  переменную неправильного типа?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794" y="2018440"/>
            <a:ext cx="5683168" cy="119720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91" dirty="0">
                <a:solidFill>
                  <a:srgbClr val="FF0000"/>
                </a:solidFill>
                <a:cs typeface="Trebuchet MS"/>
              </a:rPr>
              <a:t>Программа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33" dirty="0">
                <a:solidFill>
                  <a:srgbClr val="FF0000"/>
                </a:solidFill>
                <a:cs typeface="Trebuchet MS"/>
              </a:rPr>
              <a:t>завершится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6" dirty="0">
                <a:solidFill>
                  <a:srgbClr val="FF0000"/>
                </a:solidFill>
                <a:cs typeface="Trebuchet MS"/>
              </a:rPr>
              <a:t>с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69" dirty="0">
                <a:solidFill>
                  <a:srgbClr val="FF0000"/>
                </a:solidFill>
                <a:cs typeface="Trebuchet MS"/>
              </a:rPr>
              <a:t>ошибко</a:t>
            </a:r>
            <a:r>
              <a:rPr sz="2698" spc="79" dirty="0">
                <a:solidFill>
                  <a:srgbClr val="FF0000"/>
                </a:solidFill>
                <a:cs typeface="Trebuchet MS"/>
              </a:rPr>
              <a:t>й</a:t>
            </a:r>
            <a:r>
              <a:rPr sz="2698" spc="-215" dirty="0">
                <a:solidFill>
                  <a:srgbClr val="FF0000"/>
                </a:solidFill>
                <a:cs typeface="Trebuchet MS"/>
              </a:rPr>
              <a:t>:</a:t>
            </a:r>
            <a:endParaRPr sz="2698" dirty="0">
              <a:solidFill>
                <a:srgbClr val="FF0000"/>
              </a:solidFill>
              <a:cs typeface="Trebuchet MS"/>
            </a:endParaRPr>
          </a:p>
          <a:p>
            <a:pPr marL="7701">
              <a:spcBef>
                <a:spcPts val="2817"/>
              </a:spcBef>
            </a:pPr>
            <a:r>
              <a:rPr sz="2698" dirty="0">
                <a:solidFill>
                  <a:srgbClr val="FF0000"/>
                </a:solidFill>
                <a:cs typeface="Courier New"/>
              </a:rPr>
              <a:t>describe_shape(5)</a:t>
            </a:r>
          </a:p>
        </p:txBody>
      </p:sp>
      <p:sp>
        <p:nvSpPr>
          <p:cNvPr id="4" name="object 4"/>
          <p:cNvSpPr/>
          <p:nvPr/>
        </p:nvSpPr>
        <p:spPr>
          <a:xfrm>
            <a:off x="576495" y="3886004"/>
            <a:ext cx="7697441" cy="0"/>
          </a:xfrm>
          <a:custGeom>
            <a:avLst/>
            <a:gdLst/>
            <a:ahLst/>
            <a:cxnLst/>
            <a:rect l="l" t="t" r="r" b="b"/>
            <a:pathLst>
              <a:path w="12693650">
                <a:moveTo>
                  <a:pt x="0" y="0"/>
                </a:moveTo>
                <a:lnTo>
                  <a:pt x="12693517" y="0"/>
                </a:lnTo>
              </a:path>
            </a:pathLst>
          </a:custGeom>
          <a:ln w="402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94" y="4445558"/>
            <a:ext cx="2582243" cy="37711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AttributeError</a:t>
            </a:r>
            <a:endParaRPr sz="2395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502" y="4445558"/>
            <a:ext cx="6064382" cy="37711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Traceback</a:t>
            </a:r>
            <a:r>
              <a:rPr sz="2395" spc="-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(most</a:t>
            </a:r>
            <a:r>
              <a:rPr sz="23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recent</a:t>
            </a:r>
            <a:r>
              <a:rPr sz="2395" spc="-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sz="23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last)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41" y="4985988"/>
            <a:ext cx="10461819" cy="118848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6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88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tabLst>
                <a:tab pos="5322355" algn="l"/>
                <a:tab pos="6055516" algn="l"/>
                <a:tab pos="6605003" algn="l"/>
              </a:tabLst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AttributeError: 'int'</a:t>
            </a:r>
            <a:r>
              <a:rPr sz="2395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	has	no	attribute</a:t>
            </a:r>
            <a:r>
              <a:rPr sz="2395" spc="-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'perimeter'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19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522"/>
            <a:ext cx="9859193" cy="12575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100" dirty="0"/>
              <a:t>Правильное</a:t>
            </a:r>
            <a:r>
              <a:rPr sz="3600" spc="-443" dirty="0"/>
              <a:t> </a:t>
            </a:r>
            <a:r>
              <a:rPr sz="3600" spc="82" dirty="0"/>
              <a:t>решение</a:t>
            </a:r>
            <a:r>
              <a:rPr sz="3600" spc="-431" dirty="0"/>
              <a:t> </a:t>
            </a:r>
            <a:r>
              <a:rPr sz="3600" spc="852" dirty="0"/>
              <a:t>–</a:t>
            </a:r>
            <a:r>
              <a:rPr sz="3600" spc="-428" dirty="0"/>
              <a:t> </a:t>
            </a:r>
            <a:r>
              <a:rPr sz="3600" spc="91" dirty="0"/>
              <a:t>добавить  </a:t>
            </a:r>
            <a:r>
              <a:rPr sz="3600" spc="100" dirty="0"/>
              <a:t>соответствующий</a:t>
            </a:r>
            <a:r>
              <a:rPr sz="3600" spc="-455" dirty="0"/>
              <a:t> </a:t>
            </a:r>
            <a:r>
              <a:rPr sz="3600" spc="109" dirty="0"/>
              <a:t>метод</a:t>
            </a:r>
            <a:r>
              <a:rPr sz="3600" spc="-421" dirty="0"/>
              <a:t> </a:t>
            </a:r>
            <a:r>
              <a:rPr sz="3600" spc="58" dirty="0"/>
              <a:t>в</a:t>
            </a:r>
            <a:r>
              <a:rPr sz="3600" spc="-434" dirty="0"/>
              <a:t> </a:t>
            </a:r>
            <a:r>
              <a:rPr sz="3600" spc="106" dirty="0"/>
              <a:t>базовый</a:t>
            </a:r>
            <a:r>
              <a:rPr sz="3600" spc="-421" dirty="0"/>
              <a:t> </a:t>
            </a:r>
            <a:r>
              <a:rPr sz="3600" dirty="0"/>
              <a:t>класс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76" y="2045238"/>
            <a:ext cx="11012847" cy="424932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498273">
              <a:spcBef>
                <a:spcPts val="61"/>
              </a:spcBef>
            </a:pPr>
            <a:r>
              <a:rPr sz="2698" spc="1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нашем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можно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9" dirty="0">
                <a:latin typeface="Calibri" panose="020F0502020204030204" pitchFamily="34" charset="0"/>
                <a:cs typeface="Calibri" panose="020F0502020204030204" pitchFamily="34" charset="0"/>
              </a:rPr>
              <a:t>просто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немного</a:t>
            </a:r>
            <a:r>
              <a:rPr sz="2698" spc="-2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дополнить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2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describe </a:t>
            </a:r>
            <a:r>
              <a:rPr sz="2698" spc="-8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  <a:endParaRPr lang="ru-RU" sz="2698" spc="5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498273">
              <a:spcBef>
                <a:spcPts val="61"/>
              </a:spcBef>
            </a:pPr>
            <a:endParaRPr lang="en-US" sz="2698" spc="5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class Shape: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def describe(self):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Класс: {}\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Периметр:	{}\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Площадь:	{}".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format(   # 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Добавим ещё и	название	класса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self.  class . name ,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 err="1">
                <a:latin typeface="Calibri" panose="020F0502020204030204" pitchFamily="34" charset="0"/>
                <a:cs typeface="Calibri" panose="020F0502020204030204" pitchFamily="34" charset="0"/>
              </a:rPr>
              <a:t>self.perimeter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(),  </a:t>
            </a:r>
            <a:r>
              <a:rPr lang="en-US" sz="2698" spc="52" dirty="0" err="1">
                <a:latin typeface="Calibri" panose="020F0502020204030204" pitchFamily="34" charset="0"/>
                <a:cs typeface="Calibri" panose="020F0502020204030204" pitchFamily="34" charset="0"/>
              </a:rPr>
              <a:t>self.area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()))</a:t>
            </a:r>
          </a:p>
          <a:p>
            <a:pPr marL="7701" marR="498273"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2" y="581457"/>
            <a:ext cx="935244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61" dirty="0"/>
              <a:t>Методы</a:t>
            </a:r>
            <a:r>
              <a:rPr sz="4000" b="1" spc="-443" dirty="0"/>
              <a:t> </a:t>
            </a:r>
            <a:r>
              <a:rPr sz="4000" b="1" spc="58" dirty="0"/>
              <a:t>наследников</a:t>
            </a:r>
            <a:r>
              <a:rPr sz="4000" b="1" spc="-421" dirty="0"/>
              <a:t> </a:t>
            </a:r>
            <a:r>
              <a:rPr sz="4000" b="1" spc="58" dirty="0"/>
              <a:t>в</a:t>
            </a:r>
            <a:r>
              <a:rPr sz="4000" b="1" spc="-440" dirty="0"/>
              <a:t> </a:t>
            </a:r>
            <a:r>
              <a:rPr sz="4000" b="1" spc="133" dirty="0"/>
              <a:t>базовом</a:t>
            </a:r>
            <a:r>
              <a:rPr sz="4000" b="1" spc="-440" dirty="0"/>
              <a:t> </a:t>
            </a:r>
            <a:r>
              <a:rPr sz="4000" b="1" spc="-3" dirty="0"/>
              <a:t>классе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822" y="1310896"/>
            <a:ext cx="10444106" cy="403490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spcBef>
                <a:spcPts val="64"/>
              </a:spcBef>
            </a:pPr>
            <a:r>
              <a:rPr sz="2800" spc="88" dirty="0">
                <a:cs typeface="Trebuchet MS"/>
              </a:rPr>
              <a:t>Обратите</a:t>
            </a:r>
            <a:r>
              <a:rPr sz="2800" spc="-293" dirty="0">
                <a:cs typeface="Trebuchet MS"/>
              </a:rPr>
              <a:t> </a:t>
            </a:r>
            <a:r>
              <a:rPr sz="2800" dirty="0">
                <a:cs typeface="Trebuchet MS"/>
              </a:rPr>
              <a:t>внимание,</a:t>
            </a:r>
            <a:r>
              <a:rPr sz="2800" spc="-282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что</a:t>
            </a:r>
            <a:r>
              <a:rPr sz="2800" spc="-285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у</a:t>
            </a:r>
            <a:r>
              <a:rPr sz="2800" spc="-282" dirty="0">
                <a:cs typeface="Trebuchet MS"/>
              </a:rPr>
              <a:t> </a:t>
            </a:r>
            <a:r>
              <a:rPr sz="2800" spc="-6" dirty="0">
                <a:cs typeface="Trebuchet MS"/>
              </a:rPr>
              <a:t>класса</a:t>
            </a:r>
            <a:r>
              <a:rPr sz="2800" spc="-278" dirty="0">
                <a:cs typeface="Trebuchet MS"/>
              </a:rPr>
              <a:t> </a:t>
            </a:r>
            <a:r>
              <a:rPr sz="2800" spc="100" dirty="0">
                <a:cs typeface="Trebuchet MS"/>
              </a:rPr>
              <a:t>Shape</a:t>
            </a:r>
            <a:r>
              <a:rPr sz="2800" spc="-273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нет</a:t>
            </a:r>
            <a:r>
              <a:rPr sz="2800" spc="-282" dirty="0">
                <a:cs typeface="Trebuchet MS"/>
              </a:rPr>
              <a:t> </a:t>
            </a:r>
            <a:r>
              <a:rPr sz="2800" spc="45" dirty="0">
                <a:cs typeface="Trebuchet MS"/>
              </a:rPr>
              <a:t>методов</a:t>
            </a:r>
            <a:r>
              <a:rPr sz="2800" spc="-288" dirty="0">
                <a:cs typeface="Trebuchet MS"/>
              </a:rPr>
              <a:t> </a:t>
            </a:r>
            <a:r>
              <a:rPr sz="2800" spc="-52" dirty="0">
                <a:cs typeface="Trebuchet MS"/>
              </a:rPr>
              <a:t>perimeter()</a:t>
            </a:r>
            <a:r>
              <a:rPr sz="2800" spc="-291" dirty="0">
                <a:cs typeface="Trebuchet MS"/>
              </a:rPr>
              <a:t> </a:t>
            </a:r>
            <a:r>
              <a:rPr sz="2800" spc="64" dirty="0">
                <a:cs typeface="Trebuchet MS"/>
              </a:rPr>
              <a:t>и </a:t>
            </a:r>
            <a:r>
              <a:rPr sz="2800" spc="-803" dirty="0">
                <a:cs typeface="Trebuchet MS"/>
              </a:rPr>
              <a:t> </a:t>
            </a:r>
            <a:r>
              <a:rPr sz="2800" spc="-118" dirty="0">
                <a:cs typeface="Trebuchet MS"/>
              </a:rPr>
              <a:t>area(),</a:t>
            </a:r>
            <a:r>
              <a:rPr sz="2800" spc="-300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поэтому</a:t>
            </a:r>
            <a:r>
              <a:rPr sz="2800" spc="-282" dirty="0">
                <a:cs typeface="Trebuchet MS"/>
              </a:rPr>
              <a:t> </a:t>
            </a:r>
            <a:r>
              <a:rPr sz="2800" spc="39" dirty="0">
                <a:cs typeface="Trebuchet MS"/>
              </a:rPr>
              <a:t>метод</a:t>
            </a:r>
            <a:r>
              <a:rPr sz="2800" spc="-273" dirty="0">
                <a:cs typeface="Trebuchet MS"/>
              </a:rPr>
              <a:t> </a:t>
            </a:r>
            <a:r>
              <a:rPr sz="2800" spc="-18" dirty="0">
                <a:cs typeface="Trebuchet MS"/>
              </a:rPr>
              <a:t>describe()</a:t>
            </a:r>
            <a:r>
              <a:rPr sz="2800" spc="-300" dirty="0">
                <a:cs typeface="Trebuchet MS"/>
              </a:rPr>
              <a:t> </a:t>
            </a:r>
            <a:r>
              <a:rPr sz="2800" spc="12" dirty="0">
                <a:cs typeface="Trebuchet MS"/>
              </a:rPr>
              <a:t>не</a:t>
            </a:r>
            <a:r>
              <a:rPr sz="2800" spc="-282" dirty="0">
                <a:cs typeface="Trebuchet MS"/>
              </a:rPr>
              <a:t> </a:t>
            </a:r>
            <a:r>
              <a:rPr sz="2800" spc="30" dirty="0">
                <a:cs typeface="Trebuchet MS"/>
              </a:rPr>
              <a:t>будет</a:t>
            </a:r>
            <a:r>
              <a:rPr sz="2800" spc="-285" dirty="0">
                <a:cs typeface="Trebuchet MS"/>
              </a:rPr>
              <a:t> </a:t>
            </a:r>
            <a:r>
              <a:rPr sz="2800" spc="55" dirty="0">
                <a:cs typeface="Trebuchet MS"/>
              </a:rPr>
              <a:t>работать</a:t>
            </a:r>
            <a:r>
              <a:rPr sz="2800" spc="-282" dirty="0">
                <a:cs typeface="Trebuchet MS"/>
              </a:rPr>
              <a:t> </a:t>
            </a:r>
            <a:r>
              <a:rPr sz="2800" spc="-36" dirty="0">
                <a:cs typeface="Trebuchet MS"/>
              </a:rPr>
              <a:t>для</a:t>
            </a:r>
            <a:r>
              <a:rPr sz="2800" spc="-297" dirty="0">
                <a:cs typeface="Trebuchet MS"/>
              </a:rPr>
              <a:t> </a:t>
            </a:r>
            <a:r>
              <a:rPr sz="2800" spc="27" dirty="0">
                <a:cs typeface="Trebuchet MS"/>
              </a:rPr>
              <a:t>объектов </a:t>
            </a:r>
            <a:r>
              <a:rPr sz="2800" spc="30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этого </a:t>
            </a:r>
            <a:r>
              <a:rPr sz="2800" spc="-49" dirty="0">
                <a:cs typeface="Trebuchet MS"/>
              </a:rPr>
              <a:t>класса. </a:t>
            </a:r>
            <a:r>
              <a:rPr sz="2800" spc="158" dirty="0">
                <a:cs typeface="Trebuchet MS"/>
              </a:rPr>
              <a:t>Но </a:t>
            </a:r>
            <a:r>
              <a:rPr sz="2800" spc="18" dirty="0">
                <a:cs typeface="Trebuchet MS"/>
              </a:rPr>
              <a:t>у </a:t>
            </a:r>
            <a:r>
              <a:rPr sz="2800" spc="-18" dirty="0">
                <a:cs typeface="Trebuchet MS"/>
              </a:rPr>
              <a:t>всех </a:t>
            </a:r>
            <a:r>
              <a:rPr sz="2800" spc="39" dirty="0">
                <a:cs typeface="Trebuchet MS"/>
              </a:rPr>
              <a:t>производных </a:t>
            </a:r>
            <a:r>
              <a:rPr sz="2800" spc="6" dirty="0">
                <a:cs typeface="Trebuchet MS"/>
              </a:rPr>
              <a:t>классов </a:t>
            </a:r>
            <a:r>
              <a:rPr sz="2800" spc="33" dirty="0">
                <a:cs typeface="Trebuchet MS"/>
              </a:rPr>
              <a:t>эти </a:t>
            </a:r>
            <a:r>
              <a:rPr sz="2800" spc="24" dirty="0">
                <a:cs typeface="Trebuchet MS"/>
              </a:rPr>
              <a:t>методы </a:t>
            </a:r>
            <a:r>
              <a:rPr sz="2800" spc="-69" dirty="0">
                <a:cs typeface="Trebuchet MS"/>
              </a:rPr>
              <a:t>есть, </a:t>
            </a:r>
            <a:r>
              <a:rPr sz="2800" spc="-67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поэтому</a:t>
            </a:r>
            <a:r>
              <a:rPr sz="2800" spc="-285" dirty="0">
                <a:cs typeface="Trebuchet MS"/>
              </a:rPr>
              <a:t> </a:t>
            </a:r>
            <a:r>
              <a:rPr sz="2800" spc="-36" dirty="0">
                <a:cs typeface="Trebuchet MS"/>
              </a:rPr>
              <a:t>д</a:t>
            </a:r>
            <a:r>
              <a:rPr sz="2800" spc="-30" dirty="0">
                <a:cs typeface="Trebuchet MS"/>
              </a:rPr>
              <a:t>л</a:t>
            </a:r>
            <a:r>
              <a:rPr sz="2800" spc="-42" dirty="0">
                <a:cs typeface="Trebuchet MS"/>
              </a:rPr>
              <a:t>я</a:t>
            </a:r>
            <a:r>
              <a:rPr sz="2800" spc="-285" dirty="0">
                <a:cs typeface="Trebuchet MS"/>
              </a:rPr>
              <a:t> </a:t>
            </a:r>
            <a:r>
              <a:rPr sz="2800" spc="15" dirty="0">
                <a:cs typeface="Trebuchet MS"/>
              </a:rPr>
              <a:t>них</a:t>
            </a:r>
            <a:r>
              <a:rPr sz="2800" spc="-285" dirty="0">
                <a:cs typeface="Trebuchet MS"/>
              </a:rPr>
              <a:t> </a:t>
            </a:r>
            <a:r>
              <a:rPr sz="2800" spc="-3" dirty="0">
                <a:cs typeface="Trebuchet MS"/>
              </a:rPr>
              <a:t>все</a:t>
            </a:r>
            <a:r>
              <a:rPr sz="2800" spc="-297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сработает</a:t>
            </a:r>
            <a:r>
              <a:rPr sz="2800" spc="-276" dirty="0">
                <a:cs typeface="Trebuchet MS"/>
              </a:rPr>
              <a:t> </a:t>
            </a:r>
            <a:r>
              <a:rPr sz="2800" spc="33" dirty="0">
                <a:cs typeface="Trebuchet MS"/>
              </a:rPr>
              <a:t>правильн</a:t>
            </a:r>
            <a:r>
              <a:rPr sz="2800" spc="45" dirty="0">
                <a:cs typeface="Trebuchet MS"/>
              </a:rPr>
              <a:t>о</a:t>
            </a:r>
            <a:r>
              <a:rPr sz="2800" spc="-215" dirty="0">
                <a:cs typeface="Trebuchet MS"/>
              </a:rPr>
              <a:t>:</a:t>
            </a:r>
            <a:endParaRPr sz="2800" dirty="0">
              <a:cs typeface="Trebuchet MS"/>
            </a:endParaRPr>
          </a:p>
          <a:p>
            <a:pPr>
              <a:spcBef>
                <a:spcPts val="3"/>
              </a:spcBef>
            </a:pPr>
            <a:endParaRPr sz="4400" dirty="0">
              <a:cs typeface="Trebuchet MS"/>
            </a:endParaRPr>
          </a:p>
          <a:p>
            <a:pPr marL="7701"/>
            <a:r>
              <a:rPr sz="2400" spc="6" dirty="0">
                <a:cs typeface="Courier New"/>
              </a:rPr>
              <a:t>sq</a:t>
            </a:r>
            <a:r>
              <a:rPr sz="2400" spc="-18" dirty="0">
                <a:cs typeface="Courier New"/>
              </a:rPr>
              <a:t> </a:t>
            </a:r>
            <a:r>
              <a:rPr sz="2400" spc="6" dirty="0">
                <a:cs typeface="Courier New"/>
              </a:rPr>
              <a:t>=</a:t>
            </a:r>
            <a:r>
              <a:rPr sz="2400" spc="-15" dirty="0">
                <a:cs typeface="Courier New"/>
              </a:rPr>
              <a:t> </a:t>
            </a:r>
            <a:r>
              <a:rPr sz="2400" spc="3" dirty="0">
                <a:cs typeface="Courier New"/>
              </a:rPr>
              <a:t>Square(</a:t>
            </a:r>
            <a:r>
              <a:rPr sz="2400" spc="3" dirty="0">
                <a:solidFill>
                  <a:srgbClr val="FA7600"/>
                </a:solidFill>
                <a:cs typeface="Courier New"/>
              </a:rPr>
              <a:t>3</a:t>
            </a:r>
            <a:r>
              <a:rPr sz="2400" spc="3" dirty="0">
                <a:cs typeface="Courier New"/>
              </a:rPr>
              <a:t>)</a:t>
            </a:r>
            <a:endParaRPr sz="2400" dirty="0">
              <a:cs typeface="Courier New"/>
            </a:endParaRPr>
          </a:p>
          <a:p>
            <a:pPr marL="7701">
              <a:spcBef>
                <a:spcPts val="203"/>
              </a:spcBef>
            </a:pPr>
            <a:r>
              <a:rPr sz="2400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400" spc="-6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=&gt;</a:t>
            </a:r>
            <a:r>
              <a:rPr sz="2400" spc="-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Создаём</a:t>
            </a:r>
            <a:r>
              <a:rPr sz="2400" spc="-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квадрат</a:t>
            </a:r>
            <a:endParaRPr sz="2400" dirty="0">
              <a:cs typeface="Courier New"/>
            </a:endParaRPr>
          </a:p>
          <a:p>
            <a:pPr>
              <a:spcBef>
                <a:spcPts val="24"/>
              </a:spcBef>
            </a:pPr>
            <a:endParaRPr sz="3200" dirty="0">
              <a:cs typeface="Courier New"/>
            </a:endParaRPr>
          </a:p>
          <a:p>
            <a:pPr marL="7701">
              <a:spcBef>
                <a:spcPts val="3"/>
              </a:spcBef>
            </a:pPr>
            <a:r>
              <a:rPr sz="2400" spc="3" dirty="0">
                <a:cs typeface="Courier New"/>
              </a:rPr>
              <a:t>sq.describe()</a:t>
            </a:r>
            <a:endParaRPr sz="2400" dirty="0"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46005" y="4711203"/>
          <a:ext cx="3337739" cy="156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46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Класс:</a:t>
                      </a:r>
                      <a:r>
                        <a:rPr sz="2400" spc="-8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36">
                <a:tc>
                  <a:txBody>
                    <a:bodyPr/>
                    <a:lstStyle/>
                    <a:p>
                      <a:pPr marL="31750">
                        <a:lnSpc>
                          <a:spcPts val="4700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4700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700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Периметр:</a:t>
                      </a:r>
                      <a:r>
                        <a:rPr sz="2400" spc="-5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16">
                <a:tc>
                  <a:txBody>
                    <a:bodyPr/>
                    <a:lstStyle/>
                    <a:p>
                      <a:pPr marL="31750">
                        <a:lnSpc>
                          <a:spcPts val="470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470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70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Площадь:</a:t>
                      </a:r>
                      <a:r>
                        <a:rPr sz="2400" spc="-5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1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2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82" dirty="0"/>
              <a:t>Переопределение  </a:t>
            </a:r>
            <a:r>
              <a:rPr lang="ru-RU" spc="97" dirty="0"/>
              <a:t>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9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23" y="548206"/>
            <a:ext cx="1092851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27" dirty="0"/>
              <a:t>«Починим»</a:t>
            </a:r>
            <a:r>
              <a:rPr sz="4000" b="1" spc="-452" dirty="0"/>
              <a:t> </a:t>
            </a:r>
            <a:r>
              <a:rPr sz="4000" b="1" spc="109" dirty="0"/>
              <a:t>метод</a:t>
            </a:r>
            <a:r>
              <a:rPr sz="4000" b="1" spc="-437" dirty="0"/>
              <a:t> </a:t>
            </a:r>
            <a:r>
              <a:rPr sz="4000" b="1" spc="-15" dirty="0"/>
              <a:t>describe()</a:t>
            </a:r>
            <a:r>
              <a:rPr sz="4000" b="1" spc="-415" dirty="0"/>
              <a:t> </a:t>
            </a:r>
            <a:r>
              <a:rPr sz="4000" b="1" spc="12" dirty="0"/>
              <a:t>для</a:t>
            </a:r>
            <a:r>
              <a:rPr sz="4000" b="1" spc="-418" dirty="0"/>
              <a:t> </a:t>
            </a:r>
            <a:r>
              <a:rPr sz="4000" b="1" spc="9" dirty="0"/>
              <a:t>класса</a:t>
            </a:r>
            <a:r>
              <a:rPr sz="4000" b="1" spc="-428" dirty="0"/>
              <a:t> </a:t>
            </a:r>
            <a:r>
              <a:rPr sz="4000" b="1" spc="167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123" y="1555360"/>
            <a:ext cx="11012847" cy="4387198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>
              <a:spcBef>
                <a:spcPts val="263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</a:p>
          <a:p>
            <a:pPr marL="740478">
              <a:spcBef>
                <a:spcPts val="203"/>
              </a:spcBef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describe(self):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>
              <a:spcBef>
                <a:spcPts val="203"/>
              </a:spcBef>
              <a:tabLst>
                <a:tab pos="6605003" algn="l"/>
                <a:tab pos="8987779" algn="l"/>
              </a:tabLst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"Класс:</a:t>
            </a:r>
            <a:r>
              <a:rPr sz="2395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{}\nПериметр:	{}\nПлощадь:	{}"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.format(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06802" marR="1102438">
              <a:lnSpc>
                <a:spcPct val="107100"/>
              </a:lnSpc>
              <a:spcBef>
                <a:spcPts val="6"/>
              </a:spcBef>
              <a:tabLst>
                <a:tab pos="5322355" algn="l"/>
                <a:tab pos="6788678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f.p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rim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ter(),  self.area()))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7516449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5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 </a:t>
            </a:r>
            <a:r>
              <a:rPr sz="2395" spc="-14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spc="-4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6600767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5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 </a:t>
            </a:r>
            <a:r>
              <a:rPr sz="2395" spc="-14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55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568795" y="189325"/>
            <a:ext cx="4558009" cy="182012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517152">
              <a:lnSpc>
                <a:spcPct val="108300"/>
              </a:lnSpc>
              <a:spcBef>
                <a:spcPts val="58"/>
              </a:spcBef>
            </a:pPr>
            <a:r>
              <a:rPr sz="2183" spc="12" dirty="0">
                <a:latin typeface="Courier New"/>
                <a:cs typeface="Courier New"/>
              </a:rPr>
              <a:t>shape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12" dirty="0">
                <a:latin typeface="Courier New"/>
                <a:cs typeface="Courier New"/>
              </a:rPr>
              <a:t>Shape()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circle</a:t>
            </a:r>
            <a:r>
              <a:rPr sz="2183" spc="-1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18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Circle(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)</a:t>
            </a:r>
            <a:endParaRPr sz="2183" dirty="0">
              <a:latin typeface="Courier New"/>
              <a:cs typeface="Courier New"/>
            </a:endParaRPr>
          </a:p>
          <a:p>
            <a:pPr marL="7701" marR="3081">
              <a:lnSpc>
                <a:spcPct val="108400"/>
              </a:lnSpc>
              <a:spcBef>
                <a:spcPts val="3"/>
              </a:spcBef>
            </a:pPr>
            <a:r>
              <a:rPr sz="2183" spc="12" dirty="0">
                <a:latin typeface="Courier New"/>
                <a:cs typeface="Courier New"/>
              </a:rPr>
              <a:t>rectangle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Rectangle(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4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square</a:t>
            </a:r>
            <a:r>
              <a:rPr sz="2183" spc="9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Square(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)</a:t>
            </a:r>
            <a:endParaRPr sz="2183" dirty="0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Создаём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квадрат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68794" y="2713367"/>
            <a:ext cx="3212979" cy="147034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39626">
              <a:lnSpc>
                <a:spcPct val="108600"/>
              </a:lnSpc>
              <a:spcBef>
                <a:spcPts val="55"/>
              </a:spcBef>
            </a:pPr>
            <a:r>
              <a:rPr sz="2183" spc="12" dirty="0">
                <a:latin typeface="Courier New"/>
                <a:cs typeface="Courier New"/>
              </a:rPr>
              <a:t>shape.describe() </a:t>
            </a:r>
            <a:r>
              <a:rPr sz="2183" spc="-1255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Shape</a:t>
            </a:r>
            <a:endParaRPr sz="2183" dirty="0">
              <a:latin typeface="Courier New"/>
              <a:cs typeface="Courier New"/>
            </a:endParaRPr>
          </a:p>
          <a:p>
            <a:pPr marL="7701" marR="3081">
              <a:lnSpc>
                <a:spcPts val="2838"/>
              </a:lnSpc>
              <a:spcBef>
                <a:spcPts val="67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None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None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8795" y="4517959"/>
            <a:ext cx="5399760" cy="145855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2358132">
              <a:lnSpc>
                <a:spcPct val="108300"/>
              </a:lnSpc>
              <a:spcBef>
                <a:spcPts val="58"/>
              </a:spcBef>
            </a:pPr>
            <a:r>
              <a:rPr sz="2183" spc="9" dirty="0">
                <a:latin typeface="Courier New"/>
                <a:cs typeface="Courier New"/>
              </a:rPr>
              <a:t>circle.describe()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Circle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08300"/>
              </a:lnSpc>
              <a:spcBef>
                <a:spcPts val="6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 Периметр: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31.41592653589793 </a:t>
            </a:r>
            <a:r>
              <a:rPr sz="2183" spc="-130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 =&gt;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78.53981633974483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625441" y="2713367"/>
            <a:ext cx="3548370" cy="1457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08400"/>
              </a:lnSpc>
              <a:spcBef>
                <a:spcPts val="61"/>
              </a:spcBef>
            </a:pPr>
            <a:r>
              <a:rPr sz="2183" spc="12" dirty="0">
                <a:latin typeface="Courier New"/>
                <a:cs typeface="Courier New"/>
              </a:rPr>
              <a:t>rectangle.describe() </a:t>
            </a:r>
            <a:r>
              <a:rPr sz="2183" spc="-125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Rectangle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14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12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625441" y="4517959"/>
            <a:ext cx="3044320" cy="145816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8400"/>
              </a:lnSpc>
              <a:spcBef>
                <a:spcPts val="55"/>
              </a:spcBef>
            </a:pPr>
            <a:r>
              <a:rPr sz="2183" spc="9" dirty="0">
                <a:latin typeface="Courier New"/>
                <a:cs typeface="Courier New"/>
              </a:rPr>
              <a:t>square.describe()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Square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2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3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20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25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172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950" y="531581"/>
            <a:ext cx="9291704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18" dirty="0"/>
              <a:t>Переопре</a:t>
            </a:r>
            <a:r>
              <a:rPr sz="4000" b="1" spc="109" dirty="0"/>
              <a:t>д</a:t>
            </a:r>
            <a:r>
              <a:rPr sz="4000" b="1" spc="24" dirty="0"/>
              <a:t>еление</a:t>
            </a:r>
            <a:r>
              <a:rPr sz="4000" b="1" spc="-421" dirty="0"/>
              <a:t> </a:t>
            </a:r>
            <a:r>
              <a:rPr sz="4000" b="1" spc="121" dirty="0"/>
              <a:t>метод</a:t>
            </a:r>
            <a:r>
              <a:rPr sz="4000" b="1" spc="103" dirty="0"/>
              <a:t>о</a:t>
            </a:r>
            <a:r>
              <a:rPr sz="4000" b="1" spc="58" dirty="0"/>
              <a:t>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950" y="1774653"/>
            <a:ext cx="10967794" cy="2192343"/>
          </a:xfrm>
          <a:prstGeom prst="rect">
            <a:avLst/>
          </a:prstGeom>
        </p:spPr>
        <p:txBody>
          <a:bodyPr vert="horz" wrap="square" lIns="0" tIns="235660" rIns="0" bIns="0" rtlCol="0">
            <a:spAutoFit/>
          </a:bodyPr>
          <a:lstStyle/>
          <a:p>
            <a:pPr marL="7701">
              <a:spcBef>
                <a:spcPts val="1856"/>
              </a:spcBef>
            </a:pPr>
            <a:r>
              <a:rPr sz="2800" spc="130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реде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ием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1801"/>
              </a:spcBef>
            </a:pPr>
            <a:r>
              <a:rPr sz="2800" spc="133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отл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чие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расширения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данном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метод  </a:t>
            </a:r>
            <a:r>
              <a:rPr sz="2800" spc="-100" dirty="0">
                <a:latin typeface="Calibri" panose="020F0502020204030204" pitchFamily="34" charset="0"/>
                <a:cs typeface="Calibri" panose="020F0502020204030204" pitchFamily="34" charset="0"/>
              </a:rPr>
              <a:t>area()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базового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 используется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реализации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0" dirty="0">
                <a:latin typeface="Calibri" panose="020F0502020204030204" pitchFamily="34" charset="0"/>
                <a:cs typeface="Calibri" panose="020F0502020204030204" pitchFamily="34" charset="0"/>
              </a:rPr>
              <a:t>area()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производного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2" dirty="0">
                <a:latin typeface="Calibri" panose="020F0502020204030204" pitchFamily="34" charset="0"/>
                <a:cs typeface="Calibri" panose="020F0502020204030204" pitchFamily="34" charset="0"/>
              </a:rPr>
              <a:t>класса;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же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самое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относится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методу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5" dirty="0">
                <a:latin typeface="Calibri" panose="020F0502020204030204" pitchFamily="34" charset="0"/>
                <a:cs typeface="Calibri" panose="020F0502020204030204" pitchFamily="34" charset="0"/>
              </a:rPr>
              <a:t>perimeter().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95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109" dirty="0"/>
              <a:t>Множественное  </a:t>
            </a:r>
            <a:r>
              <a:rPr lang="ru-RU" spc="39" dirty="0"/>
              <a:t>наследование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693" y="185651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Объяснение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4" y="1724860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этом классе объявлено несколько переменных. Одна хранит количество сторон — n. Вторая, </a:t>
            </a:r>
            <a:r>
              <a:rPr lang="ru-RU" dirty="0" err="1"/>
              <a:t>sides</a:t>
            </a:r>
            <a:r>
              <a:rPr lang="ru-RU" dirty="0"/>
              <a:t> — это список, в нём находятся размеры сторон. 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inputSides</a:t>
            </a:r>
            <a:r>
              <a:rPr lang="ru-RU" dirty="0"/>
              <a:t>() принимает размер каждой стороны, а </a:t>
            </a:r>
            <a:r>
              <a:rPr lang="ru-RU" dirty="0" err="1"/>
              <a:t>dispSides</a:t>
            </a:r>
            <a:r>
              <a:rPr lang="ru-RU" dirty="0"/>
              <a:t>() выводит их на экран. </a:t>
            </a:r>
          </a:p>
          <a:p>
            <a:endParaRPr lang="ru-RU" dirty="0"/>
          </a:p>
          <a:p>
            <a:r>
              <a:rPr lang="ru-RU" dirty="0"/>
              <a:t>Треугольник — это полигон с 3 сторонами. Теперь мы можем создать класс </a:t>
            </a:r>
            <a:r>
              <a:rPr lang="ru-RU" dirty="0" err="1"/>
              <a:t>Triangle</a:t>
            </a:r>
            <a:r>
              <a:rPr lang="ru-RU" dirty="0"/>
              <a:t>, который наследует весь функционал </a:t>
            </a:r>
            <a:r>
              <a:rPr lang="ru-RU" dirty="0" err="1"/>
              <a:t>Polygon</a:t>
            </a:r>
            <a:r>
              <a:rPr lang="ru-RU" dirty="0"/>
              <a:t>. Благодаря этому все атрибуты класса </a:t>
            </a:r>
            <a:r>
              <a:rPr lang="ru-RU" dirty="0" err="1"/>
              <a:t>Polygon</a:t>
            </a:r>
            <a:r>
              <a:rPr lang="ru-RU" dirty="0"/>
              <a:t> становятся доступны в </a:t>
            </a:r>
            <a:r>
              <a:rPr lang="ru-RU" dirty="0" err="1"/>
              <a:t>Triangle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Так что нам не нужно объявлять все переменные и методы снова.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38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90" y="681209"/>
            <a:ext cx="1027141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/>
              <a:t>Множественное</a:t>
            </a:r>
            <a:r>
              <a:rPr sz="4000" b="1" spc="-452" dirty="0"/>
              <a:t> </a:t>
            </a:r>
            <a:r>
              <a:rPr sz="4000" b="1" spc="55" dirty="0"/>
              <a:t>наследование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90" y="1737128"/>
            <a:ext cx="10586195" cy="25481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466698">
              <a:spcBef>
                <a:spcPts val="58"/>
              </a:spcBef>
            </a:pPr>
            <a:r>
              <a:rPr sz="3002" spc="55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предоставляет</a:t>
            </a:r>
            <a:r>
              <a:rPr sz="3002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5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</a:t>
            </a:r>
            <a:r>
              <a:rPr sz="3002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наследоваться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9" dirty="0">
                <a:latin typeface="Calibri" panose="020F0502020204030204" pitchFamily="34" charset="0"/>
                <a:cs typeface="Calibri" panose="020F0502020204030204" pitchFamily="34" charset="0"/>
              </a:rPr>
              <a:t>сразу </a:t>
            </a:r>
            <a:r>
              <a:rPr sz="3002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15" dirty="0">
                <a:latin typeface="Calibri" panose="020F0502020204030204" pitchFamily="34" charset="0"/>
                <a:cs typeface="Calibri" panose="020F0502020204030204" pitchFamily="34" charset="0"/>
              </a:rPr>
              <a:t>несколь</a:t>
            </a:r>
            <a:r>
              <a:rPr sz="3002" spc="-12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классов.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1798"/>
              </a:spcBef>
            </a:pP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Такой</a:t>
            </a:r>
            <a:r>
              <a:rPr sz="3002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механизм</a:t>
            </a:r>
            <a:r>
              <a:rPr sz="3002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множественное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наследование, </a:t>
            </a:r>
            <a:r>
              <a:rPr sz="3002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sz="3002" spc="85" dirty="0">
                <a:latin typeface="Calibri" panose="020F0502020204030204" pitchFamily="34" charset="0"/>
                <a:cs typeface="Calibri" panose="020F0502020204030204" pitchFamily="34" charset="0"/>
              </a:rPr>
              <a:t>он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</a:t>
            </a:r>
            <a:r>
              <a:rPr sz="3002" spc="-12" dirty="0">
                <a:latin typeface="Calibri" panose="020F0502020204030204" pitchFamily="34" charset="0"/>
                <a:cs typeface="Calibri" panose="020F0502020204030204" pitchFamily="34" charset="0"/>
              </a:rPr>
              <a:t>вызывать 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sz="3002" spc="73" dirty="0">
                <a:latin typeface="Calibri" panose="020F0502020204030204" pitchFamily="34" charset="0"/>
                <a:cs typeface="Calibri" panose="020F0502020204030204" pitchFamily="34" charset="0"/>
              </a:rPr>
              <a:t>производном </a:t>
            </a:r>
            <a:r>
              <a:rPr sz="3002" spc="-18" dirty="0">
                <a:latin typeface="Calibri" panose="020F0502020204030204" pitchFamily="34" charset="0"/>
                <a:cs typeface="Calibri" panose="020F0502020204030204" pitchFamily="34" charset="0"/>
              </a:rPr>
              <a:t>классе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методы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разных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1" dirty="0">
                <a:latin typeface="Calibri" panose="020F0502020204030204" pitchFamily="34" charset="0"/>
                <a:cs typeface="Calibri" panose="020F0502020204030204" pitchFamily="34" charset="0"/>
              </a:rPr>
              <a:t>базо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3002" spc="-64" dirty="0">
                <a:latin typeface="Calibri" panose="020F0502020204030204" pitchFamily="34" charset="0"/>
                <a:cs typeface="Calibri" panose="020F0502020204030204" pitchFamily="34" charset="0"/>
              </a:rPr>
              <a:t>ых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классов.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95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590" y="525784"/>
            <a:ext cx="383142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013" y="1601187"/>
            <a:ext cx="4303867" cy="44193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2401"/>
              </a:lnSpc>
              <a:spcBef>
                <a:spcPts val="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Base1: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>
              <a:lnSpc>
                <a:spcPts val="2401"/>
              </a:lnSpc>
              <a:spcBef>
                <a:spcPts val="79"/>
              </a:spcBef>
            </a:pP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tic(self):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1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"tic"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Base2: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/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tac(self):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1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"tac"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"/>
              </a:spcBef>
            </a:pPr>
            <a:endParaRPr sz="19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 marR="3081" indent="-613021"/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Derived(Base1,</a:t>
            </a:r>
            <a:r>
              <a:rPr sz="2001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Base2): </a:t>
            </a:r>
            <a:r>
              <a:rPr sz="2001" spc="-11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"/>
              </a:spcBef>
            </a:pPr>
            <a:endParaRPr sz="19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Derived()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46808" y="2290669"/>
          <a:ext cx="6166425" cy="848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85">
                <a:tc>
                  <a:txBody>
                    <a:bodyPr/>
                    <a:lstStyle/>
                    <a:p>
                      <a:pPr marL="31750">
                        <a:lnSpc>
                          <a:spcPts val="3720"/>
                        </a:lnSpc>
                      </a:pPr>
                      <a:r>
                        <a:rPr sz="20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d.tic()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2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метод,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наследованный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Base1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31750">
                        <a:lnSpc>
                          <a:spcPts val="3779"/>
                        </a:lnSpc>
                      </a:pPr>
                      <a:r>
                        <a:rPr sz="20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d.tac()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79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метод,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наследованный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250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2" y="664584"/>
            <a:ext cx="10227700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43" dirty="0"/>
              <a:t>Проблемы</a:t>
            </a:r>
            <a:r>
              <a:rPr sz="4000" b="1" spc="-443" dirty="0"/>
              <a:t> </a:t>
            </a:r>
            <a:r>
              <a:rPr sz="4000" b="1" spc="88" dirty="0"/>
              <a:t>множественного</a:t>
            </a:r>
            <a:r>
              <a:rPr sz="4000" b="1" spc="-452" dirty="0"/>
              <a:t> </a:t>
            </a:r>
            <a:r>
              <a:rPr sz="4000" b="1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661" y="2268248"/>
            <a:ext cx="10233861" cy="16847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6663" marR="3081" indent="-429346">
              <a:spcBef>
                <a:spcPts val="58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Чт</a:t>
            </a:r>
            <a:r>
              <a:rPr sz="2800" spc="12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 err="1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зван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мето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базовых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ссах  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совпадают?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218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какой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из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вызван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из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произв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дно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2800" spc="12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сса?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96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45" y="593136"/>
            <a:ext cx="9525727" cy="50021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3200" b="1" spc="106" dirty="0"/>
              <a:t>Множественное</a:t>
            </a:r>
            <a:r>
              <a:rPr sz="3200" b="1" spc="-452" dirty="0"/>
              <a:t> </a:t>
            </a:r>
            <a:r>
              <a:rPr sz="3200" b="1" spc="27" dirty="0"/>
              <a:t>наследование:</a:t>
            </a:r>
            <a:r>
              <a:rPr sz="3200" b="1" spc="-421" dirty="0"/>
              <a:t> </a:t>
            </a:r>
            <a:r>
              <a:rPr sz="3200" b="1" spc="82" dirty="0"/>
              <a:t>п</a:t>
            </a:r>
            <a:r>
              <a:rPr sz="3200" b="1" spc="154" dirty="0"/>
              <a:t>ример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2945" y="1686368"/>
            <a:ext cx="10502753" cy="348526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58"/>
              </a:spcBef>
            </a:pPr>
            <a:r>
              <a:rPr spc="158" dirty="0"/>
              <a:t>Мы</a:t>
            </a:r>
            <a:r>
              <a:rPr spc="-315" dirty="0"/>
              <a:t> </a:t>
            </a:r>
            <a:r>
              <a:rPr spc="-30" dirty="0"/>
              <a:t>знаем,</a:t>
            </a:r>
            <a:r>
              <a:rPr spc="-327" dirty="0"/>
              <a:t> </a:t>
            </a:r>
            <a:r>
              <a:rPr spc="55" dirty="0"/>
              <a:t>что</a:t>
            </a:r>
            <a:r>
              <a:rPr spc="-312" dirty="0"/>
              <a:t> </a:t>
            </a:r>
            <a:r>
              <a:rPr spc="30" dirty="0"/>
              <a:t>квадрат</a:t>
            </a:r>
            <a:r>
              <a:rPr spc="-324" dirty="0"/>
              <a:t> </a:t>
            </a:r>
            <a:r>
              <a:rPr spc="-24" dirty="0"/>
              <a:t>является</a:t>
            </a:r>
            <a:r>
              <a:rPr spc="-327" dirty="0"/>
              <a:t> </a:t>
            </a:r>
            <a:r>
              <a:rPr spc="12" dirty="0"/>
              <a:t>не</a:t>
            </a:r>
            <a:r>
              <a:rPr spc="-312" dirty="0"/>
              <a:t> </a:t>
            </a:r>
            <a:r>
              <a:rPr spc="12" dirty="0"/>
              <a:t>только</a:t>
            </a:r>
            <a:r>
              <a:rPr spc="-327" dirty="0"/>
              <a:t> </a:t>
            </a:r>
            <a:r>
              <a:rPr spc="15" dirty="0"/>
              <a:t>прямоугольником, </a:t>
            </a:r>
            <a:r>
              <a:rPr spc="-894" dirty="0"/>
              <a:t> </a:t>
            </a:r>
            <a:r>
              <a:rPr spc="88" dirty="0"/>
              <a:t>но</a:t>
            </a:r>
            <a:r>
              <a:rPr spc="-330" dirty="0"/>
              <a:t> </a:t>
            </a:r>
            <a:r>
              <a:rPr spc="15" dirty="0"/>
              <a:t>еще</a:t>
            </a:r>
            <a:r>
              <a:rPr spc="-318" dirty="0"/>
              <a:t> </a:t>
            </a:r>
            <a:r>
              <a:rPr spc="67" dirty="0"/>
              <a:t>и</a:t>
            </a:r>
            <a:r>
              <a:rPr spc="-318" dirty="0"/>
              <a:t> </a:t>
            </a:r>
            <a:r>
              <a:rPr spc="21" dirty="0"/>
              <a:t>правильным</a:t>
            </a:r>
            <a:r>
              <a:rPr spc="-318" dirty="0"/>
              <a:t> </a:t>
            </a:r>
            <a:r>
              <a:rPr spc="15" dirty="0"/>
              <a:t>многоугольником.</a:t>
            </a:r>
          </a:p>
          <a:p>
            <a:pPr marL="7701" marR="690420">
              <a:lnSpc>
                <a:spcPct val="100000"/>
              </a:lnSpc>
              <a:spcBef>
                <a:spcPts val="1798"/>
              </a:spcBef>
            </a:pPr>
            <a:r>
              <a:rPr spc="133" dirty="0"/>
              <a:t>В </a:t>
            </a:r>
            <a:r>
              <a:rPr spc="79" dirty="0"/>
              <a:t>любой </a:t>
            </a:r>
            <a:r>
              <a:rPr spc="21" dirty="0"/>
              <a:t>правильный </a:t>
            </a:r>
            <a:r>
              <a:rPr spc="3" dirty="0"/>
              <a:t>многоугольник, </a:t>
            </a:r>
            <a:r>
              <a:rPr spc="27" dirty="0"/>
              <a:t>например, </a:t>
            </a:r>
            <a:r>
              <a:rPr spc="76" dirty="0"/>
              <a:t>можно </a:t>
            </a:r>
            <a:r>
              <a:rPr spc="-897" dirty="0"/>
              <a:t> </a:t>
            </a:r>
            <a:r>
              <a:rPr spc="18" dirty="0"/>
              <a:t>вписать</a:t>
            </a:r>
            <a:r>
              <a:rPr spc="-330" dirty="0"/>
              <a:t> </a:t>
            </a:r>
            <a:r>
              <a:rPr spc="6" dirty="0"/>
              <a:t>окружность,</a:t>
            </a:r>
            <a:r>
              <a:rPr spc="-327" dirty="0"/>
              <a:t> </a:t>
            </a:r>
            <a:r>
              <a:rPr spc="33" dirty="0"/>
              <a:t>а</a:t>
            </a:r>
            <a:r>
              <a:rPr spc="-315" dirty="0"/>
              <a:t> </a:t>
            </a:r>
            <a:r>
              <a:rPr dirty="0"/>
              <a:t>в</a:t>
            </a:r>
            <a:r>
              <a:rPr spc="-315" dirty="0"/>
              <a:t> </a:t>
            </a:r>
            <a:r>
              <a:rPr spc="36" dirty="0"/>
              <a:t>произвольный</a:t>
            </a:r>
            <a:r>
              <a:rPr spc="-315" dirty="0"/>
              <a:t> </a:t>
            </a:r>
            <a:r>
              <a:rPr spc="30" dirty="0"/>
              <a:t>прямоугольник</a:t>
            </a:r>
            <a:r>
              <a:rPr spc="-300" dirty="0"/>
              <a:t> </a:t>
            </a:r>
            <a:r>
              <a:rPr spc="570" dirty="0"/>
              <a:t>— </a:t>
            </a:r>
            <a:r>
              <a:rPr spc="-897" dirty="0"/>
              <a:t> </a:t>
            </a:r>
            <a:r>
              <a:rPr spc="-73" dirty="0"/>
              <a:t>нельзя.</a:t>
            </a:r>
          </a:p>
          <a:p>
            <a:pPr marL="7701" marR="1084725">
              <a:lnSpc>
                <a:spcPct val="100000"/>
              </a:lnSpc>
              <a:spcBef>
                <a:spcPts val="1795"/>
              </a:spcBef>
            </a:pPr>
            <a:r>
              <a:rPr spc="42" dirty="0"/>
              <a:t>Давайте</a:t>
            </a:r>
            <a:r>
              <a:rPr spc="-334" dirty="0"/>
              <a:t> </a:t>
            </a:r>
            <a:r>
              <a:rPr spc="45" dirty="0"/>
              <a:t>напишем</a:t>
            </a:r>
            <a:r>
              <a:rPr spc="-318" dirty="0"/>
              <a:t> </a:t>
            </a:r>
            <a:r>
              <a:rPr spc="3" dirty="0"/>
              <a:t>отдельный</a:t>
            </a:r>
            <a:r>
              <a:rPr spc="-324" dirty="0"/>
              <a:t> </a:t>
            </a:r>
            <a:r>
              <a:rPr spc="-18" dirty="0"/>
              <a:t>класс</a:t>
            </a:r>
            <a:r>
              <a:rPr spc="-309" dirty="0"/>
              <a:t> </a:t>
            </a:r>
            <a:r>
              <a:rPr spc="52" dirty="0"/>
              <a:t>RegularPolygon</a:t>
            </a:r>
            <a:r>
              <a:rPr spc="-312" dirty="0"/>
              <a:t> </a:t>
            </a:r>
            <a:r>
              <a:rPr spc="-42" dirty="0"/>
              <a:t>для </a:t>
            </a:r>
            <a:r>
              <a:rPr spc="-894" dirty="0"/>
              <a:t> </a:t>
            </a:r>
            <a:r>
              <a:rPr spc="24" dirty="0"/>
              <a:t>правиль</a:t>
            </a:r>
            <a:r>
              <a:rPr spc="-24" dirty="0"/>
              <a:t>ных</a:t>
            </a:r>
            <a:r>
              <a:rPr spc="-330" dirty="0"/>
              <a:t> </a:t>
            </a:r>
            <a:r>
              <a:rPr spc="55" dirty="0"/>
              <a:t>многоу</a:t>
            </a:r>
            <a:r>
              <a:rPr spc="49" dirty="0"/>
              <a:t>г</a:t>
            </a:r>
            <a:r>
              <a:rPr spc="3" dirty="0"/>
              <a:t>ольни</a:t>
            </a:r>
            <a:r>
              <a:rPr spc="9" dirty="0"/>
              <a:t>к</a:t>
            </a:r>
            <a:r>
              <a:rPr spc="-69" dirty="0"/>
              <a:t>ов.</a:t>
            </a:r>
          </a:p>
        </p:txBody>
      </p:sp>
    </p:spTree>
    <p:extLst>
      <p:ext uri="{BB962C8B-B14F-4D97-AF65-F5344CB8AC3E}">
        <p14:creationId xmlns:p14="http://schemas.microsoft.com/office/powerpoint/2010/main" val="2537686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199" y="514955"/>
            <a:ext cx="349179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199" y="1562411"/>
            <a:ext cx="8995493" cy="375464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95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395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tan,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7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27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RegularPolygon:</a:t>
            </a:r>
          </a:p>
          <a:p>
            <a:pPr marL="1473640" marR="1468249" indent="-733162">
              <a:lnSpc>
                <a:spcPct val="100200"/>
              </a:lnSpc>
              <a:tabLst>
                <a:tab pos="3672740" algn="l"/>
                <a:tab pos="4773253" algn="l"/>
                <a:tab pos="5138679" algn="l"/>
                <a:tab pos="5322355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395" u="heavy" spc="3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395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side,	n): </a:t>
            </a:r>
            <a:r>
              <a:rPr sz="2395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395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side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длина</a:t>
            </a:r>
            <a:r>
              <a:rPr sz="2395" spc="-2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стороны </a:t>
            </a:r>
            <a:r>
              <a:rPr sz="2395" spc="-142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self.n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n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	сторон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51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1468249" indent="-733162">
              <a:lnSpc>
                <a:spcPct val="100200"/>
              </a:lnSpc>
              <a:tabLst>
                <a:tab pos="5139449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inscribed_circle_radius(self):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''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пис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нно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ужн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''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>
              <a:spcBef>
                <a:spcPts val="6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9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tan(pi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self.n))</a:t>
            </a:r>
          </a:p>
        </p:txBody>
      </p:sp>
    </p:spTree>
    <p:extLst>
      <p:ext uri="{BB962C8B-B14F-4D97-AF65-F5344CB8AC3E}">
        <p14:creationId xmlns:p14="http://schemas.microsoft.com/office/powerpoint/2010/main" val="2466202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322" y="598082"/>
            <a:ext cx="33089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322" y="1305388"/>
            <a:ext cx="10925437" cy="438192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Квадрат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можно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отнаследовать </a:t>
            </a:r>
            <a:r>
              <a:rPr sz="2698" spc="76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прямоугольника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правильного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многоугольника.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Обратите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внимание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5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388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4183335" indent="-673092">
              <a:lnSpc>
                <a:spcPct val="108400"/>
              </a:lnSpc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Square(Rectangle, RegularPolygon):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334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33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a):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314597">
              <a:lnSpc>
                <a:spcPct val="108300"/>
              </a:lnSpc>
              <a:spcBef>
                <a:spcPts val="6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Приходится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явно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вызывать конструкторы базовых классов </a:t>
            </a:r>
            <a:r>
              <a:rPr sz="2183" spc="-1304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Rectangle.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RegularPolygon.</a:t>
            </a:r>
            <a:r>
              <a:rPr sz="2183" u="heavy" spc="131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3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3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"/>
              </a:spcBef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Square(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9322" y="5687310"/>
          <a:ext cx="10971644" cy="94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060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s.describe()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090"/>
                        </a:lnSpc>
                      </a:pPr>
                      <a:r>
                        <a:rPr sz="22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409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09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spc="1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Rectangle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0">
                <a:tc>
                  <a:txBody>
                    <a:bodyPr/>
                    <a:lstStyle/>
                    <a:p>
                      <a:pPr marL="31750">
                        <a:lnSpc>
                          <a:spcPts val="432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print(s.inscribed_circle_radius())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320"/>
                        </a:lnSpc>
                      </a:pPr>
                      <a:r>
                        <a:rPr sz="22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432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32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20"/>
                        </a:lnSpc>
                      </a:pPr>
                      <a:r>
                        <a:rPr sz="2200" spc="1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RegularPolygon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7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363" y="268778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Давайте создадим класс </a:t>
            </a:r>
            <a:r>
              <a:rPr lang="en-US" sz="4000" b="1" dirty="0"/>
              <a:t>Triangle: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41486"/>
            <a:ext cx="9894309" cy="4603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Triangle(Polygon):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Polygon.__</a:t>
            </a:r>
            <a:r>
              <a:rPr lang="en-US" dirty="0" err="1"/>
              <a:t>init</a:t>
            </a:r>
            <a:r>
              <a:rPr lang="en-US" dirty="0"/>
              <a:t>__(self,3)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findArea</a:t>
            </a:r>
            <a:r>
              <a:rPr lang="en-US" dirty="0"/>
              <a:t>(self):</a:t>
            </a:r>
          </a:p>
          <a:p>
            <a:r>
              <a:rPr lang="en-US" dirty="0"/>
              <a:t>        a, b, c = </a:t>
            </a:r>
            <a:r>
              <a:rPr lang="en-US" dirty="0" err="1"/>
              <a:t>self.sides</a:t>
            </a:r>
            <a:endParaRPr lang="en-US" dirty="0"/>
          </a:p>
          <a:p>
            <a:r>
              <a:rPr lang="en-US" dirty="0"/>
              <a:t>        # </a:t>
            </a:r>
            <a:r>
              <a:rPr lang="ru-RU" dirty="0"/>
              <a:t>Вычисляем полупериметр</a:t>
            </a:r>
          </a:p>
          <a:p>
            <a:r>
              <a:rPr lang="ru-RU" dirty="0"/>
              <a:t>        </a:t>
            </a:r>
            <a:r>
              <a:rPr lang="en-US" dirty="0"/>
              <a:t>s = (a + b + c) / 2</a:t>
            </a:r>
          </a:p>
          <a:p>
            <a:r>
              <a:rPr lang="en-US" dirty="0"/>
              <a:t>        area = (s*(s-a)*(s-b)*(s-c)) ** 0.5</a:t>
            </a:r>
          </a:p>
          <a:p>
            <a:r>
              <a:rPr lang="en-US" dirty="0"/>
              <a:t>        print('</a:t>
            </a:r>
            <a:r>
              <a:rPr lang="ru-RU" dirty="0"/>
              <a:t>Площадь треугольника равна %0.2</a:t>
            </a:r>
            <a:r>
              <a:rPr lang="en-US" dirty="0"/>
              <a:t>f' %area)</a:t>
            </a:r>
          </a:p>
        </p:txBody>
      </p:sp>
    </p:spTree>
    <p:extLst>
      <p:ext uri="{BB962C8B-B14F-4D97-AF65-F5344CB8AC3E}">
        <p14:creationId xmlns:p14="http://schemas.microsoft.com/office/powerpoint/2010/main" val="19390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01782"/>
            <a:ext cx="11196637" cy="1325563"/>
          </a:xfrm>
        </p:spPr>
        <p:txBody>
          <a:bodyPr>
            <a:noAutofit/>
          </a:bodyPr>
          <a:lstStyle/>
          <a:p>
            <a:r>
              <a:rPr lang="ru-RU" sz="2800" dirty="0"/>
              <a:t>В классе есть и собственный метод </a:t>
            </a:r>
            <a:r>
              <a:rPr lang="ru-RU" sz="2800" dirty="0" err="1"/>
              <a:t>findArea</a:t>
            </a:r>
            <a:r>
              <a:rPr lang="ru-RU" sz="2800" dirty="0"/>
              <a:t>(). Он вычисляет площадь треугольника и выводит ее на экран. </a:t>
            </a:r>
            <a:br>
              <a:rPr lang="ru-RU" sz="2800" dirty="0"/>
            </a:br>
            <a:r>
              <a:rPr lang="ru-RU" sz="2800" dirty="0"/>
              <a:t>Попробуем запустить нашу программу: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989" y="2101849"/>
            <a:ext cx="7450367" cy="460375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&gt;&gt;&gt; t = </a:t>
            </a:r>
            <a:r>
              <a:rPr lang="ru-RU" dirty="0" err="1"/>
              <a:t>Triangle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t.inputSides</a:t>
            </a:r>
            <a:r>
              <a:rPr lang="ru-RU" dirty="0"/>
              <a:t>()</a:t>
            </a:r>
          </a:p>
          <a:p>
            <a:r>
              <a:rPr lang="ru-RU" dirty="0"/>
              <a:t>Введите сторону 1 : 3</a:t>
            </a:r>
          </a:p>
          <a:p>
            <a:r>
              <a:rPr lang="ru-RU" dirty="0"/>
              <a:t>Введите сторону 2 : 5</a:t>
            </a:r>
          </a:p>
          <a:p>
            <a:r>
              <a:rPr lang="ru-RU" dirty="0"/>
              <a:t>Введите сторону 3 : 4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t.dispSides</a:t>
            </a:r>
            <a:r>
              <a:rPr lang="ru-RU" dirty="0"/>
              <a:t>()</a:t>
            </a:r>
          </a:p>
          <a:p>
            <a:r>
              <a:rPr lang="ru-RU" dirty="0"/>
              <a:t>Сторона 1  —  3.0</a:t>
            </a:r>
          </a:p>
          <a:p>
            <a:r>
              <a:rPr lang="ru-RU" dirty="0"/>
              <a:t>Сторона 2  —  5.0</a:t>
            </a:r>
          </a:p>
          <a:p>
            <a:r>
              <a:rPr lang="ru-RU" dirty="0"/>
              <a:t>Сторона 3  —  4.0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t.findArea</a:t>
            </a:r>
            <a:r>
              <a:rPr lang="ru-RU" dirty="0"/>
              <a:t>()</a:t>
            </a:r>
          </a:p>
          <a:p>
            <a:r>
              <a:rPr lang="ru-RU" dirty="0"/>
              <a:t>Площадь треугольника равна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4" y="1171626"/>
            <a:ext cx="2925721" cy="315292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from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math</a:t>
            </a:r>
            <a:r>
              <a:rPr sz="2001" spc="-6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import</a:t>
            </a:r>
            <a:r>
              <a:rPr sz="2001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pi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4" y="1638085"/>
            <a:ext cx="4763633" cy="5079816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12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Circle:</a:t>
            </a:r>
          </a:p>
          <a:p>
            <a:pPr marL="1232975" marR="3081" indent="-613021">
              <a:lnSpc>
                <a:spcPts val="2601"/>
              </a:lnSpc>
              <a:spcBef>
                <a:spcPts val="11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init</a:t>
            </a:r>
            <a:r>
              <a:rPr sz="2001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(self, radius): </a:t>
            </a:r>
            <a:r>
              <a:rPr sz="2001" spc="-1198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self.r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3" dirty="0">
                <a:latin typeface="Courier New"/>
                <a:cs typeface="Courier New"/>
              </a:rPr>
              <a:t> radius</a:t>
            </a:r>
            <a:endParaRPr sz="2001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335" dirty="0">
              <a:latin typeface="Courier New"/>
              <a:cs typeface="Courier New"/>
            </a:endParaRPr>
          </a:p>
          <a:p>
            <a:pPr marL="620338">
              <a:spcBef>
                <a:spcPts val="3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area(self):</a:t>
            </a:r>
          </a:p>
          <a:p>
            <a:pPr marL="1232975">
              <a:spcBef>
                <a:spcPts val="200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pi</a:t>
            </a:r>
            <a:r>
              <a:rPr sz="2001" dirty="0">
                <a:latin typeface="Courier New"/>
                <a:cs typeface="Courier New"/>
              </a:rPr>
              <a:t> *</a:t>
            </a:r>
            <a:r>
              <a:rPr sz="2001" spc="-3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self.r</a:t>
            </a:r>
            <a:r>
              <a:rPr sz="2001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** </a:t>
            </a:r>
            <a:r>
              <a:rPr sz="2001" dirty="0">
                <a:solidFill>
                  <a:srgbClr val="FA7600"/>
                </a:solidFill>
                <a:latin typeface="Courier New"/>
                <a:cs typeface="Courier New"/>
              </a:rPr>
              <a:t>2</a:t>
            </a:r>
            <a:endParaRPr sz="200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4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2456" dirty="0">
              <a:latin typeface="Courier New"/>
              <a:cs typeface="Courier New"/>
            </a:endParaRPr>
          </a:p>
          <a:p>
            <a:pPr marL="7701"/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Rectangle:</a:t>
            </a:r>
          </a:p>
          <a:p>
            <a:pPr marL="1232975" marR="309206" indent="-613021">
              <a:lnSpc>
                <a:spcPct val="108200"/>
              </a:lnSpc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u="heavy" spc="1201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init</a:t>
            </a:r>
            <a:r>
              <a:rPr sz="2001" u="heavy" spc="119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(self, a,</a:t>
            </a:r>
            <a:r>
              <a:rPr sz="2001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b): </a:t>
            </a:r>
            <a:r>
              <a:rPr sz="2001" spc="-1195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self.a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3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a</a:t>
            </a:r>
          </a:p>
          <a:p>
            <a:pPr marL="1232975">
              <a:spcBef>
                <a:spcPts val="203"/>
              </a:spcBef>
            </a:pPr>
            <a:r>
              <a:rPr sz="2001" spc="3" dirty="0">
                <a:latin typeface="Courier New"/>
                <a:cs typeface="Courier New"/>
              </a:rPr>
              <a:t>self.b</a:t>
            </a:r>
            <a:r>
              <a:rPr sz="2001" spc="-15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-18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b</a:t>
            </a:r>
          </a:p>
          <a:p>
            <a:pPr>
              <a:spcBef>
                <a:spcPts val="12"/>
              </a:spcBef>
            </a:pPr>
            <a:endParaRPr sz="2456" dirty="0">
              <a:latin typeface="Courier New"/>
              <a:cs typeface="Courier New"/>
            </a:endParaRPr>
          </a:p>
          <a:p>
            <a:pPr marL="620338"/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area(self):</a:t>
            </a:r>
            <a:endParaRPr sz="2001" dirty="0">
              <a:latin typeface="Courier New"/>
              <a:cs typeface="Courier New"/>
            </a:endParaRPr>
          </a:p>
          <a:p>
            <a:pPr marL="1232975">
              <a:spcBef>
                <a:spcPts val="203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self.a</a:t>
            </a:r>
            <a:r>
              <a:rPr sz="2001" spc="-3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* </a:t>
            </a:r>
            <a:r>
              <a:rPr sz="2001" spc="3" dirty="0">
                <a:latin typeface="Courier New"/>
                <a:cs typeface="Courier New"/>
              </a:rPr>
              <a:t>self.b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Рассмотрим следующий пример</a:t>
            </a:r>
            <a:r>
              <a:rPr lang="en-US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998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5" y="1230975"/>
            <a:ext cx="10695368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64" dirty="0"/>
              <a:t>Наблюдение:</a:t>
            </a:r>
            <a:r>
              <a:rPr sz="3600" spc="-443" dirty="0"/>
              <a:t> </a:t>
            </a:r>
            <a:r>
              <a:rPr sz="3600" spc="118" dirty="0"/>
              <a:t>Square</a:t>
            </a:r>
            <a:r>
              <a:rPr sz="3600" spc="-431" dirty="0"/>
              <a:t> </a:t>
            </a:r>
            <a:r>
              <a:rPr sz="3600" spc="852" dirty="0"/>
              <a:t>–</a:t>
            </a:r>
            <a:r>
              <a:rPr sz="3600" spc="-428" dirty="0"/>
              <a:t> </a:t>
            </a:r>
            <a:r>
              <a:rPr sz="3600" spc="76" dirty="0"/>
              <a:t>частный</a:t>
            </a:r>
            <a:r>
              <a:rPr sz="3600" spc="-437" dirty="0"/>
              <a:t> </a:t>
            </a:r>
            <a:r>
              <a:rPr sz="3600" spc="58" dirty="0"/>
              <a:t>случай </a:t>
            </a:r>
            <a:r>
              <a:rPr sz="3600" spc="-1198" dirty="0"/>
              <a:t> </a:t>
            </a:r>
            <a:r>
              <a:rPr sz="3600" spc="55" dirty="0"/>
              <a:t>Rectangle</a:t>
            </a:r>
          </a:p>
        </p:txBody>
      </p:sp>
      <p:sp>
        <p:nvSpPr>
          <p:cNvPr id="3" name="object 3"/>
          <p:cNvSpPr/>
          <p:nvPr/>
        </p:nvSpPr>
        <p:spPr>
          <a:xfrm>
            <a:off x="2226975" y="3115109"/>
            <a:ext cx="411634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555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3464580" y="3115109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775481" y="2363925"/>
            <a:ext cx="6204545" cy="2660307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698" spc="-3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</a:p>
          <a:p>
            <a:pPr marL="1658086" marR="829043" indent="-825577">
              <a:lnSpc>
                <a:spcPts val="3438"/>
              </a:lnSpc>
              <a:spcBef>
                <a:spcPts val="149"/>
              </a:spcBef>
              <a:tabLst>
                <a:tab pos="2070489" algn="l"/>
                <a:tab pos="3308470" algn="l"/>
              </a:tabLst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def		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698" spc="-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a): </a:t>
            </a:r>
            <a:r>
              <a:rPr sz="2698" spc="-16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698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306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/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698" spc="-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</a:p>
          <a:p>
            <a:pPr marL="1658086">
              <a:spcBef>
                <a:spcPts val="203"/>
              </a:spcBef>
            </a:pPr>
            <a:r>
              <a:rPr sz="269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698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698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05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61</TotalTime>
  <Words>2623</Words>
  <Application>Microsoft Office PowerPoint</Application>
  <PresentationFormat>Широкоэкранный</PresentationFormat>
  <Paragraphs>399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4" baseType="lpstr">
      <vt:lpstr>Arial</vt:lpstr>
      <vt:lpstr>Calibri</vt:lpstr>
      <vt:lpstr>Courier New</vt:lpstr>
      <vt:lpstr>Helvetica Light</vt:lpstr>
      <vt:lpstr>Lucida Console</vt:lpstr>
      <vt:lpstr>Trebuchet MS</vt:lpstr>
      <vt:lpstr>Wingdings</vt:lpstr>
      <vt:lpstr>Тема Office</vt:lpstr>
      <vt:lpstr>Объектно-ориентированное программирование</vt:lpstr>
      <vt:lpstr>Наследование — одна из концепций объектно-ориентированного программирования (ООП).  Наследование позволяет объявить класс, который дублирует функциональность уже существующего класса.  С помощью этой концепции вы сможете расширить возможности своего класса.</vt:lpstr>
      <vt:lpstr>Синтаксис</vt:lpstr>
      <vt:lpstr>Задача. Пример наследования</vt:lpstr>
      <vt:lpstr>Объяснение</vt:lpstr>
      <vt:lpstr>Давайте создадим класс Triangle: </vt:lpstr>
      <vt:lpstr>В классе есть и собственный метод findArea(). Он вычисляет площадь треугольника и выводит ее на экран.  Попробуем запустить нашу программу:</vt:lpstr>
      <vt:lpstr>from math import pi</vt:lpstr>
      <vt:lpstr>Наблюдение: Square – частный случай  Rectangle</vt:lpstr>
      <vt:lpstr>Задача: реализовать метод perimeter()  у всех фигур</vt:lpstr>
      <vt:lpstr>Задача: реализовать метод perimeter()  у всех фигур</vt:lpstr>
      <vt:lpstr>Наследование</vt:lpstr>
      <vt:lpstr>Синтаксис наследования</vt:lpstr>
      <vt:lpstr>Иерархия классов</vt:lpstr>
      <vt:lpstr>Иерархия геометрических фигур</vt:lpstr>
      <vt:lpstr>Механизм наследования</vt:lpstr>
      <vt:lpstr>Механизм наследования</vt:lpstr>
      <vt:lpstr>Механизм наследования</vt:lpstr>
      <vt:lpstr>Механизм наследования</vt:lpstr>
      <vt:lpstr>Пример</vt:lpstr>
      <vt:lpstr>Наследование  на  примере геометрических фигур</vt:lpstr>
      <vt:lpstr>Использование методов базового класса</vt:lpstr>
      <vt:lpstr>Использование методов базового класса</vt:lpstr>
      <vt:lpstr>Использование методов базового класса</vt:lpstr>
      <vt:lpstr>Как добавить в производный класс новый  метод, которого нет в базовом классе.</vt:lpstr>
      <vt:lpstr>Квадратура круга</vt:lpstr>
      <vt:lpstr>Квадратура круга</vt:lpstr>
      <vt:lpstr>Множественное наследование</vt:lpstr>
      <vt:lpstr>Множественное наследование — это возможность класса иметь более одного родительского класса.  </vt:lpstr>
      <vt:lpstr>Многоуровневое наследование </vt:lpstr>
      <vt:lpstr>Мы также можем наследовать класс от уже наследуемого. Это называется многоуровневым наследованием. Оно может иметь сколько угодно уровней.  В многоуровневом наследовании свойства родительского класса и наследуемого от него класса передаются новому наследуемому классу.</vt:lpstr>
      <vt:lpstr>Класс Derived1 наследуется от класса Base, а класс Derived2 — от класса Derived1.</vt:lpstr>
      <vt:lpstr>Расширение методов</vt:lpstr>
      <vt:lpstr>Иерархия геометрических фигур</vt:lpstr>
      <vt:lpstr>Презентация PowerPoint</vt:lpstr>
      <vt:lpstr>Наследуем класс Square от класса Rectangle</vt:lpstr>
      <vt:lpstr>Наследуем класс Square от класса Rectangle</vt:lpstr>
      <vt:lpstr>Расширение метода</vt:lpstr>
      <vt:lpstr>Расширение метода</vt:lpstr>
      <vt:lpstr>Использование методов  наследников в базовом  классе</vt:lpstr>
      <vt:lpstr>Задача: вывести на экран «описание» фигуры</vt:lpstr>
      <vt:lpstr>Если на вход этой функции подать  переменную неправильного типа?</vt:lpstr>
      <vt:lpstr>Правильное решение – добавить  соответствующий метод в базовый класс</vt:lpstr>
      <vt:lpstr>Методы наследников в базовом классе</vt:lpstr>
      <vt:lpstr>Переопределение  методов</vt:lpstr>
      <vt:lpstr>«Починим» метод describe() для класса Shape</vt:lpstr>
      <vt:lpstr>Презентация PowerPoint</vt:lpstr>
      <vt:lpstr>Переопределение методов</vt:lpstr>
      <vt:lpstr>Множественное  наследование</vt:lpstr>
      <vt:lpstr>Множественное наследование</vt:lpstr>
      <vt:lpstr>Пример</vt:lpstr>
      <vt:lpstr>Проблемы множественного наследования</vt:lpstr>
      <vt:lpstr>Множественное наследование: пример</vt:lpstr>
      <vt:lpstr>Пример</vt:lpstr>
      <vt:lpstr>Пример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2023-03-31T18:05:41Z</dcterms:modified>
</cp:coreProperties>
</file>