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7" r:id="rId3"/>
    <p:sldId id="357" r:id="rId4"/>
    <p:sldId id="358" r:id="rId5"/>
    <p:sldId id="359" r:id="rId6"/>
    <p:sldId id="360" r:id="rId7"/>
    <p:sldId id="385" r:id="rId8"/>
    <p:sldId id="386" r:id="rId9"/>
    <p:sldId id="387" r:id="rId10"/>
    <p:sldId id="388" r:id="rId11"/>
    <p:sldId id="389" r:id="rId12"/>
    <p:sldId id="378" r:id="rId13"/>
    <p:sldId id="365" r:id="rId14"/>
    <p:sldId id="366" r:id="rId15"/>
    <p:sldId id="379" r:id="rId16"/>
    <p:sldId id="368" r:id="rId17"/>
    <p:sldId id="369" r:id="rId18"/>
    <p:sldId id="390" r:id="rId19"/>
    <p:sldId id="391" r:id="rId20"/>
    <p:sldId id="381" r:id="rId21"/>
    <p:sldId id="380" r:id="rId22"/>
    <p:sldId id="382" r:id="rId23"/>
    <p:sldId id="384" r:id="rId24"/>
    <p:sldId id="383" r:id="rId25"/>
    <p:sldId id="284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5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01.04.2023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11894" y="2270870"/>
            <a:ext cx="6489857" cy="1560477"/>
          </a:xfrm>
        </p:spPr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№20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311" y="1480229"/>
            <a:ext cx="11196636" cy="4603751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Обратите внимание, что метод __</a:t>
            </a:r>
            <a:r>
              <a:rPr lang="ru-RU" dirty="0" err="1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eq</a:t>
            </a:r>
            <a:r>
              <a:rPr lang="ru-RU" dirty="0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__ получает второй параметр. Это связано с тем, что при использовании «=» в Python для проверки равенства выполняется метод __</a:t>
            </a:r>
            <a:r>
              <a:rPr lang="ru-RU" dirty="0" err="1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eq</a:t>
            </a:r>
            <a:r>
              <a:rPr lang="ru-RU" dirty="0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__. В это время объект с другой стороны знака равенства назначается первому Два параметра.</a:t>
            </a:r>
          </a:p>
          <a:p>
            <a:endParaRPr lang="ru-RU" dirty="0">
              <a:latin typeface="Calibri" panose="020F0502020204030204" pitchFamily="34" charset="0"/>
              <a:ea typeface="Segoe UI Symbol" panose="020B0502040204020203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В этом примере __</a:t>
            </a:r>
            <a:r>
              <a:rPr lang="ru-RU" dirty="0" err="1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eq</a:t>
            </a:r>
            <a:r>
              <a:rPr lang="ru-RU" dirty="0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__ проверяет, равны ли они только на основе того, являются ли оба параметра экземплярами класса </a:t>
            </a:r>
            <a:r>
              <a:rPr lang="ru-RU" dirty="0" err="1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MyClass</a:t>
            </a:r>
            <a:r>
              <a:rPr lang="ru-RU" dirty="0">
                <a:latin typeface="Calibri" panose="020F0502020204030204" pitchFamily="34" charset="0"/>
                <a:ea typeface="Segoe UI Symbol" panose="020B0502040204020203" pitchFamily="34" charset="0"/>
                <a:cs typeface="Calibri" panose="020F0502020204030204" pitchFamily="34" charset="0"/>
              </a:rPr>
              <a:t>, поэтому будет получен следующий результат:</a:t>
            </a:r>
            <a:endParaRPr lang="en-US" dirty="0">
              <a:latin typeface="Calibri" panose="020F0502020204030204" pitchFamily="34" charset="0"/>
              <a:ea typeface="Segoe UI Symbol" panose="020B050204020402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87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5364" y="1127124"/>
            <a:ext cx="11196636" cy="4603751"/>
          </a:xfrm>
        </p:spPr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MyClass</a:t>
            </a:r>
            <a:r>
              <a:rPr lang="en-US" dirty="0"/>
              <a:t>() ==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&gt;&gt;&gt; </a:t>
            </a:r>
            <a:r>
              <a:rPr lang="en-US" dirty="0" err="1"/>
              <a:t>MyClass</a:t>
            </a:r>
            <a:r>
              <a:rPr lang="en-US" dirty="0"/>
              <a:t>() == 23</a:t>
            </a:r>
          </a:p>
          <a:p>
            <a:r>
              <a:rPr lang="en-US" dirty="0"/>
              <a:t>False</a:t>
            </a:r>
          </a:p>
          <a:p>
            <a:r>
              <a:rPr lang="en-US" dirty="0"/>
              <a:t>&gt;&gt;&gt; mc =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r>
              <a:rPr lang="en-US" dirty="0"/>
              <a:t>&gt;&gt;&gt; mc2 = </a:t>
            </a:r>
            <a:r>
              <a:rPr lang="en-US" dirty="0" err="1"/>
              <a:t>MyClass</a:t>
            </a:r>
            <a:r>
              <a:rPr lang="en-US" dirty="0"/>
              <a:t>()</a:t>
            </a:r>
          </a:p>
          <a:p>
            <a:r>
              <a:rPr lang="en-US" dirty="0"/>
              <a:t>&gt;&gt;&gt; mc == mc2</a:t>
            </a:r>
          </a:p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45613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69571" y="2183418"/>
            <a:ext cx="9584872" cy="1131282"/>
          </a:xfrm>
        </p:spPr>
        <p:txBody>
          <a:bodyPr>
            <a:normAutofit/>
          </a:bodyPr>
          <a:lstStyle/>
          <a:p>
            <a:r>
              <a:rPr lang="ru-RU" spc="124" dirty="0">
                <a:latin typeface="Calibri" panose="020F0502020204030204" pitchFamily="34" charset="0"/>
                <a:cs typeface="Calibri" panose="020F0502020204030204" pitchFamily="34" charset="0"/>
              </a:rPr>
              <a:t>Переопределение </a:t>
            </a:r>
            <a:r>
              <a:rPr lang="ru-RU" spc="-186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pc="24" dirty="0">
                <a:latin typeface="Calibri" panose="020F0502020204030204" pitchFamily="34" charset="0"/>
                <a:cs typeface="Calibri" panose="020F0502020204030204" pitchFamily="34" charset="0"/>
              </a:rPr>
              <a:t>функции</a:t>
            </a:r>
            <a:r>
              <a:rPr lang="ru-RU" spc="-706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pc="-85" dirty="0">
                <a:latin typeface="Calibri" panose="020F0502020204030204" pitchFamily="34" charset="0"/>
                <a:cs typeface="Calibri" panose="020F0502020204030204" pitchFamily="34" charset="0"/>
              </a:rPr>
              <a:t>print()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44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069" y="593926"/>
            <a:ext cx="376611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85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65994" y="3616729"/>
          <a:ext cx="5640877" cy="96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0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2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4047">
                <a:tc>
                  <a:txBody>
                    <a:bodyPr/>
                    <a:lstStyle/>
                    <a:p>
                      <a:pPr marL="31750">
                        <a:lnSpc>
                          <a:spcPts val="409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m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409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4090"/>
                        </a:lnSpc>
                      </a:pPr>
                      <a:r>
                        <a:rPr sz="2200" spc="20" dirty="0" err="1">
                          <a:latin typeface="Courier New"/>
                          <a:cs typeface="Courier New"/>
                        </a:rPr>
                        <a:t>self.minute</a:t>
                      </a:r>
                      <a:r>
                        <a:rPr lang="en-US" sz="2200" spc="20" dirty="0" err="1">
                          <a:latin typeface="Courier New"/>
                          <a:cs typeface="Courier New"/>
                        </a:rPr>
                        <a:t>s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090"/>
                        </a:lnSpc>
                      </a:pPr>
                      <a:r>
                        <a:rPr sz="2200" spc="20" dirty="0">
                          <a:latin typeface="Courier New"/>
                          <a:cs typeface="Courier New"/>
                        </a:rPr>
                        <a:t>other.minutes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30">
                <a:tc>
                  <a:txBody>
                    <a:bodyPr/>
                    <a:lstStyle/>
                    <a:p>
                      <a:pPr marL="31750">
                        <a:lnSpc>
                          <a:spcPts val="431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431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4315"/>
                        </a:lnSpc>
                      </a:pPr>
                      <a:r>
                        <a:rPr sz="2200" spc="20" dirty="0" err="1">
                          <a:latin typeface="Courier New"/>
                          <a:cs typeface="Courier New"/>
                        </a:rPr>
                        <a:t>self.second</a:t>
                      </a:r>
                      <a:r>
                        <a:rPr lang="en-US" sz="2200" spc="20" dirty="0" err="1">
                          <a:latin typeface="Courier New"/>
                          <a:cs typeface="Courier New"/>
                        </a:rPr>
                        <a:t>s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1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15"/>
                        </a:lnSpc>
                      </a:pPr>
                      <a:r>
                        <a:rPr sz="2200" spc="20" dirty="0">
                          <a:latin typeface="Courier New"/>
                          <a:cs typeface="Courier New"/>
                        </a:rPr>
                        <a:t>other.seconds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05068" y="1474373"/>
            <a:ext cx="9788117" cy="5252452"/>
          </a:xfrm>
          <a:prstGeom prst="rect">
            <a:avLst/>
          </a:prstGeom>
        </p:spPr>
        <p:txBody>
          <a:bodyPr vert="horz" wrap="square" lIns="0" tIns="35041" rIns="0" bIns="0" rtlCol="0">
            <a:spAutoFit/>
          </a:bodyPr>
          <a:lstStyle/>
          <a:p>
            <a:pPr marL="7701">
              <a:spcBef>
                <a:spcPts val="276"/>
              </a:spcBef>
            </a:pPr>
            <a:r>
              <a:rPr sz="2400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400" spc="-27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Time: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 marR="2693908" indent="-673092">
              <a:lnSpc>
                <a:spcPct val="108400"/>
              </a:lnSpc>
            </a:pPr>
            <a:r>
              <a:rPr sz="2400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400" u="heavy" spc="12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(self, minutes, seconds): </a:t>
            </a:r>
            <a:r>
              <a:rPr sz="2400" spc="-13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self.minutes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minutes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 self.seconds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seconds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>
              <a:spcBef>
                <a:spcPts val="3"/>
              </a:spcBef>
            </a:pPr>
            <a:r>
              <a:rPr sz="2400" spc="1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u="heavy" spc="1316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sz="2400" u="heavy" spc="1328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(self,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 other):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5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 marR="6226485">
              <a:lnSpc>
                <a:spcPct val="108300"/>
              </a:lnSpc>
            </a:pP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+=</a:t>
            </a:r>
            <a:r>
              <a:rPr sz="2400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sz="2400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 </a:t>
            </a:r>
            <a:r>
              <a:rPr sz="2400" spc="-1301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400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sz="2400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5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>
              <a:spcBef>
                <a:spcPts val="218"/>
              </a:spcBef>
            </a:pPr>
            <a:r>
              <a:rPr sz="2400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400" spc="-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Time(m,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s)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"/>
              </a:spcBef>
            </a:pP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/>
            <a:r>
              <a:rPr sz="2400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u="heavy" spc="12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u="heavy" spc="1322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sz="2400" u="heavy" spc="9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u="heavy" spc="12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(self):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>
              <a:spcBef>
                <a:spcPts val="218"/>
              </a:spcBef>
            </a:pPr>
            <a:r>
              <a:rPr sz="2400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400" spc="27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9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'{}:{}'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.format(self.minutes,</a:t>
            </a:r>
            <a:r>
              <a:rPr sz="2400" spc="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self.seconds)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1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519639"/>
            <a:ext cx="3212594" cy="184109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8300"/>
              </a:lnSpc>
              <a:spcBef>
                <a:spcPts val="58"/>
              </a:spcBef>
              <a:tabLst>
                <a:tab pos="2194480" algn="l"/>
              </a:tabLst>
            </a:pPr>
            <a:r>
              <a:rPr sz="2183" spc="15" dirty="0">
                <a:latin typeface="Courier New"/>
                <a:cs typeface="Courier New"/>
              </a:rPr>
              <a:t>t1 = </a:t>
            </a:r>
            <a:r>
              <a:rPr sz="2183" spc="12" dirty="0">
                <a:latin typeface="Courier New"/>
                <a:cs typeface="Courier New"/>
              </a:rPr>
              <a:t>Time(</a:t>
            </a:r>
            <a:r>
              <a:rPr sz="2183" spc="12" dirty="0">
                <a:solidFill>
                  <a:srgbClr val="FA7600"/>
                </a:solidFill>
                <a:latin typeface="Courier New"/>
                <a:cs typeface="Courier New"/>
              </a:rPr>
              <a:t>5</a:t>
            </a:r>
            <a:r>
              <a:rPr sz="2183" spc="12" dirty="0">
                <a:latin typeface="Courier New"/>
                <a:cs typeface="Courier New"/>
              </a:rPr>
              <a:t>, </a:t>
            </a:r>
            <a:r>
              <a:rPr sz="2183" spc="15" dirty="0">
                <a:solidFill>
                  <a:srgbClr val="FA7600"/>
                </a:solidFill>
                <a:latin typeface="Courier New"/>
                <a:cs typeface="Courier New"/>
              </a:rPr>
              <a:t>50</a:t>
            </a:r>
            <a:r>
              <a:rPr sz="2183" spc="15" dirty="0">
                <a:latin typeface="Courier New"/>
                <a:cs typeface="Courier New"/>
              </a:rPr>
              <a:t>) </a:t>
            </a:r>
            <a:r>
              <a:rPr sz="2183" spc="18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(t1)	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4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5:50</a:t>
            </a:r>
            <a:endParaRPr sz="2183" dirty="0">
              <a:latin typeface="Courier New"/>
              <a:cs typeface="Courier New"/>
            </a:endParaRPr>
          </a:p>
          <a:p>
            <a:pPr>
              <a:spcBef>
                <a:spcPts val="27"/>
              </a:spcBef>
            </a:pPr>
            <a:endParaRPr sz="2486" dirty="0">
              <a:latin typeface="Courier New"/>
              <a:cs typeface="Courier New"/>
            </a:endParaRPr>
          </a:p>
          <a:p>
            <a:pPr marL="7701" marR="3081">
              <a:lnSpc>
                <a:spcPct val="108300"/>
              </a:lnSpc>
              <a:tabLst>
                <a:tab pos="2194480" algn="l"/>
              </a:tabLst>
            </a:pPr>
            <a:r>
              <a:rPr sz="2183" spc="15" dirty="0">
                <a:latin typeface="Courier New"/>
                <a:cs typeface="Courier New"/>
              </a:rPr>
              <a:t>t2 = </a:t>
            </a:r>
            <a:r>
              <a:rPr sz="2183" spc="12" dirty="0">
                <a:latin typeface="Courier New"/>
                <a:cs typeface="Courier New"/>
              </a:rPr>
              <a:t>Time(</a:t>
            </a:r>
            <a:r>
              <a:rPr sz="2183" spc="12" dirty="0">
                <a:solidFill>
                  <a:srgbClr val="FA7600"/>
                </a:solidFill>
                <a:latin typeface="Courier New"/>
                <a:cs typeface="Courier New"/>
              </a:rPr>
              <a:t>3</a:t>
            </a:r>
            <a:r>
              <a:rPr sz="2183" spc="12" dirty="0">
                <a:latin typeface="Courier New"/>
                <a:cs typeface="Courier New"/>
              </a:rPr>
              <a:t>, </a:t>
            </a:r>
            <a:r>
              <a:rPr sz="2183" spc="15" dirty="0">
                <a:solidFill>
                  <a:srgbClr val="FA7600"/>
                </a:solidFill>
                <a:latin typeface="Courier New"/>
                <a:cs typeface="Courier New"/>
              </a:rPr>
              <a:t>20</a:t>
            </a:r>
            <a:r>
              <a:rPr sz="2183" spc="15" dirty="0">
                <a:latin typeface="Courier New"/>
                <a:cs typeface="Courier New"/>
              </a:rPr>
              <a:t>) </a:t>
            </a:r>
            <a:r>
              <a:rPr sz="2183" spc="18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(t2)	</a:t>
            </a: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45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3:20</a:t>
            </a:r>
            <a:endParaRPr sz="2183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794" y="3684020"/>
            <a:ext cx="2034681" cy="73297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8300"/>
              </a:lnSpc>
              <a:spcBef>
                <a:spcPts val="58"/>
              </a:spcBef>
            </a:pPr>
            <a:r>
              <a:rPr sz="2183" spc="15" dirty="0">
                <a:latin typeface="Courier New"/>
                <a:cs typeface="Courier New"/>
              </a:rPr>
              <a:t>t3</a:t>
            </a:r>
            <a:r>
              <a:rPr sz="2183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t1</a:t>
            </a:r>
            <a:r>
              <a:rPr sz="2183" spc="-12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+</a:t>
            </a:r>
            <a:r>
              <a:rPr sz="2183" spc="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t2 </a:t>
            </a:r>
            <a:r>
              <a:rPr sz="2183" spc="-1301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(t3)</a:t>
            </a:r>
            <a:endParaRPr sz="2183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5844" y="4069285"/>
            <a:ext cx="1025811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4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9:10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5D0A695E-1B70-42EE-E42A-21D286CC8F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069" y="593926"/>
            <a:ext cx="3766115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185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3202506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404256" y="2101775"/>
            <a:ext cx="9666515" cy="1327225"/>
          </a:xfrm>
        </p:spPr>
        <p:txBody>
          <a:bodyPr>
            <a:normAutofit/>
          </a:bodyPr>
          <a:lstStyle/>
          <a:p>
            <a:r>
              <a:rPr lang="ru-RU" spc="124" dirty="0">
                <a:latin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pc="124" dirty="0"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spc="124" dirty="0" err="1">
                <a:latin typeface="Calibri" panose="020F0502020204030204" pitchFamily="34" charset="0"/>
                <a:cs typeface="Calibri" panose="020F0502020204030204" pitchFamily="34" charset="0"/>
              </a:rPr>
              <a:t>repr</a:t>
            </a:r>
            <a:r>
              <a:rPr lang="en-US" spc="124" dirty="0"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51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4736" y="1588894"/>
            <a:ext cx="10782578" cy="4120890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154411">
              <a:spcBef>
                <a:spcPts val="61"/>
              </a:spcBef>
              <a:tabLst>
                <a:tab pos="1373523" algn="l"/>
                <a:tab pos="2337724" algn="l"/>
              </a:tabLst>
            </a:pPr>
            <a:r>
              <a:rPr sz="2698" spc="91" dirty="0">
                <a:latin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sz="2698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698" spc="88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698" spc="64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698" u="heavy" spc="-31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698" spc="49" dirty="0">
                <a:latin typeface="Calibri" panose="020F0502020204030204" pitchFamily="34" charset="0"/>
                <a:cs typeface="Calibri" panose="020F0502020204030204" pitchFamily="34" charset="0"/>
              </a:rPr>
              <a:t>внутри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себя</a:t>
            </a:r>
            <a:r>
              <a:rPr sz="2698" spc="-30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18" dirty="0">
                <a:latin typeface="Calibri" panose="020F0502020204030204" pitchFamily="34" charset="0"/>
                <a:cs typeface="Calibri" panose="020F0502020204030204" pitchFamily="34" charset="0"/>
              </a:rPr>
              <a:t>вызывает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функцию</a:t>
            </a:r>
            <a:r>
              <a:rPr sz="2698" spc="-3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698" spc="88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698" spc="69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698" spc="-127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предназн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ченную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15" dirty="0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выдачи</a:t>
            </a:r>
            <a:r>
              <a:rPr sz="2698" spc="-32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5" dirty="0">
                <a:latin typeface="Calibri" panose="020F0502020204030204" pitchFamily="34" charset="0"/>
                <a:cs typeface="Calibri" panose="020F0502020204030204" pitchFamily="34" charset="0"/>
              </a:rPr>
              <a:t>полной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1" dirty="0">
                <a:latin typeface="Calibri" panose="020F0502020204030204" pitchFamily="34" charset="0"/>
                <a:cs typeface="Calibri" panose="020F0502020204030204" pitchFamily="34" charset="0"/>
              </a:rPr>
              <a:t>информации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09" dirty="0">
                <a:latin typeface="Calibri" panose="020F0502020204030204" pitchFamily="34" charset="0"/>
                <a:cs typeface="Calibri" panose="020F0502020204030204" pitchFamily="34" charset="0"/>
              </a:rPr>
              <a:t>об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2" dirty="0">
                <a:latin typeface="Calibri" panose="020F0502020204030204" pitchFamily="34" charset="0"/>
                <a:cs typeface="Calibri" panose="020F0502020204030204" pitchFamily="34" charset="0"/>
              </a:rPr>
              <a:t>объекте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12" dirty="0">
                <a:latin typeface="Calibri" panose="020F0502020204030204" pitchFamily="34" charset="0"/>
                <a:cs typeface="Calibri" panose="020F0502020204030204" pitchFamily="34" charset="0"/>
              </a:rPr>
              <a:t>для  </a:t>
            </a:r>
            <a:r>
              <a:rPr sz="2698" spc="69" dirty="0">
                <a:latin typeface="Calibri" panose="020F0502020204030204" pitchFamily="34" charset="0"/>
                <a:cs typeface="Calibri" panose="020F0502020204030204" pitchFamily="34" charset="0"/>
              </a:rPr>
              <a:t>программиста.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2107"/>
              </a:spcBef>
            </a:pPr>
            <a:r>
              <a:rPr sz="2698" spc="15" dirty="0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sz="2698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6" dirty="0">
                <a:latin typeface="Calibri" panose="020F0502020204030204" pitchFamily="34" charset="0"/>
                <a:cs typeface="Calibri" panose="020F0502020204030204" pitchFamily="34" charset="0"/>
              </a:rPr>
              <a:t>нашего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класса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sz="2698" spc="-3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2" dirty="0">
                <a:latin typeface="Calibri" panose="020F0502020204030204" pitchFamily="34" charset="0"/>
                <a:cs typeface="Calibri" panose="020F0502020204030204" pitchFamily="34" charset="0"/>
              </a:rPr>
              <a:t>этот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73" dirty="0">
                <a:latin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06" dirty="0">
                <a:latin typeface="Calibri" panose="020F0502020204030204" pitchFamily="34" charset="0"/>
                <a:cs typeface="Calibri" panose="020F0502020204030204" pitchFamily="34" charset="0"/>
              </a:rPr>
              <a:t>мог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4" dirty="0">
                <a:latin typeface="Calibri" panose="020F0502020204030204" pitchFamily="34" charset="0"/>
                <a:cs typeface="Calibri" panose="020F0502020204030204" pitchFamily="34" charset="0"/>
              </a:rPr>
              <a:t>бы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12" dirty="0">
                <a:latin typeface="Calibri" panose="020F0502020204030204" pitchFamily="34" charset="0"/>
                <a:cs typeface="Calibri" panose="020F0502020204030204" pitchFamily="34" charset="0"/>
              </a:rPr>
              <a:t>выглядеть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45" dirty="0">
                <a:latin typeface="Calibri" panose="020F0502020204030204" pitchFamily="34" charset="0"/>
                <a:cs typeface="Calibri" panose="020F0502020204030204" pitchFamily="34" charset="0"/>
              </a:rPr>
              <a:t>так: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0"/>
              </a:spcBef>
            </a:pPr>
            <a:endParaRPr sz="36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/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183" spc="-27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Time: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 marR="3199497">
              <a:lnSpc>
                <a:spcPct val="201600"/>
              </a:lnSpc>
              <a:tabLst>
                <a:tab pos="7069390" algn="l"/>
              </a:tabLst>
            </a:pP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</a:t>
            </a:r>
            <a:r>
              <a:rPr sz="2183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ы </a:t>
            </a:r>
            <a:r>
              <a:rPr sz="2183" u="heavy" spc="15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u="heavy" spc="6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183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183" u="heavy" spc="15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183" spc="9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u="heavy" spc="15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sz="2183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</a:t>
            </a:r>
            <a:r>
              <a:rPr sz="2183" u="heavy" spc="15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u="heavy" spc="9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183" u="heavy" spc="15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u="heavy" spc="9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sz="2183" u="heavy" spc="15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u="heavy" dirty="0">
                <a:solidFill>
                  <a:srgbClr val="7E7E7E"/>
                </a:solidFill>
                <a:uFill>
                  <a:solidFill>
                    <a:srgbClr val="7D7D7D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183" spc="12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183" spc="6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sz="2183" spc="15" dirty="0">
                <a:solidFill>
                  <a:srgbClr val="7E7E7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sz="2183" spc="1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183" u="heavy" spc="1334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repr</a:t>
            </a:r>
            <a:r>
              <a:rPr sz="2183" u="heavy" spc="132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(self):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>
              <a:spcBef>
                <a:spcPts val="21"/>
              </a:spcBef>
            </a:pPr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183" spc="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'Time({}, </a:t>
            </a:r>
            <a:r>
              <a:rPr sz="2183" spc="12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{})'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.format(self.minutes,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self.seconds)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64736" y="559917"/>
            <a:ext cx="3898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spc="124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Метод </a:t>
            </a:r>
            <a:r>
              <a:rPr lang="en-US" sz="4000" b="1" spc="124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__</a:t>
            </a:r>
            <a:r>
              <a:rPr lang="en-US" sz="4000" b="1" spc="124" dirty="0" err="1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repr</a:t>
            </a:r>
            <a:r>
              <a:rPr lang="en-US" sz="4000" b="1" spc="124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__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68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95366" y="1860471"/>
            <a:ext cx="2707774" cy="1256572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 marR="3081">
              <a:lnSpc>
                <a:spcPct val="123700"/>
              </a:lnSpc>
              <a:spcBef>
                <a:spcPts val="55"/>
              </a:spcBef>
            </a:pPr>
            <a:r>
              <a:rPr sz="2183" spc="15" dirty="0">
                <a:latin typeface="Courier New"/>
                <a:cs typeface="Courier New"/>
              </a:rPr>
              <a:t>t1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Time(</a:t>
            </a:r>
            <a:r>
              <a:rPr sz="2183" spc="12" dirty="0">
                <a:solidFill>
                  <a:srgbClr val="FA7600"/>
                </a:solidFill>
                <a:latin typeface="Courier New"/>
                <a:cs typeface="Courier New"/>
              </a:rPr>
              <a:t>5</a:t>
            </a:r>
            <a:r>
              <a:rPr sz="2183" spc="12" dirty="0">
                <a:latin typeface="Courier New"/>
                <a:cs typeface="Courier New"/>
              </a:rPr>
              <a:t>,</a:t>
            </a:r>
            <a:r>
              <a:rPr sz="2183" spc="-9" dirty="0"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FA7600"/>
                </a:solidFill>
                <a:latin typeface="Courier New"/>
                <a:cs typeface="Courier New"/>
              </a:rPr>
              <a:t>50</a:t>
            </a:r>
            <a:r>
              <a:rPr sz="2183" spc="15" dirty="0">
                <a:latin typeface="Courier New"/>
                <a:cs typeface="Courier New"/>
              </a:rPr>
              <a:t>) </a:t>
            </a:r>
            <a:r>
              <a:rPr sz="2183" spc="-1301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12" dirty="0">
                <a:latin typeface="Courier New"/>
                <a:cs typeface="Courier New"/>
              </a:rPr>
              <a:t>(t1)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9" dirty="0">
                <a:latin typeface="Courier New"/>
                <a:cs typeface="Courier New"/>
              </a:rPr>
              <a:t>(repr(t1))</a:t>
            </a:r>
            <a:endParaRPr sz="2183" dirty="0">
              <a:latin typeface="Courier New"/>
              <a:cs typeface="Courier New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82E156-D5EA-A85D-D8EF-E3C30EDD45CC}"/>
              </a:ext>
            </a:extLst>
          </p:cNvPr>
          <p:cNvSpPr/>
          <p:nvPr/>
        </p:nvSpPr>
        <p:spPr>
          <a:xfrm>
            <a:off x="764736" y="559917"/>
            <a:ext cx="3898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spc="124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Метод </a:t>
            </a:r>
            <a:r>
              <a:rPr lang="en-US" sz="4000" b="1" spc="124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__</a:t>
            </a:r>
            <a:r>
              <a:rPr lang="en-US" sz="4000" b="1" spc="124" dirty="0" err="1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repr</a:t>
            </a:r>
            <a:r>
              <a:rPr lang="en-US" sz="4000" b="1" spc="124" dirty="0">
                <a:solidFill>
                  <a:schemeClr val="accent1">
                    <a:lumMod val="50000"/>
                  </a:schemeClr>
                </a:solidFill>
                <a:cs typeface="Segoe UI Light" panose="020B0502040204020203" pitchFamily="34" charset="0"/>
              </a:rPr>
              <a:t>__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6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s12.pikabu.ru/post_img/2020/10/13/11/160261474212359320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196" y="950674"/>
            <a:ext cx="8291434" cy="57603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5617" y="640433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k-KZ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 1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73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866" y="332014"/>
            <a:ext cx="11196637" cy="1325563"/>
          </a:xfrm>
        </p:spPr>
        <p:txBody>
          <a:bodyPr/>
          <a:lstStyle/>
          <a:p>
            <a:r>
              <a:rPr lang="kk-KZ" sz="3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Пример 2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050" name="Picture 2" descr="Основные магические методы в python | Пикабу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44" y="679268"/>
            <a:ext cx="5734476" cy="584671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71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68878" y="1644574"/>
            <a:ext cx="9454243" cy="1621139"/>
          </a:xfrm>
        </p:spPr>
        <p:txBody>
          <a:bodyPr>
            <a:normAutofit/>
          </a:bodyPr>
          <a:lstStyle/>
          <a:p>
            <a:r>
              <a:rPr lang="ru-RU" spc="39" dirty="0"/>
              <a:t>Специальные</a:t>
            </a:r>
            <a:r>
              <a:rPr lang="ru-RU" spc="-703" dirty="0"/>
              <a:t> </a:t>
            </a:r>
            <a:r>
              <a:rPr lang="ru-RU" spc="103" dirty="0"/>
              <a:t>методы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433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34588" y="2220686"/>
            <a:ext cx="9522823" cy="2155371"/>
          </a:xfrm>
        </p:spPr>
        <p:txBody>
          <a:bodyPr>
            <a:normAutofit/>
          </a:bodyPr>
          <a:lstStyle/>
          <a:p>
            <a:r>
              <a:rPr lang="ru-RU" dirty="0"/>
              <a:t>Магические методы __</a:t>
            </a:r>
            <a:r>
              <a:rPr lang="en-US" dirty="0"/>
              <a:t>add__, __sub__, __</a:t>
            </a:r>
            <a:r>
              <a:rPr lang="en-US" dirty="0" err="1"/>
              <a:t>mul</a:t>
            </a:r>
            <a:r>
              <a:rPr lang="en-US" dirty="0"/>
              <a:t>__, __</a:t>
            </a:r>
            <a:r>
              <a:rPr lang="en-US" dirty="0" err="1"/>
              <a:t>truediv</a:t>
            </a:r>
            <a:r>
              <a:rPr lang="en-US" dirty="0"/>
              <a:t>__</a:t>
            </a:r>
            <a:br>
              <a:rPr lang="en-US" dirty="0"/>
            </a:b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76845" y="2410824"/>
            <a:ext cx="78202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ru-RU" sz="3200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__() – для операции сложения;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ru-RU" sz="3200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</a:t>
            </a:r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__() – для операции вычитания;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ru-RU" sz="3200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</a:t>
            </a:r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__() – для операции умножения;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ru-RU" sz="3200" dirty="0" err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truediv</a:t>
            </a:r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__() – для операции деления.</a:t>
            </a:r>
            <a:endParaRPr lang="ru-RU" sz="3200" b="0" i="0" dirty="0">
              <a:solidFill>
                <a:schemeClr val="tx2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826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517" y="1939970"/>
            <a:ext cx="11042965" cy="29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70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9223" y="317952"/>
            <a:ext cx="11196637" cy="1325563"/>
          </a:xfrm>
        </p:spPr>
        <p:txBody>
          <a:bodyPr>
            <a:normAutofit/>
          </a:bodyPr>
          <a:lstStyle/>
          <a:p>
            <a:r>
              <a:rPr lang="kk-KZ" sz="4000" b="1" dirty="0"/>
              <a:t>Задача: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9224" y="1865312"/>
            <a:ext cx="11196636" cy="4603751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Для примера рассмотрим класс, описывающий слово. Мы можем сравнивать слова </a:t>
            </a:r>
            <a:r>
              <a:rPr lang="ru-RU" dirty="0" err="1"/>
              <a:t>лексиграфически</a:t>
            </a:r>
            <a:r>
              <a:rPr lang="ru-RU" dirty="0"/>
              <a:t> (по алфавиту), что является дефолтным поведением при сравнении строк, но можем захотеть использовать при сравнении какой-нибудь другой критерий, такой, как длина или количество слогов. </a:t>
            </a:r>
          </a:p>
          <a:p>
            <a:pPr algn="just"/>
            <a:r>
              <a:rPr lang="ru-RU" dirty="0"/>
              <a:t>В этом примере мы будем сравнивать по длине.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9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2756" y="235992"/>
            <a:ext cx="10932069" cy="4603751"/>
          </a:xfrm>
        </p:spPr>
        <p:txBody>
          <a:bodyPr>
            <a:noAutofit/>
          </a:bodyPr>
          <a:lstStyle/>
          <a:p>
            <a:r>
              <a:rPr lang="en-US" sz="1600" dirty="0"/>
              <a:t>class Word(</a:t>
            </a:r>
            <a:r>
              <a:rPr lang="en-US" sz="1600" dirty="0" err="1"/>
              <a:t>str</a:t>
            </a:r>
            <a:r>
              <a:rPr lang="en-US" sz="1600" dirty="0"/>
              <a:t>):</a:t>
            </a:r>
          </a:p>
          <a:p>
            <a:r>
              <a:rPr lang="en-US" sz="1600" dirty="0"/>
              <a:t>    '''</a:t>
            </a:r>
            <a:r>
              <a:rPr lang="ru-RU" sz="1600" dirty="0"/>
              <a:t>Класс для слов, определяющий сравнение по длине слов.'''</a:t>
            </a:r>
          </a:p>
          <a:p>
            <a:endParaRPr lang="ru-RU" sz="1600" dirty="0"/>
          </a:p>
          <a:p>
            <a:r>
              <a:rPr lang="ru-RU" sz="1600" dirty="0"/>
              <a:t>    </a:t>
            </a:r>
            <a:r>
              <a:rPr lang="en-US" sz="1600" dirty="0"/>
              <a:t>def __new__(</a:t>
            </a:r>
            <a:r>
              <a:rPr lang="en-US" sz="1600" dirty="0" err="1"/>
              <a:t>cls</a:t>
            </a:r>
            <a:r>
              <a:rPr lang="en-US" sz="1600" dirty="0"/>
              <a:t>, word):</a:t>
            </a:r>
          </a:p>
          <a:p>
            <a:r>
              <a:rPr lang="en-US" sz="1600" dirty="0"/>
              <a:t>        # </a:t>
            </a:r>
            <a:r>
              <a:rPr lang="ru-RU" sz="1600" dirty="0"/>
              <a:t>Мы должны использовать __</a:t>
            </a:r>
            <a:r>
              <a:rPr lang="en-US" sz="1600" dirty="0"/>
              <a:t>new__, </a:t>
            </a:r>
            <a:r>
              <a:rPr lang="ru-RU" sz="1600" dirty="0"/>
              <a:t>так как тип </a:t>
            </a:r>
            <a:r>
              <a:rPr lang="en-US" sz="1600" dirty="0" err="1"/>
              <a:t>str</a:t>
            </a:r>
            <a:r>
              <a:rPr lang="en-US" sz="1600" dirty="0"/>
              <a:t> </a:t>
            </a:r>
            <a:r>
              <a:rPr lang="ru-RU" sz="1600" dirty="0"/>
              <a:t>неизменяемый</a:t>
            </a:r>
          </a:p>
          <a:p>
            <a:r>
              <a:rPr lang="ru-RU" sz="1600" dirty="0"/>
              <a:t>        # и мы должны инициализировать его раньше (при создании)</a:t>
            </a:r>
          </a:p>
          <a:p>
            <a:r>
              <a:rPr lang="ru-RU" sz="1600" dirty="0"/>
              <a:t>        </a:t>
            </a:r>
            <a:r>
              <a:rPr lang="en-US" sz="1600" dirty="0"/>
              <a:t>if ' ' in word:</a:t>
            </a:r>
          </a:p>
          <a:p>
            <a:r>
              <a:rPr lang="en-US" sz="1600" dirty="0"/>
              <a:t>            print "Value contains spaces. Truncating to first space."</a:t>
            </a:r>
          </a:p>
          <a:p>
            <a:r>
              <a:rPr lang="en-US" sz="1600" dirty="0"/>
              <a:t>            word = word[:</a:t>
            </a:r>
            <a:r>
              <a:rPr lang="en-US" sz="1600" dirty="0" err="1"/>
              <a:t>word.index</a:t>
            </a:r>
            <a:r>
              <a:rPr lang="en-US" sz="1600" dirty="0"/>
              <a:t>(' ')] # </a:t>
            </a:r>
            <a:r>
              <a:rPr lang="ru-RU" sz="1600" dirty="0"/>
              <a:t>Теперь </a:t>
            </a:r>
            <a:r>
              <a:rPr lang="en-US" sz="1600" dirty="0"/>
              <a:t>Word </a:t>
            </a:r>
            <a:r>
              <a:rPr lang="ru-RU" sz="1600" dirty="0"/>
              <a:t>это все символы до первого пробела</a:t>
            </a:r>
          </a:p>
          <a:p>
            <a:r>
              <a:rPr lang="ru-RU" sz="1600" dirty="0"/>
              <a:t>        </a:t>
            </a:r>
            <a:r>
              <a:rPr lang="en-US" sz="1600" dirty="0"/>
              <a:t>return </a:t>
            </a:r>
            <a:r>
              <a:rPr lang="en-US" sz="1600" dirty="0" err="1"/>
              <a:t>str</a:t>
            </a:r>
            <a:r>
              <a:rPr lang="en-US" sz="1600" dirty="0"/>
              <a:t>.__new__(</a:t>
            </a:r>
            <a:r>
              <a:rPr lang="en-US" sz="1600" dirty="0" err="1"/>
              <a:t>cls</a:t>
            </a:r>
            <a:r>
              <a:rPr lang="en-US" sz="1600" dirty="0"/>
              <a:t>, word)</a:t>
            </a:r>
          </a:p>
          <a:p>
            <a:endParaRPr lang="en-US" sz="1600" dirty="0"/>
          </a:p>
          <a:p>
            <a:r>
              <a:rPr lang="en-US" sz="1600" dirty="0"/>
              <a:t>    def __</a:t>
            </a:r>
            <a:r>
              <a:rPr lang="en-US" sz="1600" dirty="0" err="1"/>
              <a:t>gt</a:t>
            </a:r>
            <a:r>
              <a:rPr lang="en-US" sz="1600" dirty="0"/>
              <a:t>__(self, other):</a:t>
            </a:r>
          </a:p>
          <a:p>
            <a:r>
              <a:rPr lang="en-US" sz="1600" dirty="0"/>
              <a:t>        return </a:t>
            </a:r>
            <a:r>
              <a:rPr lang="en-US" sz="1600" dirty="0" err="1"/>
              <a:t>len</a:t>
            </a:r>
            <a:r>
              <a:rPr lang="en-US" sz="1600" dirty="0"/>
              <a:t>(self) &gt; </a:t>
            </a:r>
            <a:r>
              <a:rPr lang="en-US" sz="1600" dirty="0" err="1"/>
              <a:t>len</a:t>
            </a:r>
            <a:r>
              <a:rPr lang="en-US" sz="1600" dirty="0"/>
              <a:t>(other)</a:t>
            </a:r>
          </a:p>
          <a:p>
            <a:r>
              <a:rPr lang="en-US" sz="1600" dirty="0"/>
              <a:t>    def __</a:t>
            </a:r>
            <a:r>
              <a:rPr lang="en-US" sz="1600" dirty="0" err="1"/>
              <a:t>lt</a:t>
            </a:r>
            <a:r>
              <a:rPr lang="en-US" sz="1600" dirty="0"/>
              <a:t>__(self, other):</a:t>
            </a:r>
          </a:p>
          <a:p>
            <a:r>
              <a:rPr lang="en-US" sz="1600" dirty="0"/>
              <a:t>        return </a:t>
            </a:r>
            <a:r>
              <a:rPr lang="en-US" sz="1600" dirty="0" err="1"/>
              <a:t>len</a:t>
            </a:r>
            <a:r>
              <a:rPr lang="en-US" sz="1600" dirty="0"/>
              <a:t>(self) &lt; </a:t>
            </a:r>
            <a:r>
              <a:rPr lang="en-US" sz="1600" dirty="0" err="1"/>
              <a:t>len</a:t>
            </a:r>
            <a:r>
              <a:rPr lang="en-US" sz="1600" dirty="0"/>
              <a:t>(other)</a:t>
            </a:r>
          </a:p>
          <a:p>
            <a:r>
              <a:rPr lang="en-US" sz="1600" dirty="0"/>
              <a:t>    def __</a:t>
            </a:r>
            <a:r>
              <a:rPr lang="en-US" sz="1600" dirty="0" err="1"/>
              <a:t>ge</a:t>
            </a:r>
            <a:r>
              <a:rPr lang="en-US" sz="1600" dirty="0"/>
              <a:t>__(self, other):</a:t>
            </a:r>
          </a:p>
          <a:p>
            <a:r>
              <a:rPr lang="en-US" sz="1600" dirty="0"/>
              <a:t>        return </a:t>
            </a:r>
            <a:r>
              <a:rPr lang="en-US" sz="1600" dirty="0" err="1"/>
              <a:t>len</a:t>
            </a:r>
            <a:r>
              <a:rPr lang="en-US" sz="1600" dirty="0"/>
              <a:t>(self) &gt;= </a:t>
            </a:r>
            <a:r>
              <a:rPr lang="en-US" sz="1600" dirty="0" err="1"/>
              <a:t>len</a:t>
            </a:r>
            <a:r>
              <a:rPr lang="en-US" sz="1600" dirty="0"/>
              <a:t>(other)</a:t>
            </a:r>
          </a:p>
          <a:p>
            <a:r>
              <a:rPr lang="en-US" sz="1600" dirty="0"/>
              <a:t>    def __le__(self, other):</a:t>
            </a:r>
          </a:p>
          <a:p>
            <a:r>
              <a:rPr lang="en-US" sz="1600" dirty="0"/>
              <a:t>        return </a:t>
            </a:r>
            <a:r>
              <a:rPr lang="en-US" sz="1600" dirty="0" err="1"/>
              <a:t>len</a:t>
            </a:r>
            <a:r>
              <a:rPr lang="en-US" sz="1600" dirty="0"/>
              <a:t>(self) &lt;= </a:t>
            </a:r>
            <a:r>
              <a:rPr lang="en-US" sz="1600" dirty="0" err="1"/>
              <a:t>len</a:t>
            </a:r>
            <a:r>
              <a:rPr lang="en-US" sz="1600" dirty="0"/>
              <a:t>(other)</a:t>
            </a:r>
          </a:p>
        </p:txBody>
      </p:sp>
    </p:spTree>
    <p:extLst>
      <p:ext uri="{BB962C8B-B14F-4D97-AF65-F5344CB8AC3E}">
        <p14:creationId xmlns:p14="http://schemas.microsoft.com/office/powerpoint/2010/main" val="1270182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141" y="600483"/>
            <a:ext cx="7436779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73" dirty="0">
                <a:latin typeface="Calibri" panose="020F0502020204030204" pitchFamily="34" charset="0"/>
                <a:cs typeface="Calibri" panose="020F0502020204030204" pitchFamily="34" charset="0"/>
              </a:rPr>
              <a:t>Специальные</a:t>
            </a:r>
            <a:r>
              <a:rPr sz="4000" b="1" spc="-44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b="1" spc="100" dirty="0">
                <a:latin typeface="Calibri" panose="020F0502020204030204" pitchFamily="34" charset="0"/>
                <a:cs typeface="Calibri" panose="020F0502020204030204" pitchFamily="34" charset="0"/>
              </a:rPr>
              <a:t>методы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7141" y="1703194"/>
            <a:ext cx="10919276" cy="4094280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Специальные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9" dirty="0">
                <a:latin typeface="Calibri" panose="020F0502020204030204" pitchFamily="34" charset="0"/>
                <a:cs typeface="Calibri" panose="020F0502020204030204" pitchFamily="34" charset="0"/>
              </a:rPr>
              <a:t>методы</a:t>
            </a:r>
            <a:r>
              <a:rPr sz="2698" spc="-3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4" dirty="0">
                <a:latin typeface="Calibri" panose="020F0502020204030204" pitchFamily="34" charset="0"/>
                <a:cs typeface="Calibri" panose="020F0502020204030204" pitchFamily="34" charset="0"/>
              </a:rPr>
              <a:t>имеют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15" dirty="0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sz="2698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8" dirty="0">
                <a:latin typeface="Calibri" panose="020F0502020204030204" pitchFamily="34" charset="0"/>
                <a:cs typeface="Calibri" panose="020F0502020204030204" pitchFamily="34" charset="0"/>
              </a:rPr>
              <a:t>интерпретатора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91" dirty="0">
                <a:latin typeface="Calibri" panose="020F0502020204030204" pitchFamily="34" charset="0"/>
                <a:cs typeface="Calibri" panose="020F0502020204030204" pitchFamily="34" charset="0"/>
              </a:rPr>
              <a:t>особое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9" dirty="0">
                <a:latin typeface="Calibri" panose="020F0502020204030204" pitchFamily="34" charset="0"/>
                <a:cs typeface="Calibri" panose="020F0502020204030204" pitchFamily="34" charset="0"/>
              </a:rPr>
              <a:t>значение.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"/>
              </a:spcBef>
            </a:pPr>
            <a:endParaRPr sz="248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227958"/>
            <a:r>
              <a:rPr sz="2698" spc="91" dirty="0">
                <a:latin typeface="Calibri" panose="020F0502020204030204" pitchFamily="34" charset="0"/>
                <a:cs typeface="Calibri" panose="020F0502020204030204" pitchFamily="34" charset="0"/>
              </a:rPr>
              <a:t>Имена</a:t>
            </a:r>
            <a:r>
              <a:rPr sz="2698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9" dirty="0">
                <a:latin typeface="Calibri" panose="020F0502020204030204" pitchFamily="34" charset="0"/>
                <a:cs typeface="Calibri" panose="020F0502020204030204" pitchFamily="34" charset="0"/>
              </a:rPr>
              <a:t>специальных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4" dirty="0">
                <a:latin typeface="Calibri" panose="020F0502020204030204" pitchFamily="34" charset="0"/>
                <a:cs typeface="Calibri" panose="020F0502020204030204" pitchFamily="34" charset="0"/>
              </a:rPr>
              <a:t>методов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85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0" dirty="0">
                <a:latin typeface="Calibri" panose="020F0502020204030204" pitchFamily="34" charset="0"/>
                <a:cs typeface="Calibri" panose="020F0502020204030204" pitchFamily="34" charset="0"/>
              </a:rPr>
              <a:t>их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2" dirty="0">
                <a:latin typeface="Calibri" panose="020F0502020204030204" pitchFamily="34" charset="0"/>
                <a:cs typeface="Calibri" panose="020F0502020204030204" pitchFamily="34" charset="0"/>
              </a:rPr>
              <a:t>смысл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6" dirty="0">
                <a:latin typeface="Calibri" panose="020F0502020204030204" pitchFamily="34" charset="0"/>
                <a:cs typeface="Calibri" panose="020F0502020204030204" pitchFamily="34" charset="0"/>
              </a:rPr>
              <a:t>определены</a:t>
            </a:r>
            <a:r>
              <a:rPr sz="2698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2" dirty="0">
                <a:latin typeface="Calibri" panose="020F0502020204030204" pitchFamily="34" charset="0"/>
                <a:cs typeface="Calibri" panose="020F0502020204030204" pitchFamily="34" charset="0"/>
              </a:rPr>
              <a:t>создателями </a:t>
            </a:r>
            <a:r>
              <a:rPr sz="2698" spc="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49" dirty="0">
                <a:latin typeface="Calibri" panose="020F0502020204030204" pitchFamily="34" charset="0"/>
                <a:cs typeface="Calibri" panose="020F0502020204030204" pitchFamily="34" charset="0"/>
              </a:rPr>
              <a:t>языка: </a:t>
            </a: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создавать </a:t>
            </a:r>
            <a:r>
              <a:rPr sz="2698" spc="15" dirty="0">
                <a:latin typeface="Calibri" panose="020F0502020204030204" pitchFamily="34" charset="0"/>
                <a:cs typeface="Calibri" panose="020F0502020204030204" pitchFamily="34" charset="0"/>
              </a:rPr>
              <a:t>новые </a:t>
            </a:r>
            <a:r>
              <a:rPr sz="2698" spc="-30" dirty="0">
                <a:latin typeface="Calibri" panose="020F0502020204030204" pitchFamily="34" charset="0"/>
                <a:cs typeface="Calibri" panose="020F0502020204030204" pitchFamily="34" charset="0"/>
              </a:rPr>
              <a:t>нельзя, </a:t>
            </a:r>
            <a:r>
              <a:rPr sz="2698" spc="88" dirty="0">
                <a:latin typeface="Calibri" panose="020F0502020204030204" pitchFamily="34" charset="0"/>
                <a:cs typeface="Calibri" panose="020F0502020204030204" pitchFamily="34" charset="0"/>
              </a:rPr>
              <a:t>можно </a:t>
            </a:r>
            <a:r>
              <a:rPr sz="2698" spc="15" dirty="0">
                <a:latin typeface="Calibri" panose="020F0502020204030204" pitchFamily="34" charset="0"/>
                <a:cs typeface="Calibri" panose="020F0502020204030204" pitchFamily="34" charset="0"/>
              </a:rPr>
              <a:t>только </a:t>
            </a:r>
            <a:r>
              <a:rPr sz="2698" spc="12" dirty="0">
                <a:latin typeface="Calibri" panose="020F0502020204030204" pitchFamily="34" charset="0"/>
                <a:cs typeface="Calibri" panose="020F0502020204030204" pitchFamily="34" charset="0"/>
              </a:rPr>
              <a:t>реализовывать </a:t>
            </a:r>
            <a:r>
              <a:rPr sz="2698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существующие.</a:t>
            </a:r>
            <a:r>
              <a:rPr sz="2698" spc="-3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4" dirty="0">
                <a:latin typeface="Calibri" panose="020F0502020204030204" pitchFamily="34" charset="0"/>
                <a:cs typeface="Calibri" panose="020F0502020204030204" pitchFamily="34" charset="0"/>
              </a:rPr>
              <a:t>Названия</a:t>
            </a:r>
            <a:r>
              <a:rPr sz="2698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4" dirty="0">
                <a:latin typeface="Calibri" panose="020F0502020204030204" pitchFamily="34" charset="0"/>
                <a:cs typeface="Calibri" panose="020F0502020204030204" pitchFamily="34" charset="0"/>
              </a:rPr>
              <a:t>всех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9" dirty="0">
                <a:latin typeface="Calibri" panose="020F0502020204030204" pitchFamily="34" charset="0"/>
                <a:cs typeface="Calibri" panose="020F0502020204030204" pitchFamily="34" charset="0"/>
              </a:rPr>
              <a:t>специальных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79" dirty="0">
                <a:latin typeface="Calibri" panose="020F0502020204030204" pitchFamily="34" charset="0"/>
                <a:cs typeface="Calibri" panose="020F0502020204030204" pitchFamily="34" charset="0"/>
              </a:rPr>
              <a:t>методо</a:t>
            </a:r>
            <a:r>
              <a:rPr sz="2698" spc="-21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sz="2698" spc="-12" dirty="0">
                <a:latin typeface="Calibri" panose="020F0502020204030204" pitchFamily="34" charset="0"/>
                <a:cs typeface="Calibri" panose="020F0502020204030204" pitchFamily="34" charset="0"/>
              </a:rPr>
              <a:t>ч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инаются</a:t>
            </a:r>
            <a:r>
              <a:rPr sz="2698" spc="-30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8" dirty="0">
                <a:latin typeface="Calibri" panose="020F0502020204030204" pitchFamily="34" charset="0"/>
                <a:cs typeface="Calibri" panose="020F0502020204030204" pitchFamily="34" charset="0"/>
              </a:rPr>
              <a:t>и  </a:t>
            </a:r>
            <a:r>
              <a:rPr sz="2698" spc="3" dirty="0">
                <a:latin typeface="Calibri" panose="020F0502020204030204" pitchFamily="34" charset="0"/>
                <a:cs typeface="Calibri" panose="020F0502020204030204" pitchFamily="34" charset="0"/>
              </a:rPr>
              <a:t>закан</a:t>
            </a:r>
            <a:r>
              <a:rPr sz="2698" spc="-6" dirty="0">
                <a:latin typeface="Calibri" panose="020F0502020204030204" pitchFamily="34" charset="0"/>
                <a:cs typeface="Calibri" panose="020F0502020204030204" pitchFamily="34" charset="0"/>
              </a:rPr>
              <a:t>ч</a:t>
            </a:r>
            <a:r>
              <a:rPr sz="2698" spc="21" dirty="0">
                <a:latin typeface="Calibri" panose="020F0502020204030204" pitchFamily="34" charset="0"/>
                <a:cs typeface="Calibri" panose="020F0502020204030204" pitchFamily="34" charset="0"/>
              </a:rPr>
              <a:t>иваются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5" dirty="0"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698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5" dirty="0">
                <a:latin typeface="Calibri" panose="020F0502020204030204" pitchFamily="34" charset="0"/>
                <a:cs typeface="Calibri" panose="020F0502020204030204" pitchFamily="34" charset="0"/>
              </a:rPr>
              <a:t>п</a:t>
            </a:r>
            <a:r>
              <a:rPr sz="2698" spc="58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698" spc="9" dirty="0">
                <a:latin typeface="Calibri" panose="020F0502020204030204" pitchFamily="34" charset="0"/>
                <a:cs typeface="Calibri" panose="020F0502020204030204" pitchFamily="34" charset="0"/>
              </a:rPr>
              <a:t>д</a:t>
            </a:r>
            <a:r>
              <a:rPr sz="2698" spc="15" dirty="0">
                <a:latin typeface="Calibri" panose="020F0502020204030204" pitchFamily="34" charset="0"/>
                <a:cs typeface="Calibri" panose="020F0502020204030204" pitchFamily="34" charset="0"/>
              </a:rPr>
              <a:t>ч</a:t>
            </a:r>
            <a:r>
              <a:rPr sz="2698" spc="100" dirty="0">
                <a:latin typeface="Calibri" panose="020F0502020204030204" pitchFamily="34" charset="0"/>
                <a:cs typeface="Calibri" panose="020F0502020204030204" pitchFamily="34" charset="0"/>
              </a:rPr>
              <a:t>ѐ</a:t>
            </a:r>
            <a:r>
              <a:rPr sz="2698" spc="106" dirty="0">
                <a:latin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sz="2698" spc="45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698" spc="9" dirty="0">
                <a:latin typeface="Calibri" panose="020F0502020204030204" pitchFamily="34" charset="0"/>
                <a:cs typeface="Calibri" panose="020F0502020204030204" pitchFamily="34" charset="0"/>
              </a:rPr>
              <a:t>вани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я</a:t>
            </a:r>
            <a:r>
              <a:rPr sz="2698" spc="-124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"/>
              </a:spcBef>
            </a:pPr>
            <a:endParaRPr sz="248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tabLst>
                <a:tab pos="7386683" algn="l"/>
                <a:tab pos="8123310" algn="l"/>
              </a:tabLst>
            </a:pPr>
            <a:r>
              <a:rPr sz="2698" spc="121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такого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1" dirty="0">
                <a:latin typeface="Calibri" panose="020F0502020204030204" pitchFamily="34" charset="0"/>
                <a:cs typeface="Calibri" panose="020F0502020204030204" pitchFamily="34" charset="0"/>
              </a:rPr>
              <a:t>метода</a:t>
            </a:r>
            <a:r>
              <a:rPr sz="2698" spc="-30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2" dirty="0">
                <a:latin typeface="Calibri" panose="020F0502020204030204" pitchFamily="34" charset="0"/>
                <a:cs typeface="Calibri" panose="020F0502020204030204" pitchFamily="34" charset="0"/>
              </a:rPr>
              <a:t>—</a:t>
            </a:r>
            <a:r>
              <a:rPr sz="2698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уже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2" dirty="0">
                <a:latin typeface="Calibri" panose="020F0502020204030204" pitchFamily="34" charset="0"/>
                <a:cs typeface="Calibri" panose="020F0502020204030204" pitchFamily="34" charset="0"/>
              </a:rPr>
              <a:t>знакомый</a:t>
            </a:r>
            <a:r>
              <a:rPr sz="2698" spc="-3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9" dirty="0">
                <a:latin typeface="Calibri" panose="020F0502020204030204" pitchFamily="34" charset="0"/>
                <a:cs typeface="Calibri" panose="020F0502020204030204" pitchFamily="34" charset="0"/>
              </a:rPr>
              <a:t>нам</a:t>
            </a:r>
            <a:r>
              <a:rPr sz="2698" u="heavy" spc="69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698" spc="24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698" u="heavy" spc="24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698" spc="-124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3081">
              <a:spcBef>
                <a:spcPts val="3"/>
              </a:spcBef>
            </a:pPr>
            <a:r>
              <a:rPr sz="2698" spc="109" dirty="0">
                <a:latin typeface="Calibri" panose="020F0502020204030204" pitchFamily="34" charset="0"/>
                <a:cs typeface="Calibri" panose="020F0502020204030204" pitchFamily="34" charset="0"/>
              </a:rPr>
              <a:t>Он</a:t>
            </a:r>
            <a:r>
              <a:rPr sz="2698" spc="-31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0" dirty="0">
                <a:latin typeface="Calibri" panose="020F0502020204030204" pitchFamily="34" charset="0"/>
                <a:cs typeface="Calibri" panose="020F0502020204030204" pitchFamily="34" charset="0"/>
              </a:rPr>
              <a:t>предназначен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15" dirty="0"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sz="2698" spc="-30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5" dirty="0">
                <a:latin typeface="Calibri" panose="020F0502020204030204" pitchFamily="34" charset="0"/>
                <a:cs typeface="Calibri" panose="020F0502020204030204" pitchFamily="34" charset="0"/>
              </a:rPr>
              <a:t>инициализации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экземпляров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85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2" dirty="0">
                <a:latin typeface="Calibri" panose="020F0502020204030204" pitchFamily="34" charset="0"/>
                <a:cs typeface="Calibri" panose="020F0502020204030204" pitchFamily="34" charset="0"/>
              </a:rPr>
              <a:t>автоматически </a:t>
            </a:r>
            <a:r>
              <a:rPr sz="2698" spc="-8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36" dirty="0">
                <a:latin typeface="Calibri" panose="020F0502020204030204" pitchFamily="34" charset="0"/>
                <a:cs typeface="Calibri" panose="020F0502020204030204" pitchFamily="34" charset="0"/>
              </a:rPr>
              <a:t>вызы</a:t>
            </a:r>
            <a:r>
              <a:rPr sz="2698" spc="-3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ается</a:t>
            </a:r>
            <a:r>
              <a:rPr sz="2698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73" dirty="0">
                <a:latin typeface="Calibri" panose="020F0502020204030204" pitchFamily="34" charset="0"/>
                <a:cs typeface="Calibri" panose="020F0502020204030204" pitchFamily="34" charset="0"/>
              </a:rPr>
              <a:t>интерпретатором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после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91" dirty="0"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sz="2698" spc="112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698" spc="21" dirty="0">
                <a:latin typeface="Calibri" panose="020F0502020204030204" pitchFamily="34" charset="0"/>
                <a:cs typeface="Calibri" panose="020F0502020204030204" pitchFamily="34" charset="0"/>
              </a:rPr>
              <a:t>здания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6" dirty="0">
                <a:latin typeface="Calibri" panose="020F0502020204030204" pitchFamily="34" charset="0"/>
                <a:cs typeface="Calibri" panose="020F0502020204030204" pitchFamily="34" charset="0"/>
              </a:rPr>
              <a:t>экземпляра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09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sz="2698" spc="112" dirty="0">
                <a:latin typeface="Calibri" panose="020F0502020204030204" pitchFamily="34" charset="0"/>
                <a:cs typeface="Calibri" panose="020F0502020204030204" pitchFamily="34" charset="0"/>
              </a:rPr>
              <a:t>б</a:t>
            </a:r>
            <a:r>
              <a:rPr sz="2698" spc="-15" dirty="0">
                <a:latin typeface="Calibri" panose="020F0502020204030204" pitchFamily="34" charset="0"/>
                <a:cs typeface="Calibri" panose="020F0502020204030204" pitchFamily="34" charset="0"/>
              </a:rPr>
              <a:t>ъекта.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4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2698" y="1540953"/>
            <a:ext cx="10606604" cy="2859262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1008482">
              <a:spcBef>
                <a:spcPts val="61"/>
              </a:spcBef>
            </a:pP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Остальные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2" dirty="0">
                <a:latin typeface="Calibri" panose="020F0502020204030204" pitchFamily="34" charset="0"/>
                <a:cs typeface="Calibri" panose="020F0502020204030204" pitchFamily="34" charset="0"/>
              </a:rPr>
              <a:t>специальные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49" dirty="0">
                <a:latin typeface="Calibri" panose="020F0502020204030204" pitchFamily="34" charset="0"/>
                <a:cs typeface="Calibri" panose="020F0502020204030204" pitchFamily="34" charset="0"/>
              </a:rPr>
              <a:t>методы</a:t>
            </a:r>
            <a:r>
              <a:rPr sz="2698" spc="-3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5" dirty="0">
                <a:latin typeface="Calibri" panose="020F0502020204030204" pitchFamily="34" charset="0"/>
                <a:cs typeface="Calibri" panose="020F0502020204030204" pitchFamily="34" charset="0"/>
              </a:rPr>
              <a:t>также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9" dirty="0">
                <a:latin typeface="Calibri" panose="020F0502020204030204" pitchFamily="34" charset="0"/>
                <a:cs typeface="Calibri" panose="020F0502020204030204" pitchFamily="34" charset="0"/>
              </a:rPr>
              <a:t>вызываются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21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85" dirty="0">
                <a:latin typeface="Calibri" panose="020F0502020204030204" pitchFamily="34" charset="0"/>
                <a:cs typeface="Calibri" panose="020F0502020204030204" pitchFamily="34" charset="0"/>
              </a:rPr>
              <a:t>строго </a:t>
            </a:r>
            <a:r>
              <a:rPr sz="2698" spc="-8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0" dirty="0">
                <a:latin typeface="Calibri" panose="020F0502020204030204" pitchFamily="34" charset="0"/>
                <a:cs typeface="Calibri" panose="020F0502020204030204" pitchFamily="34" charset="0"/>
              </a:rPr>
              <a:t>определѐнных</a:t>
            </a:r>
            <a:r>
              <a:rPr sz="2698" spc="-3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2" dirty="0">
                <a:latin typeface="Calibri" panose="020F0502020204030204" pitchFamily="34" charset="0"/>
                <a:cs typeface="Calibri" panose="020F0502020204030204" pitchFamily="34" charset="0"/>
              </a:rPr>
              <a:t>ситуациях.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3"/>
              </a:spcBef>
            </a:pPr>
            <a:endParaRPr sz="2486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 marR="3081"/>
            <a:r>
              <a:rPr sz="2698" spc="-49" dirty="0">
                <a:latin typeface="Calibri" panose="020F0502020204030204" pitchFamily="34" charset="0"/>
                <a:cs typeface="Calibri" panose="020F0502020204030204" pitchFamily="34" charset="0"/>
              </a:rPr>
              <a:t>Так,</a:t>
            </a:r>
            <a:r>
              <a:rPr sz="2698" spc="-3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1" dirty="0">
                <a:latin typeface="Calibri" panose="020F0502020204030204" pitchFamily="34" charset="0"/>
                <a:cs typeface="Calibri" panose="020F0502020204030204" pitchFamily="34" charset="0"/>
              </a:rPr>
              <a:t>например,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3" dirty="0">
                <a:latin typeface="Calibri" panose="020F0502020204030204" pitchFamily="34" charset="0"/>
                <a:cs typeface="Calibri" panose="020F0502020204030204" pitchFamily="34" charset="0"/>
              </a:rPr>
              <a:t>всякий</a:t>
            </a:r>
            <a:r>
              <a:rPr sz="2698" spc="-3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2" dirty="0">
                <a:latin typeface="Calibri" panose="020F0502020204030204" pitchFamily="34" charset="0"/>
                <a:cs typeface="Calibri" panose="020F0502020204030204" pitchFamily="34" charset="0"/>
              </a:rPr>
              <a:t>раз,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9" dirty="0">
                <a:latin typeface="Calibri" panose="020F0502020204030204" pitchFamily="34" charset="0"/>
                <a:cs typeface="Calibri" panose="020F0502020204030204" pitchFamily="34" charset="0"/>
              </a:rPr>
              <a:t>когда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1" dirty="0">
                <a:latin typeface="Calibri" panose="020F0502020204030204" pitchFamily="34" charset="0"/>
                <a:cs typeface="Calibri" panose="020F0502020204030204" pitchFamily="34" charset="0"/>
              </a:rPr>
              <a:t>интерпретатор</a:t>
            </a:r>
            <a:r>
              <a:rPr sz="2698" spc="-3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3" dirty="0">
                <a:latin typeface="Calibri" panose="020F0502020204030204" pitchFamily="34" charset="0"/>
                <a:cs typeface="Calibri" panose="020F0502020204030204" pitchFamily="34" charset="0"/>
              </a:rPr>
              <a:t>встречает</a:t>
            </a:r>
            <a:r>
              <a:rPr sz="2698" spc="-30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1" dirty="0">
                <a:latin typeface="Calibri" panose="020F0502020204030204" pitchFamily="34" charset="0"/>
                <a:cs typeface="Calibri" panose="020F0502020204030204" pitchFamily="34" charset="0"/>
              </a:rPr>
              <a:t>запись </a:t>
            </a:r>
            <a:r>
              <a:rPr sz="2698" spc="-83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27" dirty="0">
                <a:latin typeface="Calibri" panose="020F0502020204030204" pitchFamily="34" charset="0"/>
                <a:cs typeface="Calibri" panose="020F0502020204030204" pitchFamily="34" charset="0"/>
              </a:rPr>
              <a:t>вида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1786"/>
              </a:spcBef>
            </a:pP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sz="2698" spc="-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6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sz="2698" spc="-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-69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3002" spc="-6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sz="3002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701">
              <a:spcBef>
                <a:spcPts val="919"/>
              </a:spcBef>
            </a:pPr>
            <a:r>
              <a:rPr sz="2698" spc="67" dirty="0">
                <a:latin typeface="Calibri" panose="020F0502020204030204" pitchFamily="34" charset="0"/>
                <a:cs typeface="Calibri" panose="020F0502020204030204" pitchFamily="34" charset="0"/>
              </a:rPr>
              <a:t>он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58" dirty="0">
                <a:latin typeface="Calibri" panose="020F0502020204030204" pitchFamily="34" charset="0"/>
                <a:cs typeface="Calibri" panose="020F0502020204030204" pitchFamily="34" charset="0"/>
              </a:rPr>
              <a:t>за</a:t>
            </a:r>
            <a:r>
              <a:rPr sz="2698" spc="67" dirty="0"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698" spc="12" dirty="0">
                <a:latin typeface="Calibri" panose="020F0502020204030204" pitchFamily="34" charset="0"/>
                <a:cs typeface="Calibri" panose="020F0502020204030204" pitchFamily="34" charset="0"/>
              </a:rPr>
              <a:t>еняет</a:t>
            </a:r>
            <a:r>
              <a:rPr sz="2698" spc="-30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36" dirty="0">
                <a:latin typeface="Calibri" panose="020F0502020204030204" pitchFamily="34" charset="0"/>
                <a:cs typeface="Calibri" panose="020F0502020204030204" pitchFamily="34" charset="0"/>
              </a:rPr>
              <a:t>еѐ</a:t>
            </a:r>
            <a:r>
              <a:rPr sz="2698" spc="-3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698" spc="18" dirty="0"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endParaRPr sz="269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9497" y="5321418"/>
            <a:ext cx="413174" cy="0"/>
          </a:xfrm>
          <a:custGeom>
            <a:avLst/>
            <a:gdLst/>
            <a:ahLst/>
            <a:cxnLst/>
            <a:rect l="l" t="t" r="r" b="b"/>
            <a:pathLst>
              <a:path w="681355">
                <a:moveTo>
                  <a:pt x="0" y="0"/>
                </a:moveTo>
                <a:lnTo>
                  <a:pt x="681068" y="0"/>
                </a:lnTo>
              </a:path>
            </a:pathLst>
          </a:custGeom>
          <a:ln w="3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1998" y="5321418"/>
            <a:ext cx="413174" cy="0"/>
          </a:xfrm>
          <a:custGeom>
            <a:avLst/>
            <a:gdLst/>
            <a:ahLst/>
            <a:cxnLst/>
            <a:rect l="l" t="t" r="r" b="b"/>
            <a:pathLst>
              <a:path w="681354">
                <a:moveTo>
                  <a:pt x="0" y="0"/>
                </a:moveTo>
                <a:lnTo>
                  <a:pt x="681068" y="0"/>
                </a:lnTo>
              </a:path>
            </a:pathLst>
          </a:custGeom>
          <a:ln w="33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3444" y="4937108"/>
            <a:ext cx="1460935" cy="423343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  <a:tabLst>
                <a:tab pos="833664" algn="l"/>
              </a:tabLst>
            </a:pPr>
            <a:r>
              <a:rPr sz="2698" spc="3" dirty="0">
                <a:latin typeface="Segoe UI Light" panose="020B0502040204020203" pitchFamily="34" charset="0"/>
                <a:cs typeface="Segoe UI Light" panose="020B0502040204020203" pitchFamily="34" charset="0"/>
              </a:rPr>
              <a:t>x</a:t>
            </a:r>
            <a:r>
              <a:rPr sz="2698" spc="6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r>
              <a:rPr sz="2698" dirty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sz="2698" spc="3" dirty="0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sz="2698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8326" y="4890689"/>
            <a:ext cx="733163" cy="469762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2698" spc="3" dirty="0">
                <a:latin typeface="Segoe UI Light" panose="020B0502040204020203" pitchFamily="34" charset="0"/>
                <a:cs typeface="Segoe UI Light" panose="020B0502040204020203" pitchFamily="34" charset="0"/>
              </a:rPr>
              <a:t>(y</a:t>
            </a:r>
            <a:r>
              <a:rPr sz="2698" spc="6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r>
              <a:rPr sz="3002" spc="-139" dirty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endParaRPr sz="3002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698" y="5478278"/>
            <a:ext cx="10386347" cy="838132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spcBef>
                <a:spcPts val="61"/>
              </a:spcBef>
              <a:tabLst>
                <a:tab pos="3489450" algn="l"/>
                <a:tab pos="4351608" algn="l"/>
              </a:tabLst>
            </a:pPr>
            <a:r>
              <a:rPr sz="2698" spc="61" dirty="0">
                <a:latin typeface="Calibri" panose="020F0502020204030204" pitchFamily="34" charset="0"/>
                <a:cs typeface="Calibri" panose="020F0502020204030204" pitchFamily="34" charset="0"/>
              </a:rPr>
              <a:t>и для реализации сложения нам достаточно определить в классе  экземпляра x метод	add	.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341C2E2-C8D7-9A3B-D46B-4C43981B3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141" y="600483"/>
            <a:ext cx="7436779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73" dirty="0">
                <a:latin typeface="Calibri" panose="020F0502020204030204" pitchFamily="34" charset="0"/>
                <a:cs typeface="Calibri" panose="020F0502020204030204" pitchFamily="34" charset="0"/>
              </a:rPr>
              <a:t>Специальные</a:t>
            </a:r>
            <a:r>
              <a:rPr sz="4000" b="1" spc="-44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4000" b="1" spc="100" dirty="0">
                <a:latin typeface="Calibri" panose="020F0502020204030204" pitchFamily="34" charset="0"/>
                <a:cs typeface="Calibri" panose="020F0502020204030204" pitchFamily="34" charset="0"/>
              </a:rPr>
              <a:t>методы</a:t>
            </a:r>
          </a:p>
        </p:txBody>
      </p:sp>
    </p:spTree>
    <p:extLst>
      <p:ext uri="{BB962C8B-B14F-4D97-AF65-F5344CB8AC3E}">
        <p14:creationId xmlns:p14="http://schemas.microsoft.com/office/powerpoint/2010/main" val="301539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384" y="583770"/>
            <a:ext cx="338729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sz="4000" b="1" spc="73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1529" y="1521541"/>
            <a:ext cx="6912294" cy="1578622"/>
          </a:xfrm>
          <a:prstGeom prst="rect">
            <a:avLst/>
          </a:prstGeom>
        </p:spPr>
        <p:txBody>
          <a:bodyPr vert="horz" wrap="square" lIns="0" tIns="34656" rIns="0" bIns="0" rtlCol="0">
            <a:spAutoFit/>
          </a:bodyPr>
          <a:lstStyle/>
          <a:p>
            <a:pPr marL="7701">
              <a:spcBef>
                <a:spcPts val="273"/>
              </a:spcBef>
            </a:pPr>
            <a:r>
              <a:rPr sz="2400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sz="2400" spc="-27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Time: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>
              <a:spcBef>
                <a:spcPts val="218"/>
              </a:spcBef>
            </a:pPr>
            <a:r>
              <a:rPr sz="2400" spc="1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u="heavy" spc="1313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sz="2400" u="heavy" spc="1319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(self,</a:t>
            </a:r>
            <a:r>
              <a:rPr sz="2400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minutes,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seconds):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53115" marR="1852543">
              <a:lnSpc>
                <a:spcPct val="108300"/>
              </a:lnSpc>
              <a:spcBef>
                <a:spcPts val="9"/>
              </a:spcBef>
            </a:pP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self.minutes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minutes </a:t>
            </a:r>
            <a:r>
              <a:rPr sz="2400" spc="-13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2" dirty="0">
                <a:latin typeface="Calibri" panose="020F0502020204030204" pitchFamily="34" charset="0"/>
                <a:cs typeface="Calibri" panose="020F0502020204030204" pitchFamily="34" charset="0"/>
              </a:rPr>
              <a:t>self.seconds</a:t>
            </a:r>
            <a:r>
              <a:rPr sz="2400" spc="-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15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400" spc="-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9" dirty="0">
                <a:latin typeface="Calibri" panose="020F0502020204030204" pitchFamily="34" charset="0"/>
                <a:cs typeface="Calibri" panose="020F0502020204030204" pitchFamily="34" charset="0"/>
              </a:rPr>
              <a:t>seconds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1635" y="3323463"/>
            <a:ext cx="6072083" cy="2184048"/>
          </a:xfrm>
          <a:prstGeom prst="rect">
            <a:avLst/>
          </a:prstGeom>
        </p:spPr>
        <p:txBody>
          <a:bodyPr vert="horz" wrap="square" lIns="0" tIns="35041" rIns="0" bIns="0" rtlCol="0">
            <a:spAutoFit/>
          </a:bodyPr>
          <a:lstStyle/>
          <a:p>
            <a:pPr marL="7701">
              <a:spcBef>
                <a:spcPts val="276"/>
              </a:spcBef>
            </a:pPr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183" u="heavy" spc="12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u="heavy" spc="1331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sz="2183" u="heavy" spc="9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u="heavy" spc="21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(self,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other):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 marR="3081">
              <a:lnSpc>
                <a:spcPct val="108300"/>
              </a:lnSpc>
            </a:pP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m =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self.minutes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other.minutes </a:t>
            </a:r>
            <a:r>
              <a:rPr sz="2183" spc="-130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18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18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self.seconds</a:t>
            </a:r>
            <a:r>
              <a:rPr sz="2183" spc="-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sz="218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other.seconds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 marR="3367385">
              <a:lnSpc>
                <a:spcPct val="108400"/>
              </a:lnSpc>
              <a:spcBef>
                <a:spcPts val="6"/>
              </a:spcBef>
            </a:pP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18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+=</a:t>
            </a:r>
            <a:r>
              <a:rPr sz="2183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183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sz="2183" spc="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 </a:t>
            </a:r>
            <a:r>
              <a:rPr sz="2183" spc="-1301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183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218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183" spc="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5" dirty="0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sz="218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solidFill>
                  <a:srgbClr val="FA7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>
              <a:spcBef>
                <a:spcPts val="218"/>
              </a:spcBef>
            </a:pPr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183" spc="-3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Time(m,</a:t>
            </a:r>
            <a:r>
              <a:rPr sz="218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s)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1635" y="5730811"/>
            <a:ext cx="8931958" cy="732493"/>
          </a:xfrm>
          <a:prstGeom prst="rect">
            <a:avLst/>
          </a:prstGeom>
        </p:spPr>
        <p:txBody>
          <a:bodyPr vert="horz" wrap="square" lIns="0" tIns="34656" rIns="0" bIns="0" rtlCol="0">
            <a:spAutoFit/>
          </a:bodyPr>
          <a:lstStyle/>
          <a:p>
            <a:pPr marL="7701">
              <a:spcBef>
                <a:spcPts val="273"/>
              </a:spcBef>
            </a:pPr>
            <a:r>
              <a:rPr sz="2183" spc="15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</a:t>
            </a:r>
            <a:r>
              <a:rPr sz="2183" spc="-9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info(self):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0408">
              <a:spcBef>
                <a:spcPts val="221"/>
              </a:spcBef>
            </a:pPr>
            <a:r>
              <a:rPr sz="2183" spc="12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183" spc="24" dirty="0">
                <a:solidFill>
                  <a:srgbClr val="3878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9" dirty="0">
                <a:solidFill>
                  <a:srgbClr val="9E63A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'{}:{}'</a:t>
            </a:r>
            <a:r>
              <a:rPr sz="2183" spc="9" dirty="0">
                <a:latin typeface="Calibri" panose="020F0502020204030204" pitchFamily="34" charset="0"/>
                <a:cs typeface="Calibri" panose="020F0502020204030204" pitchFamily="34" charset="0"/>
              </a:rPr>
              <a:t>.format(self.minutes,</a:t>
            </a:r>
            <a:r>
              <a:rPr sz="2183" spc="2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183" spc="12" dirty="0">
                <a:latin typeface="Calibri" panose="020F0502020204030204" pitchFamily="34" charset="0"/>
                <a:cs typeface="Calibri" panose="020F0502020204030204" pitchFamily="34" charset="0"/>
              </a:rPr>
              <a:t>self.seconds)</a:t>
            </a:r>
            <a:endParaRPr sz="218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02503" y="3855291"/>
            <a:ext cx="2847862" cy="74451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0200"/>
              </a:lnSpc>
              <a:spcBef>
                <a:spcPts val="58"/>
              </a:spcBef>
            </a:pPr>
            <a:r>
              <a:rPr sz="2395" spc="6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</a:t>
            </a:r>
            <a:r>
              <a:rPr lang="kk-KZ" sz="2395" spc="6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</a:t>
            </a:r>
            <a:r>
              <a:rPr sz="2395" spc="6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</a:t>
            </a:r>
            <a:r>
              <a:rPr sz="2395" spc="-288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395" spc="2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новый  </a:t>
            </a:r>
            <a:r>
              <a:rPr sz="2395" spc="36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экземпляр</a:t>
            </a:r>
            <a:endParaRPr sz="2395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5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68794" y="1519639"/>
            <a:ext cx="2707774" cy="73297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8300"/>
              </a:lnSpc>
              <a:spcBef>
                <a:spcPts val="58"/>
              </a:spcBef>
            </a:pPr>
            <a:r>
              <a:rPr sz="2183" spc="15" dirty="0">
                <a:latin typeface="Courier New"/>
                <a:cs typeface="Courier New"/>
              </a:rPr>
              <a:t>t1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Time(</a:t>
            </a:r>
            <a:r>
              <a:rPr sz="2183" spc="12" dirty="0">
                <a:solidFill>
                  <a:srgbClr val="FA7600"/>
                </a:solidFill>
                <a:latin typeface="Courier New"/>
                <a:cs typeface="Courier New"/>
              </a:rPr>
              <a:t>5</a:t>
            </a:r>
            <a:r>
              <a:rPr sz="2183" spc="12" dirty="0">
                <a:latin typeface="Courier New"/>
                <a:cs typeface="Courier New"/>
              </a:rPr>
              <a:t>,</a:t>
            </a:r>
            <a:r>
              <a:rPr sz="2183" spc="-9" dirty="0"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FA7600"/>
                </a:solidFill>
                <a:latin typeface="Courier New"/>
                <a:cs typeface="Courier New"/>
              </a:rPr>
              <a:t>50</a:t>
            </a:r>
            <a:r>
              <a:rPr sz="2183" spc="15" dirty="0">
                <a:latin typeface="Courier New"/>
                <a:cs typeface="Courier New"/>
              </a:rPr>
              <a:t>) </a:t>
            </a:r>
            <a:r>
              <a:rPr sz="2183" spc="-1301" dirty="0"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9" dirty="0">
                <a:latin typeface="Courier New"/>
                <a:cs typeface="Courier New"/>
              </a:rPr>
              <a:t>(t1.info())</a:t>
            </a:r>
            <a:endParaRPr sz="2183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3126" y="1904904"/>
            <a:ext cx="1025811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4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5:50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794" y="2601798"/>
            <a:ext cx="2707774" cy="73297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8300"/>
              </a:lnSpc>
              <a:spcBef>
                <a:spcPts val="58"/>
              </a:spcBef>
            </a:pPr>
            <a:r>
              <a:rPr sz="2183" spc="15" dirty="0">
                <a:latin typeface="Courier New"/>
                <a:cs typeface="Courier New"/>
              </a:rPr>
              <a:t>t2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5" dirty="0">
                <a:latin typeface="Courier New"/>
                <a:cs typeface="Courier New"/>
              </a:rPr>
              <a:t>=</a:t>
            </a:r>
            <a:r>
              <a:rPr sz="2183" spc="-3" dirty="0">
                <a:latin typeface="Courier New"/>
                <a:cs typeface="Courier New"/>
              </a:rPr>
              <a:t> </a:t>
            </a:r>
            <a:r>
              <a:rPr sz="2183" spc="12" dirty="0">
                <a:latin typeface="Courier New"/>
                <a:cs typeface="Courier New"/>
              </a:rPr>
              <a:t>Time(</a:t>
            </a:r>
            <a:r>
              <a:rPr sz="2183" spc="12" dirty="0">
                <a:solidFill>
                  <a:srgbClr val="FA7600"/>
                </a:solidFill>
                <a:latin typeface="Courier New"/>
                <a:cs typeface="Courier New"/>
              </a:rPr>
              <a:t>3</a:t>
            </a:r>
            <a:r>
              <a:rPr sz="2183" spc="12" dirty="0">
                <a:latin typeface="Courier New"/>
                <a:cs typeface="Courier New"/>
              </a:rPr>
              <a:t>,</a:t>
            </a:r>
            <a:r>
              <a:rPr sz="2183" spc="-9" dirty="0">
                <a:latin typeface="Courier New"/>
                <a:cs typeface="Courier New"/>
              </a:rPr>
              <a:t> </a:t>
            </a:r>
            <a:r>
              <a:rPr sz="2183" spc="15" dirty="0">
                <a:solidFill>
                  <a:srgbClr val="FA7600"/>
                </a:solidFill>
                <a:latin typeface="Courier New"/>
                <a:cs typeface="Courier New"/>
              </a:rPr>
              <a:t>20</a:t>
            </a:r>
            <a:r>
              <a:rPr sz="2183" spc="15" dirty="0">
                <a:latin typeface="Courier New"/>
                <a:cs typeface="Courier New"/>
              </a:rPr>
              <a:t>) </a:t>
            </a:r>
            <a:r>
              <a:rPr sz="2183" spc="-1301" dirty="0">
                <a:latin typeface="Courier New"/>
                <a:cs typeface="Courier New"/>
              </a:rPr>
              <a:t> 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print</a:t>
            </a:r>
            <a:r>
              <a:rPr sz="2183" spc="9" dirty="0">
                <a:latin typeface="Courier New"/>
                <a:cs typeface="Courier New"/>
              </a:rPr>
              <a:t>(t2.info())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3126" y="2987063"/>
            <a:ext cx="1025811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4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3:20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794" y="3684020"/>
            <a:ext cx="2707774" cy="73297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08300"/>
              </a:lnSpc>
              <a:spcBef>
                <a:spcPts val="58"/>
              </a:spcBef>
            </a:pPr>
            <a:r>
              <a:rPr sz="2183" spc="15" dirty="0">
                <a:latin typeface="Courier New"/>
                <a:cs typeface="Courier New"/>
              </a:rPr>
              <a:t>t3 = </a:t>
            </a:r>
            <a:r>
              <a:rPr sz="2183" spc="12" dirty="0">
                <a:latin typeface="Courier New"/>
                <a:cs typeface="Courier New"/>
              </a:rPr>
              <a:t>t1 </a:t>
            </a:r>
            <a:r>
              <a:rPr sz="2183" spc="15" dirty="0">
                <a:latin typeface="Courier New"/>
                <a:cs typeface="Courier New"/>
              </a:rPr>
              <a:t>+ </a:t>
            </a:r>
            <a:r>
              <a:rPr sz="2183" spc="12" dirty="0">
                <a:latin typeface="Courier New"/>
                <a:cs typeface="Courier New"/>
              </a:rPr>
              <a:t>t2 </a:t>
            </a:r>
            <a:r>
              <a:rPr sz="2183" spc="15" dirty="0"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3878BD"/>
                </a:solidFill>
                <a:latin typeface="Courier New"/>
                <a:cs typeface="Courier New"/>
              </a:rPr>
              <a:t>prin</a:t>
            </a:r>
            <a:r>
              <a:rPr sz="2183" spc="9" dirty="0">
                <a:solidFill>
                  <a:srgbClr val="3878BD"/>
                </a:solidFill>
                <a:latin typeface="Courier New"/>
                <a:cs typeface="Courier New"/>
              </a:rPr>
              <a:t>t</a:t>
            </a:r>
            <a:r>
              <a:rPr sz="2183" spc="12" dirty="0">
                <a:latin typeface="Courier New"/>
                <a:cs typeface="Courier New"/>
              </a:rPr>
              <a:t>(t3.in</a:t>
            </a:r>
            <a:r>
              <a:rPr sz="2183" spc="6" dirty="0">
                <a:latin typeface="Courier New"/>
                <a:cs typeface="Courier New"/>
              </a:rPr>
              <a:t>f</a:t>
            </a:r>
            <a:r>
              <a:rPr sz="2183" spc="15" dirty="0">
                <a:latin typeface="Courier New"/>
                <a:cs typeface="Courier New"/>
              </a:rPr>
              <a:t>o</a:t>
            </a:r>
            <a:r>
              <a:rPr sz="2183" spc="12" dirty="0">
                <a:latin typeface="Courier New"/>
                <a:cs typeface="Courier New"/>
              </a:rPr>
              <a:t>())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3126" y="4069285"/>
            <a:ext cx="1025811" cy="346036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sz="2183" spc="15" dirty="0">
                <a:solidFill>
                  <a:srgbClr val="7E7E7E"/>
                </a:solidFill>
                <a:latin typeface="Courier New"/>
                <a:cs typeface="Courier New"/>
              </a:rPr>
              <a:t>#</a:t>
            </a:r>
            <a:r>
              <a:rPr sz="2183" spc="-42" dirty="0">
                <a:solidFill>
                  <a:srgbClr val="7E7E7E"/>
                </a:solidFill>
                <a:latin typeface="Courier New"/>
                <a:cs typeface="Courier New"/>
              </a:rPr>
              <a:t> </a:t>
            </a:r>
            <a:r>
              <a:rPr sz="2183" spc="12" dirty="0">
                <a:solidFill>
                  <a:srgbClr val="7E7E7E"/>
                </a:solidFill>
                <a:latin typeface="Courier New"/>
                <a:cs typeface="Courier New"/>
              </a:rPr>
              <a:t>9:10</a:t>
            </a:r>
            <a:endParaRPr sz="2183">
              <a:latin typeface="Courier New"/>
              <a:cs typeface="Courier New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37A079F0-6677-60D6-FD69-9655E3F95AE5}"/>
              </a:ext>
            </a:extLst>
          </p:cNvPr>
          <p:cNvSpPr txBox="1">
            <a:spLocks/>
          </p:cNvSpPr>
          <p:nvPr/>
        </p:nvSpPr>
        <p:spPr>
          <a:xfrm>
            <a:off x="890384" y="583770"/>
            <a:ext cx="3387292" cy="623329"/>
          </a:xfrm>
          <a:prstGeom prst="rect">
            <a:avLst/>
          </a:prstGeom>
        </p:spPr>
        <p:txBody>
          <a:bodyPr vert="horz" wrap="square" lIns="0" tIns="7701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701">
              <a:lnSpc>
                <a:spcPct val="100000"/>
              </a:lnSpc>
              <a:spcBef>
                <a:spcPts val="61"/>
              </a:spcBef>
            </a:pPr>
            <a:r>
              <a:rPr lang="ru-RU" sz="4000" b="1" spc="73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ru-RU" sz="4000" b="1" spc="7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0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953" y="2434139"/>
            <a:ext cx="9577387" cy="2390410"/>
          </a:xfrm>
        </p:spPr>
        <p:txBody>
          <a:bodyPr>
            <a:noAutofit/>
          </a:bodyPr>
          <a:lstStyle/>
          <a:p>
            <a:r>
              <a:rPr lang="ru-RU" sz="3200" dirty="0"/>
              <a:t>Все магические методы вступают в силу таким образом и требуют определенного имени функции и сигнатуры метода (иногда сигнатура метода является переменной), и тогда метод будет вызываться при определенных обстоятельствах.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3890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__</a:t>
            </a:r>
            <a:r>
              <a:rPr lang="en-US" b="1" dirty="0" err="1"/>
              <a:t>eq</a:t>
            </a:r>
            <a:r>
              <a:rPr lang="en-US" b="1" dirty="0"/>
              <a:t>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6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07377" y="1576251"/>
            <a:ext cx="11196637" cy="1325563"/>
          </a:xfrm>
        </p:spPr>
        <p:txBody>
          <a:bodyPr>
            <a:noAutofit/>
          </a:bodyPr>
          <a:lstStyle/>
          <a:p>
            <a:r>
              <a:rPr lang="en-US" sz="3600" dirty="0"/>
              <a:t>&gt;&gt;&gt; class </a:t>
            </a:r>
            <a:r>
              <a:rPr lang="en-US" sz="3600" dirty="0" err="1"/>
              <a:t>MyClass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sz="3600" dirty="0"/>
              <a:t>		def __</a:t>
            </a:r>
            <a:r>
              <a:rPr lang="en-US" sz="3600" dirty="0" err="1"/>
              <a:t>eq</a:t>
            </a:r>
            <a:r>
              <a:rPr lang="en-US" sz="3600" dirty="0"/>
              <a:t>__(self, other):</a:t>
            </a:r>
            <a:br>
              <a:rPr lang="en-US" sz="3600" dirty="0"/>
            </a:br>
            <a:r>
              <a:rPr lang="en-US" sz="3600" dirty="0"/>
              <a:t>			return type(self) == type(other)</a:t>
            </a:r>
          </a:p>
        </p:txBody>
      </p:sp>
    </p:spTree>
    <p:extLst>
      <p:ext uri="{BB962C8B-B14F-4D97-AF65-F5344CB8AC3E}">
        <p14:creationId xmlns:p14="http://schemas.microsoft.com/office/powerpoint/2010/main" val="2102938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58</TotalTime>
  <Words>934</Words>
  <Application>Microsoft Office PowerPoint</Application>
  <PresentationFormat>Широкоэкранный</PresentationFormat>
  <Paragraphs>119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Courier New</vt:lpstr>
      <vt:lpstr>Helvetica Light</vt:lpstr>
      <vt:lpstr>Lucida Console</vt:lpstr>
      <vt:lpstr>Segoe UI Light</vt:lpstr>
      <vt:lpstr>Wingdings</vt:lpstr>
      <vt:lpstr>Тема Office</vt:lpstr>
      <vt:lpstr>Объектно-ориентированное программирование</vt:lpstr>
      <vt:lpstr>Специальные методы</vt:lpstr>
      <vt:lpstr>Специальные методы</vt:lpstr>
      <vt:lpstr>Специальные методы</vt:lpstr>
      <vt:lpstr>Пример</vt:lpstr>
      <vt:lpstr>Презентация PowerPoint</vt:lpstr>
      <vt:lpstr>Все магические методы вступают в силу таким образом и требуют определенного имени функции и сигнатуры метода (иногда сигнатура метода является переменной), и тогда метод будет вызываться при определенных обстоятельствах.</vt:lpstr>
      <vt:lpstr>__eq__</vt:lpstr>
      <vt:lpstr>&gt;&gt;&gt; class MyClass:   def __eq__(self, other):    return type(self) == type(other)</vt:lpstr>
      <vt:lpstr>Презентация PowerPoint</vt:lpstr>
      <vt:lpstr>Презентация PowerPoint</vt:lpstr>
      <vt:lpstr>Переопределение  функции   print()</vt:lpstr>
      <vt:lpstr>Пример</vt:lpstr>
      <vt:lpstr>Пример</vt:lpstr>
      <vt:lpstr>Метод __repr__</vt:lpstr>
      <vt:lpstr>Презентация PowerPoint</vt:lpstr>
      <vt:lpstr>Презентация PowerPoint</vt:lpstr>
      <vt:lpstr>Презентация PowerPoint</vt:lpstr>
      <vt:lpstr>Пример 2</vt:lpstr>
      <vt:lpstr>Магические методы __add__, __sub__, __mul__, __truediv__ </vt:lpstr>
      <vt:lpstr>Презентация PowerPoint</vt:lpstr>
      <vt:lpstr>Презентация PowerPoint</vt:lpstr>
      <vt:lpstr>Задача: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84</cp:revision>
  <dcterms:created xsi:type="dcterms:W3CDTF">2022-01-30T05:59:16Z</dcterms:created>
  <dcterms:modified xsi:type="dcterms:W3CDTF">2023-03-31T18:21:24Z</dcterms:modified>
</cp:coreProperties>
</file>