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8" r:id="rId4"/>
    <p:sldId id="285" r:id="rId5"/>
    <p:sldId id="286" r:id="rId6"/>
    <p:sldId id="284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85770" y="3133511"/>
            <a:ext cx="6489857" cy="1560477"/>
          </a:xfrm>
        </p:spPr>
        <p:txBody>
          <a:bodyPr>
            <a:normAutofit fontScale="90000"/>
          </a:bodyPr>
          <a:lstStyle/>
          <a:p>
            <a:r>
              <a:rPr lang="ru-RU" dirty="0"/>
              <a:t>Работа с базой данных, </a:t>
            </a:r>
            <a:r>
              <a:rPr lang="en-US" dirty="0"/>
              <a:t>CRUD. </a:t>
            </a:r>
            <a:r>
              <a:rPr lang="ru-RU" dirty="0"/>
              <a:t>Библиотеки - </a:t>
            </a:r>
            <a:r>
              <a:rPr lang="en-US"/>
              <a:t>psycopg2 </a:t>
            </a:r>
            <a:r>
              <a:rPr lang="en-US" dirty="0"/>
              <a:t>(</a:t>
            </a:r>
            <a:r>
              <a:rPr lang="en-US" dirty="0" err="1"/>
              <a:t>postgresql</a:t>
            </a:r>
            <a:r>
              <a:rPr lang="en-US" dirty="0"/>
              <a:t>) </a:t>
            </a:r>
            <a:r>
              <a:rPr lang="ru-RU" dirty="0"/>
              <a:t>и </a:t>
            </a:r>
            <a:r>
              <a:rPr lang="en-US" dirty="0" err="1"/>
              <a:t>pyodbc</a:t>
            </a:r>
            <a:r>
              <a:rPr lang="en-US" dirty="0"/>
              <a:t> (</a:t>
            </a:r>
            <a:r>
              <a:rPr lang="en-US" dirty="0" err="1"/>
              <a:t>mysql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368167"/>
            <a:ext cx="5607440" cy="902703"/>
          </a:xfrm>
        </p:spPr>
        <p:txBody>
          <a:bodyPr/>
          <a:lstStyle/>
          <a:p>
            <a:r>
              <a:rPr lang="ru-RU" dirty="0"/>
              <a:t>Занятие №33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9788C0A-BE5E-1C2F-B6C9-750BE96458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xfrm>
            <a:off x="8170882" y="1114479"/>
            <a:ext cx="3161281" cy="3579509"/>
          </a:xfrm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 Что такое </a:t>
            </a:r>
            <a:r>
              <a:rPr lang="en-US" dirty="0"/>
              <a:t>SQL </a:t>
            </a:r>
            <a:r>
              <a:rPr lang="ru-RU" dirty="0"/>
              <a:t>и </a:t>
            </a:r>
            <a:r>
              <a:rPr lang="en-US" dirty="0"/>
              <a:t>NOSQL</a:t>
            </a:r>
            <a:r>
              <a:rPr lang="ru-RU" dirty="0"/>
              <a:t>?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SQL и NOSQL?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B81CFD6-C63E-AB16-55A8-51FC5B9AB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0694" y="1347352"/>
            <a:ext cx="10180506" cy="53582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b="1" dirty="0">
                <a:solidFill>
                  <a:schemeClr val="accent5">
                    <a:lumMod val="75000"/>
                  </a:schemeClr>
                </a:solidFill>
              </a:rPr>
              <a:t>Структура данных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</a:rPr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SQL: данные хранятся в таблицах. Каждая сущность имеет собственную таблицу, они связаны друг с другом с использованием реляционных механизмов. Отсюда и термин — «реляционная система управления базами данных».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 err="1"/>
              <a:t>NoSQL</a:t>
            </a:r>
            <a:r>
              <a:rPr lang="ru-RU" sz="1800" dirty="0"/>
              <a:t>: данные хранятся с использованием большего количества подходов, чем при использовании SQL-БД. В частности, доступны такие способы хранения данных, как база данных типа «ключ-значение», документно-ориентированная база данных, колоночная база данных, </a:t>
            </a:r>
            <a:r>
              <a:rPr lang="ru-RU" sz="1800" dirty="0" err="1"/>
              <a:t>графовая</a:t>
            </a:r>
            <a:r>
              <a:rPr lang="ru-RU" sz="1800" dirty="0"/>
              <a:t> база данных.</a:t>
            </a:r>
          </a:p>
        </p:txBody>
      </p:sp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SQL и NOSQL?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" name="Объект 4">
            <a:extLst>
              <a:ext uri="{FF2B5EF4-FFF2-40B4-BE49-F238E27FC236}">
                <a16:creationId xmlns:a16="http://schemas.microsoft.com/office/drawing/2014/main" id="{B10166DE-1CA3-4A04-9C69-5A5BA034B5FC}"/>
              </a:ext>
            </a:extLst>
          </p:cNvPr>
          <p:cNvSpPr txBox="1">
            <a:spLocks/>
          </p:cNvSpPr>
          <p:nvPr/>
        </p:nvSpPr>
        <p:spPr>
          <a:xfrm>
            <a:off x="663818" y="1477963"/>
            <a:ext cx="9817916" cy="3464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b="1" dirty="0">
                <a:solidFill>
                  <a:schemeClr val="accent5">
                    <a:lumMod val="75000"/>
                  </a:schemeClr>
                </a:solidFill>
              </a:rPr>
              <a:t>Набор требований, обеспечивающий сохранность данных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</a:rPr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800" b="1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SQL: </a:t>
            </a:r>
            <a:r>
              <a:rPr lang="ru-RU" sz="1800" dirty="0"/>
              <a:t>эти БД следуют требованиям </a:t>
            </a:r>
            <a:r>
              <a:rPr lang="en-US" sz="1800" dirty="0"/>
              <a:t>ACID. ACID — </a:t>
            </a:r>
            <a:r>
              <a:rPr lang="ru-RU" sz="1800" dirty="0"/>
              <a:t>это сокращение от </a:t>
            </a:r>
            <a:r>
              <a:rPr lang="en-US" sz="1800" dirty="0"/>
              <a:t>Atomicity (</a:t>
            </a:r>
            <a:r>
              <a:rPr lang="ru-RU" sz="1800" dirty="0"/>
              <a:t>атомарность), </a:t>
            </a:r>
            <a:r>
              <a:rPr lang="en-US" sz="1800" dirty="0"/>
              <a:t>Consistency (</a:t>
            </a:r>
            <a:r>
              <a:rPr lang="ru-RU" sz="1800" dirty="0"/>
              <a:t>согласованность), </a:t>
            </a:r>
            <a:r>
              <a:rPr lang="en-US" sz="1800" dirty="0"/>
              <a:t>Isolation (</a:t>
            </a:r>
            <a:r>
              <a:rPr lang="ru-RU" sz="1800" dirty="0"/>
              <a:t>изолированность) и </a:t>
            </a:r>
            <a:r>
              <a:rPr lang="en-US" sz="1800" dirty="0"/>
              <a:t>Durability (</a:t>
            </a:r>
            <a:r>
              <a:rPr lang="ru-RU" sz="1800" dirty="0"/>
              <a:t>надёжность).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NoSQL: </a:t>
            </a:r>
            <a:r>
              <a:rPr lang="ru-RU" sz="1800" dirty="0"/>
              <a:t>эти БД следуют требованиям теоремы </a:t>
            </a:r>
            <a:r>
              <a:rPr lang="en-US" sz="1800" dirty="0"/>
              <a:t>CAP. CAP </a:t>
            </a:r>
            <a:r>
              <a:rPr lang="ru-RU" sz="1800" dirty="0"/>
              <a:t>расшифровывается как </a:t>
            </a:r>
            <a:r>
              <a:rPr lang="en-US" sz="1800" dirty="0"/>
              <a:t>Consistency (</a:t>
            </a:r>
            <a:r>
              <a:rPr lang="ru-RU" sz="1800" dirty="0"/>
              <a:t>согласованность), </a:t>
            </a:r>
            <a:r>
              <a:rPr lang="en-US" sz="1800" dirty="0"/>
              <a:t>Availability (</a:t>
            </a:r>
            <a:r>
              <a:rPr lang="ru-RU" sz="1800" dirty="0"/>
              <a:t>доступность) и </a:t>
            </a:r>
            <a:r>
              <a:rPr lang="en-US" sz="1800" dirty="0"/>
              <a:t>Partition Tolerance (</a:t>
            </a:r>
            <a:r>
              <a:rPr lang="ru-RU" sz="1800" dirty="0"/>
              <a:t>устойчивость к разделению).</a:t>
            </a:r>
          </a:p>
        </p:txBody>
      </p:sp>
    </p:spTree>
    <p:extLst>
      <p:ext uri="{BB962C8B-B14F-4D97-AF65-F5344CB8AC3E}">
        <p14:creationId xmlns:p14="http://schemas.microsoft.com/office/powerpoint/2010/main" val="2861224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SQL и NOSQL?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" name="Объект 4">
            <a:extLst>
              <a:ext uri="{FF2B5EF4-FFF2-40B4-BE49-F238E27FC236}">
                <a16:creationId xmlns:a16="http://schemas.microsoft.com/office/drawing/2014/main" id="{5528BD81-4FA1-4A46-B741-7DA9B8B960C9}"/>
              </a:ext>
            </a:extLst>
          </p:cNvPr>
          <p:cNvSpPr txBox="1">
            <a:spLocks/>
          </p:cNvSpPr>
          <p:nvPr/>
        </p:nvSpPr>
        <p:spPr>
          <a:xfrm>
            <a:off x="680751" y="1279321"/>
            <a:ext cx="10596849" cy="51892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b="1" dirty="0">
                <a:solidFill>
                  <a:schemeClr val="accent5">
                    <a:lumMod val="75000"/>
                  </a:schemeClr>
                </a:solidFill>
              </a:rPr>
              <a:t>Сценарии использования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</a:rPr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600" dirty="0"/>
              <a:t>SQL: SQL-базы данных обычно предназначены для решения широкого круга задач. Они используются в достаточно старых системах, в приложениях, нуждающихся в строгом контроле данных, там, где нужно выполнять большие и сложные запросы. Такие базы данных, кроме того, часто используются в финансовом секторе, так как транзакции, проводимые в таких БД, строго соответствуют требованиям ACID.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600" dirty="0" err="1"/>
              <a:t>NoSQL</a:t>
            </a:r>
            <a:r>
              <a:rPr lang="ru-RU" sz="1600" dirty="0"/>
              <a:t>: </a:t>
            </a:r>
            <a:r>
              <a:rPr lang="ru-RU" sz="1600" dirty="0" err="1"/>
              <a:t>NoSQL</a:t>
            </a:r>
            <a:r>
              <a:rPr lang="ru-RU" sz="1600" dirty="0"/>
              <a:t>-базы данных тоже можно назвать универсальными, но они по-настоящему раскрываются в приложениях, которые работают с разными источниками данных, имеющих различную структуру. Это могут быть </a:t>
            </a:r>
            <a:r>
              <a:rPr lang="ru-RU" sz="1600" dirty="0" err="1"/>
              <a:t>IoT</a:t>
            </a:r>
            <a:r>
              <a:rPr lang="ru-RU" sz="1600" dirty="0"/>
              <a:t>-приложения, игры и прочее подобное. </a:t>
            </a:r>
            <a:br>
              <a:rPr lang="en-US" sz="1600" dirty="0"/>
            </a:br>
            <a:br>
              <a:rPr lang="en-US" sz="1600" dirty="0"/>
            </a:br>
            <a:r>
              <a:rPr lang="ru-RU" sz="1600" dirty="0"/>
              <a:t>Если рассмотреть варианты использования разных типов </a:t>
            </a:r>
            <a:r>
              <a:rPr lang="ru-RU" sz="1600" dirty="0" err="1"/>
              <a:t>NoSQL</a:t>
            </a:r>
            <a:r>
              <a:rPr lang="ru-RU" sz="1600" dirty="0"/>
              <a:t>-БД, о которых мы говорили выше, то получится следующее:</a:t>
            </a:r>
          </a:p>
          <a:p>
            <a:pPr marL="285750" indent="-28575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1600" dirty="0"/>
              <a:t>Документно-ориентированные базы данных: широкий круг задач.</a:t>
            </a:r>
          </a:p>
          <a:p>
            <a:pPr marL="285750" indent="-28575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1600" dirty="0"/>
              <a:t>Базы данных типа «ключ-значение»: обработка больших объёмов данных, где применяются простые запросы на поиск данных (например — управление сессиями в крупномасштабных системах).</a:t>
            </a:r>
          </a:p>
          <a:p>
            <a:pPr marL="285750" indent="-28575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1600" dirty="0"/>
              <a:t>Колоночные базы данных: обработка больших объёмов данных с предсказуемыми шаблонами запросов (работа с журналами, </a:t>
            </a:r>
            <a:r>
              <a:rPr lang="ru-RU" sz="1600" dirty="0" err="1"/>
              <a:t>IoT</a:t>
            </a:r>
            <a:r>
              <a:rPr lang="ru-RU" sz="1600" dirty="0"/>
              <a:t>).</a:t>
            </a:r>
          </a:p>
          <a:p>
            <a:pPr marL="285750" indent="-28575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1600" dirty="0" err="1"/>
              <a:t>Графовые</a:t>
            </a:r>
            <a:r>
              <a:rPr lang="ru-RU" sz="1600" dirty="0"/>
              <a:t> базы данных: анализ и просмотр отношений между связанными данными (обнаружение мошенничеств, рекомендательные системы).</a:t>
            </a:r>
          </a:p>
        </p:txBody>
      </p:sp>
    </p:spTree>
    <p:extLst>
      <p:ext uri="{BB962C8B-B14F-4D97-AF65-F5344CB8AC3E}">
        <p14:creationId xmlns:p14="http://schemas.microsoft.com/office/powerpoint/2010/main" val="3604568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5416" y="2553493"/>
            <a:ext cx="5368925" cy="1751013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54</TotalTime>
  <Words>389</Words>
  <Application>Microsoft Office PowerPoint</Application>
  <PresentationFormat>Широкоэкранный</PresentationFormat>
  <Paragraphs>24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Helvetica Light</vt:lpstr>
      <vt:lpstr>Lucida Console</vt:lpstr>
      <vt:lpstr>Wingdings</vt:lpstr>
      <vt:lpstr>Тема Office</vt:lpstr>
      <vt:lpstr>Работа с базой данных, CRUD. Библиотеки - psycopg2 (postgresql) и pyodbc (mysql)</vt:lpstr>
      <vt:lpstr>1. Что такое SQL и NOSQL?</vt:lpstr>
      <vt:lpstr>Что такое SQL и NOSQL?</vt:lpstr>
      <vt:lpstr>Что такое SQL и NOSQL?</vt:lpstr>
      <vt:lpstr>Что такое SQL и NOSQL?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71</cp:revision>
  <dcterms:created xsi:type="dcterms:W3CDTF">2022-01-30T05:59:16Z</dcterms:created>
  <dcterms:modified xsi:type="dcterms:W3CDTF">2023-01-21T15:47:27Z</dcterms:modified>
</cp:coreProperties>
</file>