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азделитель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17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11894" y="2382873"/>
            <a:ext cx="6489857" cy="1560477"/>
          </a:xfrm>
        </p:spPr>
        <p:txBody>
          <a:bodyPr/>
          <a:lstStyle/>
          <a:p>
            <a:r>
              <a:rPr lang="ru-RU" dirty="0"/>
              <a:t>Введение в программирование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Занятие №1</a:t>
            </a:r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Python?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err="1"/>
              <a:t>Python</a:t>
            </a:r>
            <a:r>
              <a:rPr lang="ru-RU" dirty="0"/>
              <a:t> - широко используемый, интерпретируемый, объектно-ориентированный язык программирования высокого уровня.</a:t>
            </a:r>
          </a:p>
          <a:p>
            <a:r>
              <a:rPr lang="ru-RU" dirty="0"/>
              <a:t>Название языка программирования </a:t>
            </a:r>
            <a:r>
              <a:rPr lang="ru-RU" dirty="0" err="1"/>
              <a:t>Python</a:t>
            </a:r>
            <a:r>
              <a:rPr lang="ru-RU" dirty="0"/>
              <a:t> происходит от старого комедийного сериала BBC под названием </a:t>
            </a:r>
            <a:r>
              <a:rPr lang="ru-RU" b="1" dirty="0"/>
              <a:t>Летающий цирк Монти </a:t>
            </a:r>
            <a:r>
              <a:rPr lang="ru-RU" b="1" dirty="0" err="1"/>
              <a:t>Пайтона</a:t>
            </a:r>
            <a:r>
              <a:rPr lang="ru-RU" dirty="0"/>
              <a:t>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1400" y="1477963"/>
            <a:ext cx="3848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2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простой и интуитивно понятный язык</a:t>
            </a:r>
            <a:r>
              <a:rPr lang="ru-RU" dirty="0"/>
              <a:t>, такой же мощный, как и у основных конкурентов;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открытый исходный код</a:t>
            </a:r>
            <a:r>
              <a:rPr lang="ru-RU" dirty="0"/>
              <a:t>, так что каждый может внести свой вклад в его разработку;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код, который </a:t>
            </a:r>
            <a:r>
              <a:rPr lang="ru-RU" b="1" dirty="0"/>
              <a:t>понятен</a:t>
            </a:r>
            <a:r>
              <a:rPr lang="ru-RU" dirty="0"/>
              <a:t> как простой английский;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подходящий для повседневных задач</a:t>
            </a:r>
            <a:r>
              <a:rPr lang="ru-RU" dirty="0"/>
              <a:t>, что позволит сократить время разработки.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4012" y="1842294"/>
            <a:ext cx="44767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5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Более, чем один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7066" y="2313781"/>
            <a:ext cx="2295525" cy="2371725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44091" y="1736725"/>
            <a:ext cx="8368483" cy="44402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Существует два основных вида </a:t>
            </a:r>
            <a:r>
              <a:rPr lang="ru-RU" dirty="0" err="1"/>
              <a:t>Python</a:t>
            </a:r>
            <a:r>
              <a:rPr lang="ru-RU" dirty="0"/>
              <a:t>: </a:t>
            </a:r>
            <a:r>
              <a:rPr lang="ru-RU" dirty="0" err="1"/>
              <a:t>Python</a:t>
            </a:r>
            <a:r>
              <a:rPr lang="ru-RU" dirty="0"/>
              <a:t> 2 и </a:t>
            </a:r>
            <a:r>
              <a:rPr lang="ru-RU" dirty="0" err="1"/>
              <a:t>Python</a:t>
            </a:r>
            <a:r>
              <a:rPr lang="ru-RU" dirty="0"/>
              <a:t> 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 err="1"/>
              <a:t>Python</a:t>
            </a:r>
            <a:r>
              <a:rPr lang="ru-RU" b="1" dirty="0"/>
              <a:t> 3</a:t>
            </a:r>
            <a:r>
              <a:rPr lang="ru-RU" dirty="0"/>
              <a:t> - это более новая (точнее, </a:t>
            </a:r>
            <a:r>
              <a:rPr lang="ru-RU" i="1" dirty="0"/>
              <a:t>текущая</a:t>
            </a:r>
            <a:r>
              <a:rPr lang="ru-RU" dirty="0"/>
              <a:t>) версия языка. Он проходит собственный эволюционный путь, внедряя свои стандарты и черты.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Эти две версии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b="1" dirty="0"/>
              <a:t>несовместимы</a:t>
            </a:r>
            <a:r>
              <a:rPr lang="ru-RU" dirty="0"/>
              <a:t> друг с другом.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Все новые версии </a:t>
            </a:r>
            <a:r>
              <a:rPr lang="ru-RU" dirty="0" err="1"/>
              <a:t>Python</a:t>
            </a:r>
            <a:r>
              <a:rPr lang="ru-RU" dirty="0"/>
              <a:t> 3 </a:t>
            </a:r>
            <a:r>
              <a:rPr lang="ru-RU" b="1" dirty="0"/>
              <a:t>обратно совместимы </a:t>
            </a:r>
            <a:r>
              <a:rPr lang="ru-RU" dirty="0"/>
              <a:t>с предыдущими версиями </a:t>
            </a:r>
            <a:r>
              <a:rPr lang="ru-RU" dirty="0" err="1"/>
              <a:t>Python</a:t>
            </a:r>
            <a:r>
              <a:rPr lang="ru-RU" dirty="0"/>
              <a:t> 3.</a:t>
            </a:r>
          </a:p>
        </p:txBody>
      </p:sp>
    </p:spTree>
    <p:extLst>
      <p:ext uri="{BB962C8B-B14F-4D97-AF65-F5344CB8AC3E}">
        <p14:creationId xmlns:p14="http://schemas.microsoft.com/office/powerpoint/2010/main" val="345581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Python</a:t>
            </a:r>
            <a:r>
              <a:rPr lang="ru-RU" dirty="0"/>
              <a:t>, также известный как </a:t>
            </a:r>
            <a:r>
              <a:rPr lang="ru-RU" dirty="0" err="1"/>
              <a:t>CPython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5937" y="1889103"/>
            <a:ext cx="3019425" cy="1104900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722914" y="1736725"/>
            <a:ext cx="7989660" cy="4440238"/>
          </a:xfrm>
        </p:spPr>
        <p:txBody>
          <a:bodyPr/>
          <a:lstStyle/>
          <a:p>
            <a:r>
              <a:rPr lang="ru-RU" dirty="0"/>
              <a:t>Помимо </a:t>
            </a:r>
            <a:r>
              <a:rPr lang="ru-RU" dirty="0" err="1"/>
              <a:t>Python</a:t>
            </a:r>
            <a:r>
              <a:rPr lang="ru-RU" dirty="0"/>
              <a:t> 2 и </a:t>
            </a:r>
            <a:r>
              <a:rPr lang="ru-RU" dirty="0" err="1"/>
              <a:t>Python</a:t>
            </a:r>
            <a:r>
              <a:rPr lang="ru-RU" dirty="0"/>
              <a:t> 3 существует более одной версии каждого из них.</a:t>
            </a:r>
          </a:p>
          <a:p>
            <a:r>
              <a:rPr lang="ru-RU" dirty="0" err="1"/>
              <a:t>Python</a:t>
            </a:r>
            <a:r>
              <a:rPr lang="ru-RU" dirty="0"/>
              <a:t>-ы, которые поддерживаются людьми, собравшимися в PSF (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), сообщество, целью которого является разработка, улучшение, расширение и популяризация </a:t>
            </a:r>
            <a:r>
              <a:rPr lang="ru-RU" dirty="0" err="1"/>
              <a:t>Python</a:t>
            </a:r>
            <a:r>
              <a:rPr lang="ru-RU" dirty="0"/>
              <a:t> и его среды, называются </a:t>
            </a:r>
            <a:r>
              <a:rPr lang="ru-RU" b="1" dirty="0"/>
              <a:t>каноническими</a:t>
            </a:r>
            <a:r>
              <a:rPr lang="ru-RU" dirty="0"/>
              <a:t>.</a:t>
            </a:r>
          </a:p>
          <a:p>
            <a:r>
              <a:rPr lang="ru-RU" dirty="0"/>
              <a:t>Реализация PSF часто упоминается как </a:t>
            </a:r>
            <a:r>
              <a:rPr lang="ru-RU" b="1" dirty="0" err="1"/>
              <a:t>CPython</a:t>
            </a:r>
            <a:r>
              <a:rPr lang="ru-RU" dirty="0"/>
              <a:t>. Это самый влиятельный </a:t>
            </a:r>
            <a:r>
              <a:rPr lang="ru-RU" dirty="0" err="1"/>
              <a:t>Python</a:t>
            </a:r>
            <a:r>
              <a:rPr lang="ru-RU" dirty="0"/>
              <a:t> среди всех </a:t>
            </a:r>
            <a:r>
              <a:rPr lang="ru-RU" dirty="0" err="1"/>
              <a:t>Python-ов</a:t>
            </a:r>
            <a:r>
              <a:rPr lang="ru-RU" dirty="0"/>
              <a:t> в мире.</a:t>
            </a:r>
          </a:p>
        </p:txBody>
      </p:sp>
    </p:spTree>
    <p:extLst>
      <p:ext uri="{BB962C8B-B14F-4D97-AF65-F5344CB8AC3E}">
        <p14:creationId xmlns:p14="http://schemas.microsoft.com/office/powerpoint/2010/main" val="174650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получить </a:t>
            </a:r>
            <a:r>
              <a:rPr lang="ru-RU" dirty="0" err="1"/>
              <a:t>Python</a:t>
            </a:r>
            <a:r>
              <a:rPr lang="ru-RU" dirty="0"/>
              <a:t> и как его использовать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Linux </a:t>
            </a:r>
            <a:r>
              <a:rPr lang="ru-RU" dirty="0"/>
              <a:t>интерпретатор </a:t>
            </a:r>
            <a:r>
              <a:rPr lang="en-US" dirty="0"/>
              <a:t>Python3 </a:t>
            </a:r>
            <a:r>
              <a:rPr lang="ru-RU" dirty="0"/>
              <a:t>предустановлен по умолчанию.</a:t>
            </a:r>
          </a:p>
          <a:p>
            <a:endParaRPr lang="ru-RU" dirty="0"/>
          </a:p>
          <a:p>
            <a:r>
              <a:rPr lang="ru-RU" dirty="0"/>
              <a:t>В </a:t>
            </a:r>
            <a:r>
              <a:rPr lang="en-US" dirty="0"/>
              <a:t>Windows </a:t>
            </a:r>
            <a:r>
              <a:rPr lang="ru-RU" dirty="0"/>
              <a:t>его придется установить вручную.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29699"/>
            <a:ext cx="5540375" cy="36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0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работы с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58335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Для начала работы вам потребуются: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текстовый редактор</a:t>
            </a:r>
            <a:r>
              <a:rPr lang="en-US" dirty="0"/>
              <a:t>;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консоль</a:t>
            </a:r>
            <a:r>
              <a:rPr lang="ru-RU" dirty="0"/>
              <a:t>, в которой вы сможете запустить свой код и принудительно остановить его, когда он выйдет из-под контроля;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инструмент под названием </a:t>
            </a:r>
            <a:r>
              <a:rPr lang="ru-RU" b="1" dirty="0"/>
              <a:t>отладчик</a:t>
            </a:r>
            <a:r>
              <a:rPr lang="ru-RU" dirty="0"/>
              <a:t>, способный запускать ваш код шаг за шагом.</a:t>
            </a:r>
          </a:p>
          <a:p>
            <a:r>
              <a:rPr lang="ru-RU" dirty="0"/>
              <a:t>Стандартная установка </a:t>
            </a:r>
            <a:r>
              <a:rPr lang="ru-RU" dirty="0" err="1"/>
              <a:t>Python</a:t>
            </a:r>
            <a:r>
              <a:rPr lang="ru-RU" dirty="0"/>
              <a:t> 3 содержит IDLE.</a:t>
            </a:r>
          </a:p>
          <a:p>
            <a:r>
              <a:rPr lang="ru-RU" b="1" dirty="0"/>
              <a:t>IDLE</a:t>
            </a:r>
            <a:r>
              <a:rPr lang="ru-RU" dirty="0"/>
              <a:t> - это аббревиатура: </a:t>
            </a:r>
            <a:r>
              <a:rPr lang="ru-RU" b="1" dirty="0" err="1"/>
              <a:t>Integrated</a:t>
            </a:r>
            <a:r>
              <a:rPr lang="ru-RU" b="1" dirty="0"/>
              <a:t> </a:t>
            </a:r>
            <a:r>
              <a:rPr lang="ru-RU" b="1" dirty="0" err="1"/>
              <a:t>Development</a:t>
            </a:r>
            <a:r>
              <a:rPr lang="ru-RU" b="1" dirty="0"/>
              <a:t> </a:t>
            </a:r>
            <a:r>
              <a:rPr lang="ru-RU" b="1" dirty="0" err="1"/>
              <a:t>and</a:t>
            </a:r>
            <a:r>
              <a:rPr lang="ru-RU" b="1" dirty="0"/>
              <a:t> </a:t>
            </a:r>
            <a:r>
              <a:rPr lang="ru-RU" b="1" dirty="0" err="1"/>
              <a:t>Learning</a:t>
            </a:r>
            <a:r>
              <a:rPr lang="ru-RU" b="1" dirty="0"/>
              <a:t> </a:t>
            </a:r>
            <a:r>
              <a:rPr lang="ru-RU" b="1" dirty="0" err="1"/>
              <a:t>Environment</a:t>
            </a:r>
            <a:r>
              <a:rPr lang="ru-RU" dirty="0"/>
              <a:t>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43617"/>
            <a:ext cx="5540375" cy="322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1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Как написать и запустить свою первую программу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571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Сообщение об ошибке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Сообщение (красным) показывает (в следующих строках):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Трассировка</a:t>
            </a:r>
            <a:r>
              <a:rPr lang="ru-RU" dirty="0"/>
              <a:t> (это путь, по которому код проходит через различные части программы - пока вы можете игнорировать его, поскольку в таком простом коде он пуст);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Место возникновения ошибки </a:t>
            </a:r>
            <a:r>
              <a:rPr lang="ru-RU" dirty="0"/>
              <a:t>(имя файла, содержащего ошибку, номер строки и имя модуля);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Содержание строки с ошибкой</a:t>
            </a:r>
            <a:r>
              <a:rPr lang="ru-RU" dirty="0"/>
              <a:t>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Название ошибки </a:t>
            </a:r>
            <a:r>
              <a:rPr lang="ru-RU" dirty="0"/>
              <a:t>и краткое объяснение.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15147"/>
            <a:ext cx="5540375" cy="268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0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а программирование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846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print()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658813"/>
          </a:xfrm>
        </p:spPr>
        <p:txBody>
          <a:bodyPr/>
          <a:lstStyle/>
          <a:p>
            <a:r>
              <a:rPr lang="ru-RU" dirty="0"/>
              <a:t>Слово </a:t>
            </a:r>
            <a:r>
              <a:rPr lang="ru-RU" b="1" dirty="0" err="1"/>
              <a:t>print</a:t>
            </a:r>
            <a:r>
              <a:rPr lang="ru-RU" dirty="0"/>
              <a:t> является названием </a:t>
            </a:r>
            <a:r>
              <a:rPr lang="ru-RU" b="1" dirty="0"/>
              <a:t>функции</a:t>
            </a:r>
            <a:r>
              <a:rPr lang="ru-RU" dirty="0"/>
              <a:t>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4"/>
          </p:nvPr>
        </p:nvSpPr>
        <p:spPr>
          <a:xfrm>
            <a:off x="595949" y="2400300"/>
            <a:ext cx="11196636" cy="640080"/>
          </a:xfrm>
        </p:spPr>
        <p:txBody>
          <a:bodyPr/>
          <a:lstStyle/>
          <a:p>
            <a:r>
              <a:rPr lang="en-US" dirty="0"/>
              <a:t>print("Hello, World!")</a:t>
            </a:r>
            <a:endParaRPr lang="ru-RU" dirty="0"/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595949" y="3322637"/>
            <a:ext cx="11196636" cy="3318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Откуда берутся функции?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Они могут исходить из самого </a:t>
            </a:r>
            <a:r>
              <a:rPr lang="ru-RU" dirty="0" err="1"/>
              <a:t>Python</a:t>
            </a:r>
            <a:r>
              <a:rPr lang="ru-RU" dirty="0"/>
              <a:t>; функция </a:t>
            </a:r>
            <a:r>
              <a:rPr lang="en-US" b="1" dirty="0"/>
              <a:t>print</a:t>
            </a:r>
            <a:r>
              <a:rPr lang="en-US" dirty="0"/>
              <a:t>  </a:t>
            </a:r>
            <a:r>
              <a:rPr lang="ru-RU" dirty="0"/>
              <a:t>является одной из таких;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они могут принадлежать одному или нескольким дополнениям </a:t>
            </a:r>
            <a:r>
              <a:rPr lang="ru-RU" dirty="0" err="1"/>
              <a:t>Python</a:t>
            </a:r>
            <a:r>
              <a:rPr lang="ru-RU" dirty="0"/>
              <a:t> под названиями </a:t>
            </a:r>
            <a:r>
              <a:rPr lang="ru-RU" b="1" dirty="0"/>
              <a:t>модули</a:t>
            </a:r>
            <a:r>
              <a:rPr lang="ru-RU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 можете </a:t>
            </a:r>
            <a:r>
              <a:rPr lang="ru-RU" b="1" dirty="0"/>
              <a:t>написать их самостоятельно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699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сведения о языке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print()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921703"/>
          </a:xfrm>
        </p:spPr>
        <p:txBody>
          <a:bodyPr/>
          <a:lstStyle/>
          <a:p>
            <a:r>
              <a:rPr lang="ru-RU" dirty="0"/>
              <a:t>В этом примере единственным аргументом, переданным функции </a:t>
            </a:r>
            <a:r>
              <a:rPr lang="ru-RU" dirty="0" err="1"/>
              <a:t>print</a:t>
            </a:r>
            <a:r>
              <a:rPr lang="ru-RU" dirty="0"/>
              <a:t>() является </a:t>
            </a:r>
            <a:r>
              <a:rPr lang="ru-RU" b="1" dirty="0"/>
              <a:t>строка</a:t>
            </a:r>
            <a:r>
              <a:rPr lang="ru-RU" dirty="0"/>
              <a:t>: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4"/>
          </p:nvPr>
        </p:nvSpPr>
        <p:spPr>
          <a:xfrm>
            <a:off x="515937" y="2750740"/>
            <a:ext cx="11196636" cy="549275"/>
          </a:xfrm>
        </p:spPr>
        <p:txBody>
          <a:bodyPr/>
          <a:lstStyle/>
          <a:p>
            <a:r>
              <a:rPr lang="en-US" dirty="0"/>
              <a:t>print("Hello, World!")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15937" y="3387565"/>
            <a:ext cx="11196636" cy="28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Строка ограничена кавычками</a:t>
            </a:r>
            <a:r>
              <a:rPr lang="en-US" dirty="0"/>
              <a:t>.</a:t>
            </a:r>
          </a:p>
          <a:p>
            <a:r>
              <a:rPr lang="ru-RU" dirty="0"/>
              <a:t>Название функции (</a:t>
            </a:r>
            <a:r>
              <a:rPr lang="ru-RU" b="1" dirty="0" err="1"/>
              <a:t>print</a:t>
            </a:r>
            <a:r>
              <a:rPr lang="ru-RU" dirty="0"/>
              <a:t> в данном случае) вместе с круглыми скобками и аргументом(</a:t>
            </a:r>
            <a:r>
              <a:rPr lang="ru-RU" dirty="0" err="1"/>
              <a:t>ами</a:t>
            </a:r>
            <a:r>
              <a:rPr lang="ru-RU" dirty="0"/>
              <a:t>) образует вызов функции.</a:t>
            </a:r>
            <a:endParaRPr lang="en-US" dirty="0"/>
          </a:p>
          <a:p>
            <a:r>
              <a:rPr lang="ru-RU" dirty="0"/>
              <a:t>Вызов функции является одним из возможных видов </a:t>
            </a:r>
            <a:r>
              <a:rPr lang="ru-RU" b="1" dirty="0"/>
              <a:t>инструкций </a:t>
            </a:r>
            <a:r>
              <a:rPr lang="ru-RU" b="1" dirty="0" err="1"/>
              <a:t>Python</a:t>
            </a:r>
            <a:r>
              <a:rPr lang="ru-RU" dirty="0"/>
              <a:t>.</a:t>
            </a:r>
            <a:endParaRPr lang="en-US" dirty="0"/>
          </a:p>
          <a:p>
            <a:r>
              <a:rPr lang="ru-RU" b="1" dirty="0"/>
              <a:t>В строке была только одна инструкция.</a:t>
            </a:r>
          </a:p>
        </p:txBody>
      </p:sp>
    </p:spTree>
    <p:extLst>
      <p:ext uri="{BB962C8B-B14F-4D97-AF65-F5344CB8AC3E}">
        <p14:creationId xmlns:p14="http://schemas.microsoft.com/office/powerpoint/2010/main" val="3975212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- символы перехода и перевода строки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910273"/>
          </a:xfrm>
        </p:spPr>
        <p:txBody>
          <a:bodyPr/>
          <a:lstStyle/>
          <a:p>
            <a:r>
              <a:rPr lang="ru-RU" dirty="0"/>
              <a:t>Обратная косая черта (\) имеет особое значение при использовании внутри строк - это называется </a:t>
            </a:r>
            <a:r>
              <a:rPr lang="ru-RU" b="1" dirty="0" err="1"/>
              <a:t>escape</a:t>
            </a:r>
            <a:r>
              <a:rPr lang="ru-RU" b="1" dirty="0"/>
              <a:t>-символ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4"/>
          </p:nvPr>
        </p:nvSpPr>
        <p:spPr>
          <a:xfrm>
            <a:off x="515938" y="2651760"/>
            <a:ext cx="11196636" cy="11779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print(“interface G0/0\n </a:t>
            </a:r>
            <a:r>
              <a:rPr lang="en-US" dirty="0" err="1"/>
              <a:t>ip</a:t>
            </a:r>
            <a:r>
              <a:rPr lang="en-US" dirty="0"/>
              <a:t> address 10.0.0.1 255.255.255.0")</a:t>
            </a:r>
          </a:p>
          <a:p>
            <a:r>
              <a:rPr lang="en-US" dirty="0"/>
              <a:t>print()</a:t>
            </a:r>
          </a:p>
          <a:p>
            <a:r>
              <a:rPr lang="en-US" dirty="0"/>
              <a:t>print(“no shutdown")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15937" y="3829685"/>
            <a:ext cx="11196636" cy="52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Выполним код:</a:t>
            </a:r>
          </a:p>
        </p:txBody>
      </p:sp>
      <p:sp>
        <p:nvSpPr>
          <p:cNvPr id="6" name="Объект 3"/>
          <p:cNvSpPr txBox="1">
            <a:spLocks/>
          </p:cNvSpPr>
          <p:nvPr/>
        </p:nvSpPr>
        <p:spPr>
          <a:xfrm>
            <a:off x="515937" y="4339908"/>
            <a:ext cx="11196636" cy="15008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interface G0/0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10.0.0.1 255.255.255.0</a:t>
            </a:r>
          </a:p>
          <a:p>
            <a:endParaRPr lang="en-US" dirty="0"/>
          </a:p>
          <a:p>
            <a:r>
              <a:rPr lang="en-US" dirty="0"/>
              <a:t>no shutdown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924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символ </a:t>
            </a:r>
            <a:r>
              <a:rPr lang="ru-RU" dirty="0" err="1"/>
              <a:t>escape</a:t>
            </a:r>
            <a:r>
              <a:rPr lang="ru-RU" dirty="0"/>
              <a:t> и символ новой строки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287463"/>
          </a:xfrm>
        </p:spPr>
        <p:txBody>
          <a:bodyPr/>
          <a:lstStyle/>
          <a:p>
            <a:r>
              <a:rPr lang="ru-RU" dirty="0"/>
              <a:t>Если вы хотите поместить только одну обратную косую черту внутри строки, не забывайте о ее экранирующей природе - вам нужно удвоить ее: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4"/>
          </p:nvPr>
        </p:nvSpPr>
        <p:spPr>
          <a:xfrm>
            <a:off x="515939" y="3028951"/>
            <a:ext cx="11196636" cy="560070"/>
          </a:xfrm>
        </p:spPr>
        <p:txBody>
          <a:bodyPr/>
          <a:lstStyle/>
          <a:p>
            <a:r>
              <a:rPr lang="en-US" dirty="0"/>
              <a:t>print("\\")</a:t>
            </a:r>
            <a:endParaRPr lang="ru-RU" dirty="0"/>
          </a:p>
        </p:txBody>
      </p:sp>
      <p:sp>
        <p:nvSpPr>
          <p:cNvPr id="9" name="Объект 6"/>
          <p:cNvSpPr txBox="1">
            <a:spLocks/>
          </p:cNvSpPr>
          <p:nvPr/>
        </p:nvSpPr>
        <p:spPr>
          <a:xfrm>
            <a:off x="515937" y="3852546"/>
            <a:ext cx="11196636" cy="1287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Не все </a:t>
            </a:r>
            <a:r>
              <a:rPr lang="ru-RU" dirty="0" err="1"/>
              <a:t>escape</a:t>
            </a:r>
            <a:r>
              <a:rPr lang="ru-RU" dirty="0"/>
              <a:t>-пары (обратная косая черта в сочетании с другим символом) что-то значат.</a:t>
            </a:r>
          </a:p>
        </p:txBody>
      </p:sp>
    </p:spTree>
    <p:extLst>
      <p:ext uri="{BB962C8B-B14F-4D97-AF65-F5344CB8AC3E}">
        <p14:creationId xmlns:p14="http://schemas.microsoft.com/office/powerpoint/2010/main" val="2339361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- использование нескольких аргументов.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Один вызов функции </a:t>
            </a:r>
            <a:r>
              <a:rPr lang="ru-RU" dirty="0" err="1"/>
              <a:t>print</a:t>
            </a:r>
            <a:r>
              <a:rPr lang="ru-RU" dirty="0"/>
              <a:t>() может содержать </a:t>
            </a:r>
            <a:r>
              <a:rPr lang="ru-RU" dirty="0" err="1"/>
              <a:t>немколько</a:t>
            </a:r>
            <a:r>
              <a:rPr lang="ru-RU" dirty="0"/>
              <a:t> аргументов. Все они являются строками.</a:t>
            </a:r>
          </a:p>
          <a:p>
            <a:r>
              <a:rPr lang="ru-RU" dirty="0"/>
              <a:t>Аргументы разделены запятыми.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4"/>
          </p:nvPr>
        </p:nvSpPr>
        <p:spPr>
          <a:xfrm>
            <a:off x="515937" y="3393440"/>
            <a:ext cx="11196636" cy="4578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print(“show </a:t>
            </a:r>
            <a:r>
              <a:rPr lang="en-US" dirty="0" err="1"/>
              <a:t>ip</a:t>
            </a:r>
            <a:r>
              <a:rPr lang="en-US" dirty="0"/>
              <a:t>", “interface", “brief")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15937" y="3920488"/>
            <a:ext cx="11196636" cy="2228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Из этого примера вытекают два вывода: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(), вызываемая с более чем одним аргументом, </a:t>
            </a:r>
            <a:br>
              <a:rPr lang="ru-RU" dirty="0"/>
            </a:br>
            <a:r>
              <a:rPr lang="ru-RU" b="1" dirty="0"/>
              <a:t>выводит их все в одну строку</a:t>
            </a:r>
            <a:r>
              <a:rPr lang="ru-RU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</a:t>
            </a:r>
            <a:r>
              <a:rPr lang="ru-RU" b="1" dirty="0"/>
              <a:t>ставит пробел </a:t>
            </a:r>
            <a:r>
              <a:rPr lang="ru-RU" dirty="0"/>
              <a:t>между выведенными аргументами.</a:t>
            </a:r>
          </a:p>
        </p:txBody>
      </p:sp>
    </p:spTree>
    <p:extLst>
      <p:ext uri="{BB962C8B-B14F-4D97-AF65-F5344CB8AC3E}">
        <p14:creationId xmlns:p14="http://schemas.microsoft.com/office/powerpoint/2010/main" val="4204770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аргументы ключевого слова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6"/>
            <a:ext cx="11196636" cy="271621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имеет два ключевых аргумента, которые вы можете использовать для своих целей. </a:t>
            </a:r>
          </a:p>
          <a:p>
            <a:r>
              <a:rPr lang="ru-RU" dirty="0"/>
              <a:t>Чтобы его использовать, необходимо знать некоторые правила: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аргумент ключевого слова состоит из трех элементов: </a:t>
            </a:r>
            <a:r>
              <a:rPr lang="ru-RU" b="1" dirty="0"/>
              <a:t>ключевое слово</a:t>
            </a:r>
            <a:r>
              <a:rPr lang="ru-RU" dirty="0"/>
              <a:t>, идентифицирующее аргумент (здесь </a:t>
            </a:r>
            <a:r>
              <a:rPr lang="ru-RU" dirty="0" err="1"/>
              <a:t>end</a:t>
            </a:r>
            <a:r>
              <a:rPr lang="ru-RU" dirty="0"/>
              <a:t>); </a:t>
            </a:r>
            <a:r>
              <a:rPr lang="ru-RU" b="1" dirty="0"/>
              <a:t>знак равенства </a:t>
            </a:r>
            <a:r>
              <a:rPr lang="ru-RU" dirty="0"/>
              <a:t>(=); и </a:t>
            </a:r>
            <a:r>
              <a:rPr lang="ru-RU" b="1" dirty="0"/>
              <a:t>значение</a:t>
            </a:r>
            <a:r>
              <a:rPr lang="ru-RU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любые ключевые аргументы должны быть помещены </a:t>
            </a:r>
            <a:r>
              <a:rPr lang="ru-RU" b="1" dirty="0"/>
              <a:t>после последнего позиционного аргумента</a:t>
            </a:r>
            <a:r>
              <a:rPr lang="ru-RU" dirty="0"/>
              <a:t> (это очень важно)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4"/>
          </p:nvPr>
        </p:nvSpPr>
        <p:spPr>
          <a:xfrm>
            <a:off x="515939" y="4617719"/>
            <a:ext cx="11196636" cy="1079819"/>
          </a:xfrm>
        </p:spPr>
        <p:txBody>
          <a:bodyPr/>
          <a:lstStyle/>
          <a:p>
            <a:r>
              <a:rPr lang="en-US" dirty="0"/>
              <a:t>print(“</a:t>
            </a:r>
            <a:r>
              <a:rPr lang="en-US" dirty="0" err="1"/>
              <a:t>ip</a:t>
            </a:r>
            <a:r>
              <a:rPr lang="en-US" dirty="0"/>
              <a:t> address", “10.0.0.1", </a:t>
            </a:r>
            <a:r>
              <a:rPr lang="en-US" dirty="0">
                <a:solidFill>
                  <a:srgbClr val="FF0000"/>
                </a:solidFill>
              </a:rPr>
              <a:t>end=" "</a:t>
            </a:r>
            <a:r>
              <a:rPr lang="en-US" dirty="0"/>
              <a:t>)</a:t>
            </a:r>
          </a:p>
          <a:p>
            <a:r>
              <a:rPr lang="en-US" dirty="0"/>
              <a:t>print(“255.255.255.0")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15936" y="5857558"/>
            <a:ext cx="11196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Поведение по умолчанию отражает ситуацию, когда аргумент ключевого слова </a:t>
            </a:r>
            <a:r>
              <a:rPr lang="ru-RU" sz="2400" dirty="0" err="1"/>
              <a:t>end</a:t>
            </a:r>
            <a:r>
              <a:rPr lang="ru-RU" sz="2400" dirty="0"/>
              <a:t> </a:t>
            </a:r>
            <a:r>
              <a:rPr lang="ru-RU" sz="2400" b="1" dirty="0"/>
              <a:t>неявно</a:t>
            </a:r>
            <a:r>
              <a:rPr lang="ru-RU" sz="2400" dirty="0"/>
              <a:t> используется следующим образом: </a:t>
            </a:r>
            <a:r>
              <a:rPr lang="ru-RU" sz="2400" b="1" dirty="0" err="1"/>
              <a:t>end</a:t>
            </a:r>
            <a:r>
              <a:rPr lang="ru-RU" sz="2400" b="1" dirty="0"/>
              <a:t>="\n"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6255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- аргументы ключевого слова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по умолчанию разделяет свои выходные аргументы пробелами. Это поведение тоже можно изменить.</a:t>
            </a:r>
          </a:p>
          <a:p>
            <a:r>
              <a:rPr lang="ru-RU" dirty="0"/>
              <a:t>Ключевой аргумент, который может это сделать, называется </a:t>
            </a:r>
            <a:r>
              <a:rPr lang="ru-RU" b="1" dirty="0" err="1"/>
              <a:t>sep</a:t>
            </a:r>
            <a:r>
              <a:rPr lang="ru-RU" dirty="0"/>
              <a:t> (от слова разделитель - </a:t>
            </a:r>
            <a:r>
              <a:rPr lang="ru-RU" dirty="0" err="1"/>
              <a:t>separator</a:t>
            </a:r>
            <a:r>
              <a:rPr lang="ru-RU" dirty="0"/>
              <a:t>).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4"/>
          </p:nvPr>
        </p:nvSpPr>
        <p:spPr>
          <a:xfrm>
            <a:off x="515939" y="3851275"/>
            <a:ext cx="11196636" cy="663575"/>
          </a:xfrm>
        </p:spPr>
        <p:txBody>
          <a:bodyPr>
            <a:normAutofit/>
          </a:bodyPr>
          <a:lstStyle/>
          <a:p>
            <a:r>
              <a:rPr lang="en-US" dirty="0"/>
              <a:t>print(“10", “0", “0", “1", </a:t>
            </a:r>
            <a:r>
              <a:rPr lang="en-US" dirty="0" err="1"/>
              <a:t>sep</a:t>
            </a:r>
            <a:r>
              <a:rPr lang="en-US" dirty="0"/>
              <a:t>=“.")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15936" y="4648517"/>
            <a:ext cx="11348403" cy="184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Примечание: значение аргумента </a:t>
            </a:r>
            <a:r>
              <a:rPr lang="ru-RU" b="1" dirty="0" err="1"/>
              <a:t>sep</a:t>
            </a:r>
            <a:r>
              <a:rPr lang="ru-RU" dirty="0"/>
              <a:t> также может быть </a:t>
            </a:r>
            <a:r>
              <a:rPr lang="ru-RU" b="1" dirty="0"/>
              <a:t>пустой строкой</a:t>
            </a:r>
            <a:r>
              <a:rPr lang="ru-RU" dirty="0"/>
              <a:t>. Попробуйте сами.</a:t>
            </a:r>
          </a:p>
        </p:txBody>
      </p:sp>
    </p:spTree>
    <p:extLst>
      <p:ext uri="{BB962C8B-B14F-4D97-AF65-F5344CB8AC3E}">
        <p14:creationId xmlns:p14="http://schemas.microsoft.com/office/powerpoint/2010/main" val="1218614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- аргументы ключевого слова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069658"/>
          </a:xfrm>
        </p:spPr>
        <p:txBody>
          <a:bodyPr/>
          <a:lstStyle/>
          <a:p>
            <a:r>
              <a:rPr lang="ru-RU" dirty="0"/>
              <a:t>Оба ключевых аргумента могут быть смешаны в одном вызове, как здесь, в окне редактора.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4"/>
          </p:nvPr>
        </p:nvSpPr>
        <p:spPr>
          <a:xfrm>
            <a:off x="515937" y="2811145"/>
            <a:ext cx="11196636" cy="1086485"/>
          </a:xfrm>
        </p:spPr>
        <p:txBody>
          <a:bodyPr/>
          <a:lstStyle/>
          <a:p>
            <a:r>
              <a:rPr lang="en-US" dirty="0"/>
              <a:t>print("My", "name", "is", </a:t>
            </a:r>
            <a:r>
              <a:rPr lang="en-US" dirty="0" err="1"/>
              <a:t>sep</a:t>
            </a:r>
            <a:r>
              <a:rPr lang="en-US" dirty="0"/>
              <a:t>="_", end="*")</a:t>
            </a:r>
          </a:p>
          <a:p>
            <a:r>
              <a:rPr lang="en-US" dirty="0"/>
              <a:t>print("Monty", "Python.", </a:t>
            </a:r>
            <a:r>
              <a:rPr lang="en-US" dirty="0" err="1"/>
              <a:t>sep</a:t>
            </a:r>
            <a:r>
              <a:rPr lang="en-US" dirty="0"/>
              <a:t>="*", end="*\n")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45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компьютерная программа?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Программа делает компьютер пригодным для использования. </a:t>
            </a:r>
          </a:p>
          <a:p>
            <a:r>
              <a:rPr lang="ru-RU" dirty="0"/>
              <a:t>Без программы компьютер, даже самый мощный, не более чем объект. </a:t>
            </a:r>
          </a:p>
          <a:p>
            <a:r>
              <a:rPr lang="ru-RU" dirty="0"/>
              <a:t>Компьютеры способны выполнять очень сложные задачи, но эта способность не является врожденной.</a:t>
            </a:r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8787" y="2451894"/>
            <a:ext cx="4267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Естественные языки и языки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У компьютеров тоже есть свой собственный язык, называемый </a:t>
            </a:r>
            <a:r>
              <a:rPr lang="ru-RU" b="1" dirty="0"/>
              <a:t>машинным</a:t>
            </a:r>
            <a:r>
              <a:rPr lang="ru-RU" dirty="0"/>
              <a:t> языком.</a:t>
            </a:r>
          </a:p>
          <a:p>
            <a:endParaRPr lang="ru-RU" dirty="0"/>
          </a:p>
          <a:p>
            <a:r>
              <a:rPr lang="ru-RU" dirty="0"/>
              <a:t>Полный набор известных команд называется </a:t>
            </a:r>
            <a:r>
              <a:rPr lang="ru-RU" b="1" dirty="0"/>
              <a:t>списком инструкций</a:t>
            </a:r>
            <a:r>
              <a:rPr lang="ru-RU" dirty="0"/>
              <a:t>, иногда сокращенно </a:t>
            </a:r>
            <a:r>
              <a:rPr lang="ru-RU" b="1" dirty="0"/>
              <a:t>IL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6400" y="1951831"/>
            <a:ext cx="43719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8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составляет язык?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Можно сказать, что каждый язык (машинный или естественный, неважно) состоит из следующих элементов: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алфавит</a:t>
            </a:r>
            <a:r>
              <a:rPr lang="ru-RU" dirty="0"/>
              <a:t>: набор символов, используемых для построения слов определенного языка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лексика</a:t>
            </a:r>
            <a:r>
              <a:rPr lang="ru-RU" dirty="0"/>
              <a:t>: (она же - словарь) набор слов, которые язык предлагает своим пользователям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синтаксис</a:t>
            </a:r>
            <a:r>
              <a:rPr lang="ru-RU" dirty="0"/>
              <a:t>: набор правил, используемых для определения того, образует ли определенная строка слов допустимое предложение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семантика</a:t>
            </a:r>
            <a:r>
              <a:rPr lang="ru-RU" dirty="0"/>
              <a:t>: набор правил, определяющих, имеет ли определенная фраза смысл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947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составляет язык? (продолжение)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IL фактически является алфавитом машинного языка. </a:t>
            </a:r>
          </a:p>
          <a:p>
            <a:endParaRPr lang="ru-RU" dirty="0"/>
          </a:p>
          <a:p>
            <a:r>
              <a:rPr lang="ru-RU" dirty="0"/>
              <a:t>Программа, написанная на языке программирования высокого уровня, называется </a:t>
            </a:r>
            <a:r>
              <a:rPr lang="ru-RU" b="1" dirty="0"/>
              <a:t>исходным кодом </a:t>
            </a:r>
            <a:r>
              <a:rPr lang="ru-RU" dirty="0"/>
              <a:t>(в отличие от машинного кода, выполняемого компьютерами). </a:t>
            </a:r>
          </a:p>
          <a:p>
            <a:endParaRPr lang="ru-RU" dirty="0"/>
          </a:p>
          <a:p>
            <a:r>
              <a:rPr lang="ru-RU" dirty="0"/>
              <a:t>Точно так же файл, содержащий исходный код, называется </a:t>
            </a:r>
            <a:r>
              <a:rPr lang="ru-RU" b="1" dirty="0"/>
              <a:t>исходным файлом 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338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 и интерпретация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Существует два разных способа преобразования программы из языка программирования высокого уровня в машинный:</a:t>
            </a:r>
          </a:p>
          <a:p>
            <a:endParaRPr lang="ru-RU" dirty="0"/>
          </a:p>
          <a:p>
            <a:r>
              <a:rPr lang="ru-RU" b="1" dirty="0"/>
              <a:t>КОМПИЛЯЦИЯ</a:t>
            </a:r>
            <a:r>
              <a:rPr lang="ru-RU" dirty="0"/>
              <a:t> - исходная программа транслируется один раз путем получения файла, содержащего машинный код; программа, выполняющая этот перевод, называется компилятором или переводчиком;</a:t>
            </a:r>
          </a:p>
          <a:p>
            <a:endParaRPr lang="ru-RU" dirty="0"/>
          </a:p>
          <a:p>
            <a:r>
              <a:rPr lang="ru-RU" b="1" dirty="0"/>
              <a:t>ИНТЕРПРЕТАЦИЯ</a:t>
            </a:r>
            <a:r>
              <a:rPr lang="ru-RU" dirty="0"/>
              <a:t> - вы можете переводить исходную программу каждый раз, когда она должна быть запущена; программа, выполняющая такое преобразование, называется интерпретатором, поскольку она интерпретирует код каждый раз, когда он предназначен для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184277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 и интерпретация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372246" y="1218974"/>
          <a:ext cx="11488827" cy="5217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КОМПИЛЯЦИЯ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ИНТЕРПРЕТАЦИЯ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ПРЕИМУЩЕСТВА</a:t>
                      </a:r>
                    </a:p>
                  </a:txBody>
                  <a:tcPr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выполнение переведённого кода обычно происходит быстрее;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компилятор должен быть только у пользователя - конечный пользователь может использовать код без него;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переведенный код хранится с использованием машинного языка - поскольку его очень сложно понять, ваши собственные изобретения и трюки в программировании, вероятно, останутся вашим секретом.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вы можете запустить код сразу после его завершения - дополнительных этапов перевода нет;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код хранится при использовании языка программирования, а не машинного языка - это означает, что его можно запускать на компьютерах, использующих разные машинные языки; вы не компилируете свой код отдельно для каждой архитектуры.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НЕДОСТАТКИ</a:t>
                      </a:r>
                    </a:p>
                  </a:txBody>
                  <a:tcPr vert="vert2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сама компиляция может занять очень много времени - вы не сможете запустить свой код сразу после внесения правки;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 вас должно быть столько же компиляторов, сколько аппаратных платформ, на которых вы хотите, чтобы ваш код запускался.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не ожидайте, что интерпретация сильно ускорит работу Вашего кода - ваш код будет делить мощность компьютера с интерпретатором, поэтому он не может быть действительно быстрым;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 у вас, и у конечного пользователя должен быть интерпретатор для запуска вашего кода.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51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всё это значит?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Python</a:t>
            </a:r>
            <a:r>
              <a:rPr lang="ru-RU" dirty="0"/>
              <a:t> - это </a:t>
            </a:r>
            <a:r>
              <a:rPr lang="ru-RU" b="1" dirty="0"/>
              <a:t>интерпретируемый язык </a:t>
            </a:r>
            <a:r>
              <a:rPr lang="ru-RU" dirty="0"/>
              <a:t>. </a:t>
            </a:r>
          </a:p>
          <a:p>
            <a:r>
              <a:rPr lang="ru-RU" dirty="0"/>
              <a:t>Если вы хотите программировать на </a:t>
            </a:r>
            <a:r>
              <a:rPr lang="ru-RU" dirty="0" err="1"/>
              <a:t>Python</a:t>
            </a:r>
            <a:r>
              <a:rPr lang="ru-RU" dirty="0"/>
              <a:t>, вам понадобится </a:t>
            </a:r>
            <a:r>
              <a:rPr lang="ru-RU" b="1" dirty="0"/>
              <a:t>интерпретатор </a:t>
            </a:r>
            <a:r>
              <a:rPr lang="ru-RU" b="1" dirty="0" err="1"/>
              <a:t>Python</a:t>
            </a:r>
            <a:r>
              <a:rPr lang="ru-RU" dirty="0"/>
              <a:t>. </a:t>
            </a:r>
          </a:p>
          <a:p>
            <a:r>
              <a:rPr lang="ru-RU" dirty="0"/>
              <a:t>По историческим причинам языки, предназначенные для интерпретации, часто называются </a:t>
            </a:r>
            <a:r>
              <a:rPr lang="ru-RU" b="1" dirty="0"/>
              <a:t>языками сценариев</a:t>
            </a:r>
            <a:r>
              <a:rPr lang="ru-RU" dirty="0"/>
              <a:t>, а исходные программы, закодированные с их помощью, называются </a:t>
            </a:r>
            <a:r>
              <a:rPr lang="ru-RU" b="1" dirty="0"/>
              <a:t>сценариями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37409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16</TotalTime>
  <Words>1434</Words>
  <Application>Microsoft Office PowerPoint</Application>
  <PresentationFormat>Широкоэкранный</PresentationFormat>
  <Paragraphs>136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Helvetica Light</vt:lpstr>
      <vt:lpstr>Lucida Console</vt:lpstr>
      <vt:lpstr>Wingdings</vt:lpstr>
      <vt:lpstr>Тема Office</vt:lpstr>
      <vt:lpstr>Введение в программирование</vt:lpstr>
      <vt:lpstr>Общие сведения о языке Python</vt:lpstr>
      <vt:lpstr>Как работает компьютерная программа?</vt:lpstr>
      <vt:lpstr>Естественные языки и языки программирования</vt:lpstr>
      <vt:lpstr>Что составляет язык?</vt:lpstr>
      <vt:lpstr>Что составляет язык? (продолжение)</vt:lpstr>
      <vt:lpstr>Компиляция и интерпретация</vt:lpstr>
      <vt:lpstr>Компиляция и интерпретация</vt:lpstr>
      <vt:lpstr>Что всё это значит?</vt:lpstr>
      <vt:lpstr>Что такое Python?</vt:lpstr>
      <vt:lpstr>Цели Python</vt:lpstr>
      <vt:lpstr>Более, чем один Python</vt:lpstr>
      <vt:lpstr>Python, также известный как CPython</vt:lpstr>
      <vt:lpstr>Как получить Python и как его использовать</vt:lpstr>
      <vt:lpstr>Начало работы с Python</vt:lpstr>
      <vt:lpstr>Как написать и запустить свою первую программу</vt:lpstr>
      <vt:lpstr>Сообщение об ошибке</vt:lpstr>
      <vt:lpstr>Введение а программирование</vt:lpstr>
      <vt:lpstr>Функция print()</vt:lpstr>
      <vt:lpstr>Функция print()</vt:lpstr>
      <vt:lpstr>Функция print() - символы перехода и перевода строки</vt:lpstr>
      <vt:lpstr>Функция print() символ escape и символ новой строки</vt:lpstr>
      <vt:lpstr>Функция print() - использование нескольких аргументов.</vt:lpstr>
      <vt:lpstr>Функция print() аргументы ключевого слова</vt:lpstr>
      <vt:lpstr>Функция print() - аргументы ключевого слова</vt:lpstr>
      <vt:lpstr>Функция print() - аргументы ключевого слова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Пользователь Windows</dc:creator>
  <cp:lastModifiedBy>admin</cp:lastModifiedBy>
  <cp:revision>3</cp:revision>
  <dcterms:created xsi:type="dcterms:W3CDTF">2022-01-30T05:59:16Z</dcterms:created>
  <dcterms:modified xsi:type="dcterms:W3CDTF">2022-02-05T16:58:10Z</dcterms:modified>
</cp:coreProperties>
</file>