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2" r:id="rId4"/>
    <p:sldId id="301" r:id="rId5"/>
    <p:sldId id="309" r:id="rId6"/>
    <p:sldId id="310" r:id="rId7"/>
    <p:sldId id="302" r:id="rId8"/>
    <p:sldId id="303" r:id="rId9"/>
    <p:sldId id="311" r:id="rId10"/>
    <p:sldId id="312" r:id="rId11"/>
    <p:sldId id="313" r:id="rId12"/>
    <p:sldId id="314" r:id="rId13"/>
    <p:sldId id="295" r:id="rId14"/>
    <p:sldId id="296" r:id="rId15"/>
    <p:sldId id="304" r:id="rId16"/>
    <p:sldId id="315" r:id="rId17"/>
    <p:sldId id="316" r:id="rId18"/>
    <p:sldId id="317" r:id="rId19"/>
    <p:sldId id="318" r:id="rId20"/>
    <p:sldId id="324" r:id="rId21"/>
    <p:sldId id="325" r:id="rId22"/>
    <p:sldId id="326" r:id="rId23"/>
    <p:sldId id="327" r:id="rId24"/>
    <p:sldId id="328" r:id="rId25"/>
    <p:sldId id="319" r:id="rId26"/>
    <p:sldId id="321" r:id="rId27"/>
    <p:sldId id="322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284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728" y="290423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Числа, строки, списки, кортежи, множества, диапазоны, словари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1"/>
            <a:ext cx="11196637" cy="879566"/>
          </a:xfrm>
        </p:spPr>
        <p:txBody>
          <a:bodyPr>
            <a:normAutofit/>
          </a:bodyPr>
          <a:lstStyle/>
          <a:p>
            <a:r>
              <a:rPr lang="ru-RU" sz="4000" b="1" dirty="0"/>
              <a:t>Объяснение</a:t>
            </a:r>
            <a:endParaRPr lang="en-US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5211" y="1474003"/>
            <a:ext cx="101454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discard() принимает в качестве аргумента одиночное значение и удаляет это значение из множества.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Если вы вызвали метод discard() передав ему значение, которого нет в множестве, ничего не произойдет, просто нулевое действие.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remove() также принимает в качестве аргумента одиночное значение, и также удаляет его из множества.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Вот в чём отличие: если значения нет в множестве, метод remove() породит исключение KeyError.</a:t>
            </a:r>
          </a:p>
        </p:txBody>
      </p:sp>
    </p:spTree>
    <p:extLst>
      <p:ext uri="{BB962C8B-B14F-4D97-AF65-F5344CB8AC3E}">
        <p14:creationId xmlns:p14="http://schemas.microsoft.com/office/powerpoint/2010/main" val="200655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pop()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4737" y="147796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a_set = {1, 3, 6, 10, 15, 21, 28, 36, 45}</a:t>
            </a:r>
          </a:p>
          <a:p>
            <a:r>
              <a:rPr lang="en-US" dirty="0"/>
              <a:t>&gt;&gt;&gt; </a:t>
            </a:r>
            <a:r>
              <a:rPr lang="en-US" dirty="0" err="1"/>
              <a:t>a_set.pop</a:t>
            </a:r>
            <a:r>
              <a:rPr lang="en-US" dirty="0"/>
              <a:t>()                                (1)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</a:t>
            </a:r>
            <a:r>
              <a:rPr lang="en-US" dirty="0" err="1"/>
              <a:t>a_set.pop</a:t>
            </a:r>
            <a:r>
              <a:rPr lang="en-US" dirty="0"/>
              <a:t>()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&gt;&gt;&gt; </a:t>
            </a:r>
            <a:r>
              <a:rPr lang="en-US" dirty="0" err="1"/>
              <a:t>a_set.pop</a:t>
            </a:r>
            <a:r>
              <a:rPr lang="en-US" dirty="0"/>
              <a:t>()</a:t>
            </a:r>
          </a:p>
          <a:p>
            <a:r>
              <a:rPr lang="en-US" dirty="0"/>
              <a:t>36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{6, 10, 45, 15, 21, 28}</a:t>
            </a:r>
          </a:p>
          <a:p>
            <a:r>
              <a:rPr lang="en-US" dirty="0"/>
              <a:t>&gt;&gt;&gt; </a:t>
            </a:r>
            <a:r>
              <a:rPr lang="en-US" dirty="0" err="1"/>
              <a:t>a_set.clear</a:t>
            </a:r>
            <a:r>
              <a:rPr lang="en-US" dirty="0"/>
              <a:t>()                              (2)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set()</a:t>
            </a:r>
          </a:p>
          <a:p>
            <a:r>
              <a:rPr lang="en-US" dirty="0"/>
              <a:t>&gt;&gt;&gt; </a:t>
            </a:r>
            <a:r>
              <a:rPr lang="en-US" dirty="0" err="1"/>
              <a:t>a_set.pop</a:t>
            </a:r>
            <a:r>
              <a:rPr lang="en-US" dirty="0"/>
              <a:t>()                                (3)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</a:t>
            </a:r>
            <a:r>
              <a:rPr lang="en-US" dirty="0" err="1"/>
              <a:t>stdin</a:t>
            </a:r>
            <a:r>
              <a:rPr lang="en-US" dirty="0"/>
              <a:t>&gt;", line 1, in &lt;module&gt;</a:t>
            </a:r>
          </a:p>
          <a:p>
            <a:r>
              <a:rPr lang="en-US" dirty="0"/>
              <a:t>KeyError: 'pop from an empty set'</a:t>
            </a:r>
          </a:p>
        </p:txBody>
      </p:sp>
    </p:spTree>
    <p:extLst>
      <p:ext uri="{BB962C8B-B14F-4D97-AF65-F5344CB8AC3E}">
        <p14:creationId xmlns:p14="http://schemas.microsoft.com/office/powerpoint/2010/main" val="318391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Объяснение</a:t>
            </a:r>
            <a:endParaRPr lang="en-US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014" y="1477963"/>
            <a:ext cx="113080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Circe"/>
              </a:rPr>
              <a:t> Метод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pop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() удаляет один элемент из множества и возвращает его значение. Однако, поскольку множества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неупорядочены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, это не «последний» элемент в множестве, поэтому невозможно проконтролировать какое значение было удалено. Удаляется произвольный элемент.</a:t>
            </a:r>
          </a:p>
          <a:p>
            <a:pPr>
              <a:buFont typeface="+mj-lt"/>
              <a:buAutoNum type="arabicPeriod"/>
            </a:pPr>
            <a:endParaRPr lang="ru-RU" sz="2400" dirty="0">
              <a:solidFill>
                <a:srgbClr val="333333"/>
              </a:solidFill>
              <a:latin typeface="Circe"/>
            </a:endParaRP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Circe"/>
              </a:rPr>
              <a:t> Метод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clear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() удаляет все элементы множества, оставляя вас с пустым множеством. Это эквивалентно записи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a_set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 =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set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(), которая создаст новое пустое множество и перезапишет предыдущее значение переменной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a_set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.</a:t>
            </a:r>
          </a:p>
          <a:p>
            <a:pPr>
              <a:buFont typeface="+mj-lt"/>
              <a:buAutoNum type="arabicPeriod"/>
            </a:pPr>
            <a:endParaRPr lang="ru-RU" sz="2400" dirty="0">
              <a:solidFill>
                <a:srgbClr val="333333"/>
              </a:solidFill>
              <a:latin typeface="Circe"/>
            </a:endParaRP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Circe"/>
              </a:rPr>
              <a:t> Попытка извлечения (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pop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) элемента из пустого множества породит исключение KeyError.</a:t>
            </a:r>
            <a:endParaRPr lang="ru-RU" sz="2400" b="0" i="0" dirty="0">
              <a:solidFill>
                <a:srgbClr val="333333"/>
              </a:solidFill>
              <a:effectLst/>
              <a:latin typeface="Circe"/>
            </a:endParaRPr>
          </a:p>
        </p:txBody>
      </p:sp>
    </p:spTree>
    <p:extLst>
      <p:ext uri="{BB962C8B-B14F-4D97-AF65-F5344CB8AC3E}">
        <p14:creationId xmlns:p14="http://schemas.microsoft.com/office/powerpoint/2010/main" val="143647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32598" y="2659559"/>
            <a:ext cx="89268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Основные операции с множествами</a:t>
            </a:r>
          </a:p>
        </p:txBody>
      </p:sp>
    </p:spTree>
    <p:extLst>
      <p:ext uri="{BB962C8B-B14F-4D97-AF65-F5344CB8AC3E}">
        <p14:creationId xmlns:p14="http://schemas.microsoft.com/office/powerpoint/2010/main" val="222705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6976" y="797510"/>
            <a:ext cx="99103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a_set = {2, 4, 5, 9, 12, 21, 30, 51, 76, 127, 195}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30 in a_set                                                     (1)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31 in a_set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b_set = {1, 2, 3, 5, 6, 8, 9, 12, 15, 17, 18, 21}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a_set.union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                                             (2)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{1, 2, 195, 4, 5, 6, 8, 12, 76, 15, 17, 18, 3, 21, 30, 51, 9, 127}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a_set.intersection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                                      (3)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{9, 2, 12, 5, 21}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                                        (4)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{195, 4, 76, 51, 30, 127}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a_set.symmetric_difference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                              (5)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{1, 3, 4, 6, 8, 76, 15, 17, 18, 195, 127, 30, 51}</a:t>
            </a:r>
          </a:p>
        </p:txBody>
      </p:sp>
    </p:spTree>
    <p:extLst>
      <p:ext uri="{BB962C8B-B14F-4D97-AF65-F5344CB8AC3E}">
        <p14:creationId xmlns:p14="http://schemas.microsoft.com/office/powerpoint/2010/main" val="334436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7497" y="585433"/>
            <a:ext cx="1087700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Чтобы проверить, принадлежит ли значение множеству, используйте оператор in. Он работает так же, как и для списков.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union() (объединение) возвращает новое множество, содержащее все элементы каждого из множеств.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intersection() (пересечение) возвращает новое множество, содержащее все элементы, которые есть и в первом множестве, и во втором.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difference() (разность) возвращает новое множество, содержащее все элементы, которые есть в множестве a_set, но которых нет в множестве b_set.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symmetric_difference() (симметрическая разность) возвращает новое множество, которое содержит только уникальные элементы обоих множеств.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Три из этих методов симметричны.</a:t>
            </a:r>
          </a:p>
        </p:txBody>
      </p:sp>
    </p:spTree>
    <p:extLst>
      <p:ext uri="{BB962C8B-B14F-4D97-AF65-F5344CB8AC3E}">
        <p14:creationId xmlns:p14="http://schemas.microsoft.com/office/powerpoint/2010/main" val="76235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22178" y="1351508"/>
            <a:ext cx="109476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продолжение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предыдущего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примера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b_set.symmetric_difference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                                      (1)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{3, 1, 195, 4, 6, 8, 76, 15, 17, 18, 51, 30, 127}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b_set.symmetric_difference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==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a_set.symmetric_difference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(b_set)  (2)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b_set.union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==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a_set.union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(b_set)                                (3)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b_set.intersection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==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a_set.intersection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(b_set)                  (4)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==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(b_set)                      (5)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7106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1669" y="1166842"/>
            <a:ext cx="10528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Симметрическая разность множеств a_set и b_set выглядит не так, как симметрическая разность множеств b_set и a_set, но вспомните, множества неупорядочены. Любые два множества, все (без исключения) значения которых одинаковы, считаются равными.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Объединение двух множеств также симметрично.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Пересечение двух множеств также симметрично.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Разность двух множеств несимметрична. По смыслу, данная операция аналогична вычитанию одного числа из другого. Порядок операндов имеет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253929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32521" y="135150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&gt;&gt;&gt; a_set = {1, 2, 3}</a:t>
            </a:r>
          </a:p>
          <a:p>
            <a:r>
              <a:rPr lang="en-US" sz="2400" b="1" dirty="0"/>
              <a:t>&gt;&gt;&gt; b_set = {1, 2, 3, 4}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a_set.issubset</a:t>
            </a:r>
            <a:r>
              <a:rPr lang="en-US" sz="2400" b="1" dirty="0"/>
              <a:t>(b_set)    (1)</a:t>
            </a:r>
          </a:p>
          <a:p>
            <a:r>
              <a:rPr lang="en-US" sz="2400" b="1" dirty="0"/>
              <a:t>True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b_set.issuperset</a:t>
            </a:r>
            <a:r>
              <a:rPr lang="en-US" sz="2400" b="1" dirty="0"/>
              <a:t>(a_set)  (2)</a:t>
            </a:r>
          </a:p>
          <a:p>
            <a:r>
              <a:rPr lang="en-US" sz="2400" b="1" dirty="0"/>
              <a:t>True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a_set.add</a:t>
            </a:r>
            <a:r>
              <a:rPr lang="en-US" sz="2400" b="1" dirty="0"/>
              <a:t>(5)             (3)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a_set.issubset</a:t>
            </a:r>
            <a:r>
              <a:rPr lang="en-US" sz="2400" b="1" dirty="0"/>
              <a:t>(b_set)</a:t>
            </a:r>
          </a:p>
          <a:p>
            <a:r>
              <a:rPr lang="en-US" sz="2400" b="1" dirty="0"/>
              <a:t>False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b_set.issuperset</a:t>
            </a:r>
            <a:r>
              <a:rPr lang="en-US" sz="2400" b="1" dirty="0"/>
              <a:t>(a_set)</a:t>
            </a:r>
          </a:p>
          <a:p>
            <a:r>
              <a:rPr lang="en-US" sz="24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8282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6639" y="1659285"/>
            <a:ext cx="103544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Множество a_set является подмножеством b_set — все элементы a_set также являются элементами b_set.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И наоборот, b_set является надмножеством a_set, потому что все элементы a_set также являются элементами b_set.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Поскольку вы добавили элемент в a_set, но не добавили в b_set, обе проверки вернут значение False.</a:t>
            </a:r>
          </a:p>
        </p:txBody>
      </p:sp>
    </p:spTree>
    <p:extLst>
      <p:ext uri="{BB962C8B-B14F-4D97-AF65-F5344CB8AC3E}">
        <p14:creationId xmlns:p14="http://schemas.microsoft.com/office/powerpoint/2010/main" val="113490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0533" y="2506879"/>
            <a:ext cx="100753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Множество</a:t>
            </a:r>
            <a:r>
              <a:rPr lang="ru-RU" sz="4000" dirty="0">
                <a:solidFill>
                  <a:schemeClr val="bg1"/>
                </a:solidFill>
              </a:rPr>
              <a:t> — это «мешок», содержащий неупорядоченные уникальные значения. 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568" y="679993"/>
            <a:ext cx="11196637" cy="1325563"/>
          </a:xfrm>
        </p:spPr>
        <p:txBody>
          <a:bodyPr>
            <a:noAutofit/>
          </a:bodyPr>
          <a:lstStyle/>
          <a:p>
            <a:r>
              <a:rPr lang="ru-RU" sz="2600" dirty="0"/>
              <a:t>Объединение двух множеств вычисляется с помощью оператора </a:t>
            </a:r>
            <a:r>
              <a:rPr lang="ru-RU" sz="2600" dirty="0" err="1"/>
              <a:t>pipe</a:t>
            </a:r>
            <a:r>
              <a:rPr lang="ru-RU" sz="2600" dirty="0"/>
              <a:t> (|). Объединение двух множеств содержит все элементы, которые присутствуют в обоих множествах.</a:t>
            </a:r>
            <a:endParaRPr lang="en-US" sz="2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8" y="2411956"/>
            <a:ext cx="5331551" cy="3075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6326914" y="2244776"/>
            <a:ext cx="58650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Пример 1: использование </a:t>
            </a:r>
            <a:r>
              <a:rPr lang="en-US" sz="2000" dirty="0" err="1"/>
              <a:t>оператора</a:t>
            </a:r>
            <a:r>
              <a:rPr lang="en-US" sz="2000" dirty="0"/>
              <a:t> union |</a:t>
            </a:r>
          </a:p>
          <a:p>
            <a:endParaRPr lang="en-US" sz="2000" dirty="0"/>
          </a:p>
          <a:p>
            <a:r>
              <a:rPr lang="en-US" sz="2000" dirty="0"/>
              <a:t>Days1 = {"</a:t>
            </a:r>
            <a:r>
              <a:rPr lang="en-US" sz="2000" dirty="0" err="1"/>
              <a:t>Monday","Tuesday","Wednesday","Thursday</a:t>
            </a:r>
            <a:r>
              <a:rPr lang="en-US" sz="2000" dirty="0"/>
              <a:t>", "Sunday"}    </a:t>
            </a:r>
          </a:p>
          <a:p>
            <a:r>
              <a:rPr lang="en-US" sz="2000" dirty="0"/>
              <a:t>Days2 = {"</a:t>
            </a:r>
            <a:r>
              <a:rPr lang="en-US" sz="2000" dirty="0" err="1"/>
              <a:t>Friday","Saturday","Sunday</a:t>
            </a:r>
            <a:r>
              <a:rPr lang="en-US" sz="2000" dirty="0"/>
              <a:t>"}    </a:t>
            </a:r>
          </a:p>
          <a:p>
            <a:r>
              <a:rPr lang="en-US" sz="2000" dirty="0"/>
              <a:t>print(Days1|Days2) #printing the union of the sets   </a:t>
            </a:r>
          </a:p>
          <a:p>
            <a:endParaRPr lang="en-US" sz="2000" dirty="0"/>
          </a:p>
          <a:p>
            <a:r>
              <a:rPr lang="en-US" sz="2000" dirty="0"/>
              <a:t>Вывод:</a:t>
            </a:r>
          </a:p>
          <a:p>
            <a:endParaRPr lang="en-US" sz="2000" dirty="0"/>
          </a:p>
          <a:p>
            <a:r>
              <a:rPr lang="en-US" sz="2000" dirty="0"/>
              <a:t>{'Friday', 'Sunday', 'Saturday', 'Tuesday', 'Wednesday', 'Monday', 'Thursday'}</a:t>
            </a:r>
          </a:p>
        </p:txBody>
      </p:sp>
    </p:spTree>
    <p:extLst>
      <p:ext uri="{BB962C8B-B14F-4D97-AF65-F5344CB8AC3E}">
        <p14:creationId xmlns:p14="http://schemas.microsoft.com/office/powerpoint/2010/main" val="196538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685179"/>
            <a:ext cx="11196637" cy="1325563"/>
          </a:xfrm>
        </p:spPr>
        <p:txBody>
          <a:bodyPr>
            <a:noAutofit/>
          </a:bodyPr>
          <a:lstStyle/>
          <a:p>
            <a:r>
              <a:rPr lang="ru-RU" sz="2600" dirty="0"/>
              <a:t>Пересечение двух множеств может быть выполнено с помощью оператора &amp; или функции </a:t>
            </a:r>
            <a:r>
              <a:rPr lang="ru-RU" sz="2600" dirty="0" err="1"/>
              <a:t>intersection</a:t>
            </a:r>
            <a:r>
              <a:rPr lang="ru-RU" sz="2600" dirty="0"/>
              <a:t>(). Пересечение двух множеств задается как набор элементов, общих для обоих множеств.</a:t>
            </a:r>
            <a:endParaRPr lang="en-US" sz="2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2112342"/>
            <a:ext cx="4811528" cy="2795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5604855" y="211234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Пример 1: Использование </a:t>
            </a:r>
            <a:r>
              <a:rPr lang="en-US" sz="2000" dirty="0" err="1"/>
              <a:t>оператора</a:t>
            </a:r>
            <a:r>
              <a:rPr lang="en-US" sz="2000" dirty="0"/>
              <a:t> &amp;</a:t>
            </a:r>
          </a:p>
          <a:p>
            <a:endParaRPr lang="en-US" sz="2000" dirty="0"/>
          </a:p>
          <a:p>
            <a:r>
              <a:rPr lang="en-US" sz="2000" dirty="0"/>
              <a:t>Days1 = {"</a:t>
            </a:r>
            <a:r>
              <a:rPr lang="en-US" sz="2000" dirty="0" err="1"/>
              <a:t>Monday","Tuesday</a:t>
            </a:r>
            <a:r>
              <a:rPr lang="en-US" sz="2000" dirty="0"/>
              <a:t>", "Wednesday", "Thursday"}    </a:t>
            </a:r>
          </a:p>
          <a:p>
            <a:r>
              <a:rPr lang="en-US" sz="2000" dirty="0"/>
              <a:t>Days2 = {"</a:t>
            </a:r>
            <a:r>
              <a:rPr lang="en-US" sz="2000" dirty="0" err="1"/>
              <a:t>Monday","Tuesday","Sunday</a:t>
            </a:r>
            <a:r>
              <a:rPr lang="en-US" sz="2000" dirty="0"/>
              <a:t>", "Friday"}    </a:t>
            </a:r>
          </a:p>
          <a:p>
            <a:r>
              <a:rPr lang="en-US" sz="2000" dirty="0"/>
              <a:t>print(Days1&amp;Days2) #prints the intersection of the two sets    </a:t>
            </a:r>
          </a:p>
          <a:p>
            <a:endParaRPr lang="en-US" sz="2000" dirty="0"/>
          </a:p>
          <a:p>
            <a:r>
              <a:rPr lang="en-US" sz="2000" dirty="0"/>
              <a:t>Вывод:</a:t>
            </a:r>
          </a:p>
          <a:p>
            <a:endParaRPr lang="en-US" sz="2000" dirty="0"/>
          </a:p>
          <a:p>
            <a:r>
              <a:rPr lang="en-US" sz="2000" dirty="0"/>
              <a:t>{'Monday', 'Tuesday'}</a:t>
            </a:r>
          </a:p>
        </p:txBody>
      </p:sp>
    </p:spTree>
    <p:extLst>
      <p:ext uri="{BB962C8B-B14F-4D97-AF65-F5344CB8AC3E}">
        <p14:creationId xmlns:p14="http://schemas.microsoft.com/office/powerpoint/2010/main" val="189324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351" y="491067"/>
            <a:ext cx="11196637" cy="1325563"/>
          </a:xfrm>
        </p:spPr>
        <p:txBody>
          <a:bodyPr>
            <a:noAutofit/>
          </a:bodyPr>
          <a:lstStyle/>
          <a:p>
            <a:r>
              <a:rPr lang="ru-RU" sz="2600" dirty="0"/>
              <a:t>Разность двух множеств можно вычислить с помощью оператора вычитания (-) или метода </a:t>
            </a:r>
            <a:r>
              <a:rPr lang="ru-RU" sz="2600" dirty="0" err="1"/>
              <a:t>intersection</a:t>
            </a:r>
            <a:r>
              <a:rPr lang="ru-RU" sz="2600" dirty="0"/>
              <a:t>(). </a:t>
            </a:r>
            <a:endParaRPr lang="en-US" sz="2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51" y="2272939"/>
            <a:ext cx="5044600" cy="2689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719649" y="187130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Пример 1: Использование </a:t>
            </a:r>
            <a:r>
              <a:rPr lang="en-US" sz="2000" dirty="0" err="1"/>
              <a:t>оператора</a:t>
            </a:r>
            <a:r>
              <a:rPr lang="en-US" sz="2000" dirty="0"/>
              <a:t> </a:t>
            </a:r>
            <a:r>
              <a:rPr lang="en-US" sz="2000" dirty="0" err="1"/>
              <a:t>вычитания</a:t>
            </a:r>
            <a:r>
              <a:rPr lang="en-US" sz="2000" dirty="0"/>
              <a:t> (-)</a:t>
            </a:r>
          </a:p>
          <a:p>
            <a:endParaRPr lang="en-US" sz="2000" dirty="0"/>
          </a:p>
          <a:p>
            <a:r>
              <a:rPr lang="en-US" sz="2000" dirty="0"/>
              <a:t>Days1 = {"Monday",  "Tuesday", "Wednesday", "Thursday"}    </a:t>
            </a:r>
          </a:p>
          <a:p>
            <a:r>
              <a:rPr lang="en-US" sz="2000" dirty="0"/>
              <a:t>Days2 = {"Monday", "Tuesday", "Sunday"}    </a:t>
            </a:r>
          </a:p>
          <a:p>
            <a:r>
              <a:rPr lang="en-US" sz="2000" dirty="0"/>
              <a:t>print(Days1-Days2) #{"Wednesday", "Thursday" will be printed}    </a:t>
            </a:r>
          </a:p>
          <a:p>
            <a:endParaRPr lang="en-US" sz="2000" dirty="0"/>
          </a:p>
          <a:p>
            <a:r>
              <a:rPr lang="en-US" sz="2000" dirty="0"/>
              <a:t>Вывод:</a:t>
            </a:r>
          </a:p>
          <a:p>
            <a:endParaRPr lang="en-US" sz="2000" dirty="0"/>
          </a:p>
          <a:p>
            <a:r>
              <a:rPr lang="en-US" sz="2000" dirty="0"/>
              <a:t>{'Thursday', 'Wednesday'}</a:t>
            </a:r>
            <a:r>
              <a:rPr lang="en-US" sz="2000" dirty="0" err="1"/>
              <a:t>ания</a:t>
            </a:r>
            <a:r>
              <a:rPr lang="en-US" sz="2000" dirty="0"/>
              <a:t> (-)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метода</a:t>
            </a:r>
            <a:r>
              <a:rPr lang="en-US" sz="2000" dirty="0"/>
              <a:t> intersection(). </a:t>
            </a:r>
          </a:p>
        </p:txBody>
      </p:sp>
    </p:spTree>
    <p:extLst>
      <p:ext uri="{BB962C8B-B14F-4D97-AF65-F5344CB8AC3E}">
        <p14:creationId xmlns:p14="http://schemas.microsoft.com/office/powerpoint/2010/main" val="158640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14" y="609600"/>
            <a:ext cx="11196637" cy="1325563"/>
          </a:xfrm>
        </p:spPr>
        <p:txBody>
          <a:bodyPr>
            <a:noAutofit/>
          </a:bodyPr>
          <a:lstStyle/>
          <a:p>
            <a:r>
              <a:rPr lang="ru-RU" sz="2600" dirty="0"/>
              <a:t>Симметричная разность двух множеств вычисляется с помощью оператора ^ или метода symmetric_difference(). Симметричная разность множеств, удаляет тот элемент, который присутствует в обоих множествах.</a:t>
            </a:r>
            <a:endParaRPr lang="en-US" sz="2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5706" y="2747169"/>
            <a:ext cx="4124325" cy="24193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882640" y="266418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Пример - 1: Использование </a:t>
            </a:r>
            <a:r>
              <a:rPr lang="en-US" sz="2000" dirty="0" err="1"/>
              <a:t>оператора</a:t>
            </a:r>
            <a:r>
              <a:rPr lang="en-US" sz="2000" dirty="0"/>
              <a:t> ^</a:t>
            </a:r>
          </a:p>
          <a:p>
            <a:endParaRPr lang="en-US" sz="2000" dirty="0"/>
          </a:p>
          <a:p>
            <a:r>
              <a:rPr lang="en-US" sz="2000" dirty="0"/>
              <a:t>a = {1,2,3,4,5,6}  </a:t>
            </a:r>
          </a:p>
          <a:p>
            <a:r>
              <a:rPr lang="en-US" sz="2000" dirty="0"/>
              <a:t>b = {1,2,9,8,10}  </a:t>
            </a:r>
          </a:p>
          <a:p>
            <a:r>
              <a:rPr lang="en-US" sz="2000" dirty="0"/>
              <a:t>c = </a:t>
            </a:r>
            <a:r>
              <a:rPr lang="en-US" sz="2000" dirty="0" err="1"/>
              <a:t>a^b</a:t>
            </a:r>
            <a:r>
              <a:rPr lang="en-US" sz="2000" dirty="0"/>
              <a:t>  </a:t>
            </a:r>
          </a:p>
          <a:p>
            <a:r>
              <a:rPr lang="en-US" sz="2000" dirty="0"/>
              <a:t>print(c)  </a:t>
            </a:r>
          </a:p>
          <a:p>
            <a:r>
              <a:rPr lang="en-US" sz="2000" dirty="0"/>
              <a:t>Вывод:</a:t>
            </a:r>
          </a:p>
          <a:p>
            <a:endParaRPr lang="en-US" sz="2000" dirty="0"/>
          </a:p>
          <a:p>
            <a:r>
              <a:rPr lang="en-US" sz="2000" dirty="0"/>
              <a:t>{3, 4, 5, 6, 8, 9, 10}</a:t>
            </a:r>
          </a:p>
        </p:txBody>
      </p:sp>
    </p:spTree>
    <p:extLst>
      <p:ext uri="{BB962C8B-B14F-4D97-AF65-F5344CB8AC3E}">
        <p14:creationId xmlns:p14="http://schemas.microsoft.com/office/powerpoint/2010/main" val="2342063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304801"/>
            <a:ext cx="10822623" cy="853440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множеств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5937" y="1726987"/>
            <a:ext cx="76766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Days1 = {"Monday",  "Tuesday", "Wednesday", "Thursday"}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Days2 = {"Monday", "Tuesday"}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Days3 = {"Monday", "Tuesday", "Friday"}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#Days1 is the superset of Days2 hence it will print true. 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print (Days1&gt;Days2) 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#prints false since Days1 is not the subset of Days2 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print (Days1&lt;Days2)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#prints false since Days2 and Days3 are not equivalent 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print (Days2 == Days3)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21936" y="2599685"/>
            <a:ext cx="15105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Вывод: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623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92615" y="2635702"/>
            <a:ext cx="3858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Преобразования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91434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Конвертация строки во множество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06769" y="1702846"/>
            <a:ext cx="9124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Чтобы перевести строку во множество, достаточно представить её в виде литерала этого множества.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my_string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'Lorem ipsum dolor sit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amet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'</a:t>
            </a: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sting_to_set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my_string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sting_to_set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 {'Lorem ipsum dolor sit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amet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36322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Конвертация списка во множество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338" y="1685925"/>
            <a:ext cx="5503862" cy="4440238"/>
          </a:xfrm>
        </p:spPr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[2, 4, 8, 16, 32]</a:t>
            </a:r>
          </a:p>
          <a:p>
            <a:r>
              <a:rPr lang="en-US" dirty="0" err="1"/>
              <a:t>list_to_set</a:t>
            </a:r>
            <a:r>
              <a:rPr lang="en-US" dirty="0"/>
              <a:t> = set(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list_to_set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&gt; {32, 2, 4, 8, 16}</a:t>
            </a:r>
          </a:p>
        </p:txBody>
      </p:sp>
    </p:spTree>
    <p:extLst>
      <p:ext uri="{BB962C8B-B14F-4D97-AF65-F5344CB8AC3E}">
        <p14:creationId xmlns:p14="http://schemas.microsoft.com/office/powerpoint/2010/main" val="2489612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5201" y="2397948"/>
            <a:ext cx="95673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Словари в Python</a:t>
            </a:r>
            <a:r>
              <a:rPr lang="ru-RU" sz="3200" dirty="0">
                <a:solidFill>
                  <a:schemeClr val="bg1"/>
                </a:solidFill>
              </a:rPr>
              <a:t> - неупорядоченные коллекции произвольных объектов с доступом по ключу. Их иногда ещё называют ассоциативными массивами или хеш-таблицами.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4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7101" y="448399"/>
            <a:ext cx="9200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Создание с помощью литерала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49101" y="1703293"/>
            <a:ext cx="10133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d = {}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d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{}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d = {'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dict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': 1, 'dictionary': 2}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d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{'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dict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': 1, 'dictionary': 2}</a:t>
            </a:r>
          </a:p>
        </p:txBody>
      </p:sp>
    </p:spTree>
    <p:extLst>
      <p:ext uri="{BB962C8B-B14F-4D97-AF65-F5344CB8AC3E}">
        <p14:creationId xmlns:p14="http://schemas.microsoft.com/office/powerpoint/2010/main" val="4889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5634" y="465332"/>
            <a:ext cx="3476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Создание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91901" y="1974227"/>
            <a:ext cx="10133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a_set = {1}    (1)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a_set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{1}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type(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a_set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)     (2)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&lt;class 'set'&gt;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a_set = {1, 2}   (3)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a_set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{1, 2}</a:t>
            </a: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через функцию  </a:t>
            </a:r>
            <a:r>
              <a:rPr lang="en-US" sz="4000" b="1" dirty="0" err="1"/>
              <a:t>dict</a:t>
            </a:r>
            <a:r>
              <a:rPr lang="en-US" sz="4000" b="1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5212" y="1677217"/>
            <a:ext cx="8745629" cy="4440238"/>
          </a:xfrm>
        </p:spPr>
        <p:txBody>
          <a:bodyPr/>
          <a:lstStyle/>
          <a:p>
            <a:r>
              <a:rPr lang="en-US" dirty="0"/>
              <a:t>&gt;&gt;&gt; d = </a:t>
            </a:r>
            <a:r>
              <a:rPr lang="en-US" dirty="0" err="1"/>
              <a:t>dict</a:t>
            </a:r>
            <a:r>
              <a:rPr lang="en-US" dirty="0"/>
              <a:t>(short='</a:t>
            </a:r>
            <a:r>
              <a:rPr lang="en-US" dirty="0" err="1"/>
              <a:t>dict</a:t>
            </a:r>
            <a:r>
              <a:rPr lang="en-US" dirty="0"/>
              <a:t>', long='dictionary')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{'short': '</a:t>
            </a:r>
            <a:r>
              <a:rPr lang="en-US" dirty="0" err="1"/>
              <a:t>dict</a:t>
            </a:r>
            <a:r>
              <a:rPr lang="en-US" dirty="0"/>
              <a:t>', 'long': 'dictionary'}</a:t>
            </a:r>
          </a:p>
          <a:p>
            <a:r>
              <a:rPr lang="en-US" dirty="0"/>
              <a:t>&gt;&gt;&gt; d = </a:t>
            </a:r>
            <a:r>
              <a:rPr lang="en-US" dirty="0" err="1"/>
              <a:t>dict</a:t>
            </a:r>
            <a:r>
              <a:rPr lang="en-US" dirty="0"/>
              <a:t>([(1, 1), (2, 4)])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{1: 1, 2: 4}</a:t>
            </a:r>
          </a:p>
        </p:txBody>
      </p:sp>
    </p:spTree>
    <p:extLst>
      <p:ext uri="{BB962C8B-B14F-4D97-AF65-F5344CB8AC3E}">
        <p14:creationId xmlns:p14="http://schemas.microsoft.com/office/powerpoint/2010/main" val="254102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через метод </a:t>
            </a:r>
            <a:r>
              <a:rPr lang="en-US" sz="4000" b="1" dirty="0" err="1"/>
              <a:t>fromkeys</a:t>
            </a:r>
            <a:r>
              <a:rPr lang="en-US" sz="4000" b="1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57804" y="1702858"/>
            <a:ext cx="5503862" cy="4440238"/>
          </a:xfrm>
        </p:spPr>
        <p:txBody>
          <a:bodyPr/>
          <a:lstStyle/>
          <a:p>
            <a:r>
              <a:rPr lang="en-US" dirty="0"/>
              <a:t>&gt;&gt;&gt; d = </a:t>
            </a:r>
            <a:r>
              <a:rPr lang="en-US" dirty="0" err="1"/>
              <a:t>dict.fromkeys</a:t>
            </a:r>
            <a:r>
              <a:rPr lang="en-US" dirty="0"/>
              <a:t>(['a', 'b'])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{'a': None, 'b': None}</a:t>
            </a:r>
          </a:p>
          <a:p>
            <a:r>
              <a:rPr lang="en-US" dirty="0"/>
              <a:t>&gt;&gt;&gt; d = </a:t>
            </a:r>
            <a:r>
              <a:rPr lang="en-US" dirty="0" err="1"/>
              <a:t>dict.fromkeys</a:t>
            </a:r>
            <a:r>
              <a:rPr lang="en-US" dirty="0"/>
              <a:t>(['a', 'b'], 100)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{'a': 100, 'b': 100}</a:t>
            </a:r>
          </a:p>
        </p:txBody>
      </p:sp>
    </p:spTree>
    <p:extLst>
      <p:ext uri="{BB962C8B-B14F-4D97-AF65-F5344CB8AC3E}">
        <p14:creationId xmlns:p14="http://schemas.microsoft.com/office/powerpoint/2010/main" val="195859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через генераторы списка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8603" y="1719792"/>
            <a:ext cx="5937113" cy="4440238"/>
          </a:xfrm>
        </p:spPr>
        <p:txBody>
          <a:bodyPr>
            <a:normAutofit/>
          </a:bodyPr>
          <a:lstStyle/>
          <a:p>
            <a:r>
              <a:rPr lang="en-US" dirty="0"/>
              <a:t>&gt;&gt;&gt; d = {a: a ** 2 for a in range(7)}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{0: 0, 1: 1, 2: 4, 3: 9, 4: 16, 5: 25, 6: 36}</a:t>
            </a:r>
          </a:p>
        </p:txBody>
      </p:sp>
    </p:spTree>
    <p:extLst>
      <p:ext uri="{BB962C8B-B14F-4D97-AF65-F5344CB8AC3E}">
        <p14:creationId xmlns:p14="http://schemas.microsoft.com/office/powerpoint/2010/main" val="5876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Перебор элементов словаря в цикле </a:t>
            </a:r>
            <a:r>
              <a:rPr lang="ru-RU" sz="4000" b="1" dirty="0" err="1"/>
              <a:t>for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98071" y="1652058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{1: 'one', 2: 'two', 3: 'three'}</a:t>
            </a:r>
          </a:p>
          <a:p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nums</a:t>
            </a:r>
            <a:r>
              <a:rPr lang="en-US" dirty="0"/>
              <a:t>:</a:t>
            </a:r>
          </a:p>
          <a:p>
            <a:r>
              <a:rPr lang="en-US" dirty="0"/>
              <a:t>...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2400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Перебор элементов словаря в цикле </a:t>
            </a:r>
            <a:r>
              <a:rPr lang="ru-RU" sz="4000" b="1" dirty="0" err="1"/>
              <a:t>for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08426" y="1804458"/>
            <a:ext cx="44041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метод items(), создает особую структуру, состоящую из кортежей. 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Каждый кортеж включает ключ и значение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984068" y="1804458"/>
            <a:ext cx="5503862" cy="4440238"/>
          </a:xfrm>
        </p:spPr>
        <p:txBody>
          <a:bodyPr/>
          <a:lstStyle/>
          <a:p>
            <a:r>
              <a:rPr lang="en-US" dirty="0"/>
              <a:t>&gt;&gt;&gt; n = </a:t>
            </a:r>
            <a:r>
              <a:rPr lang="en-US" dirty="0" err="1"/>
              <a:t>nums.items</a:t>
            </a:r>
            <a:r>
              <a:rPr lang="en-US" dirty="0"/>
              <a:t>()</a:t>
            </a:r>
          </a:p>
          <a:p>
            <a:r>
              <a:rPr lang="en-US" dirty="0"/>
              <a:t>&gt;&gt;&gt; n</a:t>
            </a:r>
          </a:p>
          <a:p>
            <a:r>
              <a:rPr lang="en-US" dirty="0" err="1"/>
              <a:t>dict_items</a:t>
            </a:r>
            <a:r>
              <a:rPr lang="en-US" dirty="0"/>
              <a:t>([(1, 'one'), (2, 'two'), (3, 'three')])</a:t>
            </a:r>
          </a:p>
        </p:txBody>
      </p:sp>
    </p:spTree>
    <p:extLst>
      <p:ext uri="{BB962C8B-B14F-4D97-AF65-F5344CB8AC3E}">
        <p14:creationId xmlns:p14="http://schemas.microsoft.com/office/powerpoint/2010/main" val="721983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Перебор элементов словаря в цикле </a:t>
            </a:r>
            <a:r>
              <a:rPr lang="ru-RU" sz="4000" b="1" dirty="0" err="1"/>
              <a:t>for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80960" y="2013747"/>
            <a:ext cx="3526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метод items(), создает особую структуру, состоящую из кортежей. 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Каждый кортеж включает ключ и значение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984068" y="1702859"/>
            <a:ext cx="5503862" cy="4440238"/>
          </a:xfrm>
        </p:spPr>
        <p:txBody>
          <a:bodyPr/>
          <a:lstStyle/>
          <a:p>
            <a:r>
              <a:rPr lang="en-US" dirty="0"/>
              <a:t>&gt;&gt;&gt; for key, value in </a:t>
            </a:r>
            <a:r>
              <a:rPr lang="en-US" dirty="0" err="1"/>
              <a:t>nums.items</a:t>
            </a:r>
            <a:r>
              <a:rPr lang="en-US" dirty="0"/>
              <a:t>():</a:t>
            </a:r>
          </a:p>
          <a:p>
            <a:r>
              <a:rPr lang="en-US" dirty="0"/>
              <a:t>...     print(key, 'is', value)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 is one</a:t>
            </a:r>
          </a:p>
          <a:p>
            <a:r>
              <a:rPr lang="en-US" dirty="0"/>
              <a:t>2 is two</a:t>
            </a:r>
          </a:p>
          <a:p>
            <a:r>
              <a:rPr lang="en-US" dirty="0"/>
              <a:t>3 is three</a:t>
            </a:r>
          </a:p>
        </p:txBody>
      </p:sp>
    </p:spTree>
    <p:extLst>
      <p:ext uri="{BB962C8B-B14F-4D97-AF65-F5344CB8AC3E}">
        <p14:creationId xmlns:p14="http://schemas.microsoft.com/office/powerpoint/2010/main" val="574005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694267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Методы словаря </a:t>
            </a:r>
            <a:r>
              <a:rPr lang="ru-RU" sz="3200" dirty="0" err="1"/>
              <a:t>keys</a:t>
            </a:r>
            <a:r>
              <a:rPr lang="ru-RU" sz="3200" dirty="0"/>
              <a:t>() и </a:t>
            </a:r>
            <a:r>
              <a:rPr lang="ru-RU" sz="3200" dirty="0" err="1"/>
              <a:t>values</a:t>
            </a:r>
            <a:r>
              <a:rPr lang="ru-RU" sz="3200" dirty="0"/>
              <a:t>() позволяют получить отдельно перечни ключей и значений.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0393" y="22653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v_nums</a:t>
            </a:r>
            <a:r>
              <a:rPr lang="en-US" dirty="0"/>
              <a:t> = []</a:t>
            </a:r>
          </a:p>
          <a:p>
            <a:r>
              <a:rPr lang="en-US" dirty="0"/>
              <a:t>&gt;&gt;&gt; for v in </a:t>
            </a:r>
            <a:r>
              <a:rPr lang="en-US" dirty="0" err="1"/>
              <a:t>nums.values</a:t>
            </a:r>
            <a:r>
              <a:rPr lang="en-US" dirty="0"/>
              <a:t>():</a:t>
            </a:r>
          </a:p>
          <a:p>
            <a:r>
              <a:rPr lang="en-US" dirty="0"/>
              <a:t>...     </a:t>
            </a:r>
            <a:r>
              <a:rPr lang="en-US" dirty="0" err="1"/>
              <a:t>v_nums.append</a:t>
            </a:r>
            <a:r>
              <a:rPr lang="en-US" dirty="0"/>
              <a:t>(v)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</a:t>
            </a:r>
            <a:r>
              <a:rPr lang="en-US" dirty="0" err="1"/>
              <a:t>v_nums</a:t>
            </a:r>
            <a:endParaRPr lang="en-US" dirty="0"/>
          </a:p>
          <a:p>
            <a:r>
              <a:rPr lang="en-US" dirty="0"/>
              <a:t>['one', 'two', 'three']</a:t>
            </a:r>
          </a:p>
        </p:txBody>
      </p:sp>
    </p:spTree>
    <p:extLst>
      <p:ext uri="{BB962C8B-B14F-4D97-AF65-F5344CB8AC3E}">
        <p14:creationId xmlns:p14="http://schemas.microsoft.com/office/powerpoint/2010/main" val="2923824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14281" y="2486688"/>
            <a:ext cx="83634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Методы для работы со словарями</a:t>
            </a:r>
          </a:p>
        </p:txBody>
      </p:sp>
    </p:spTree>
    <p:extLst>
      <p:ext uri="{BB962C8B-B14F-4D97-AF65-F5344CB8AC3E}">
        <p14:creationId xmlns:p14="http://schemas.microsoft.com/office/powerpoint/2010/main" val="336605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74392" y="1049053"/>
            <a:ext cx="106026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dict.clear</a:t>
            </a:r>
            <a:r>
              <a:rPr lang="en-US" sz="2000" dirty="0"/>
              <a:t>() - очищает словарь.</a:t>
            </a:r>
          </a:p>
          <a:p>
            <a:endParaRPr lang="en-US" sz="2000" dirty="0"/>
          </a:p>
          <a:p>
            <a:r>
              <a:rPr lang="en-US" sz="2000" dirty="0" err="1"/>
              <a:t>dict.copy</a:t>
            </a:r>
            <a:r>
              <a:rPr lang="en-US" sz="2000" dirty="0"/>
              <a:t>() - возвращает копию словаря.</a:t>
            </a:r>
          </a:p>
          <a:p>
            <a:endParaRPr lang="en-US" sz="2000" dirty="0"/>
          </a:p>
          <a:p>
            <a:r>
              <a:rPr lang="en-US" sz="2000" dirty="0" err="1"/>
              <a:t>classmethod</a:t>
            </a:r>
            <a:r>
              <a:rPr lang="en-US" sz="2000" dirty="0"/>
              <a:t> </a:t>
            </a:r>
            <a:r>
              <a:rPr lang="en-US" sz="2000" dirty="0" err="1"/>
              <a:t>dict.fromkeys</a:t>
            </a:r>
            <a:r>
              <a:rPr lang="en-US" sz="2000" dirty="0"/>
              <a:t>(seq[, value]) - создает словарь с ключами из seq и значением value (по умолчанию None).</a:t>
            </a:r>
          </a:p>
          <a:p>
            <a:endParaRPr lang="en-US" sz="2000" dirty="0"/>
          </a:p>
          <a:p>
            <a:r>
              <a:rPr lang="en-US" sz="2000" dirty="0" err="1"/>
              <a:t>dict.get</a:t>
            </a:r>
            <a:r>
              <a:rPr lang="en-US" sz="2000" dirty="0"/>
              <a:t>(key[, default]) - возвращает значение ключа, но если его нет, не бросает исключение, а возвращает default (по умолчанию None).</a:t>
            </a:r>
          </a:p>
          <a:p>
            <a:endParaRPr lang="en-US" sz="2000" dirty="0"/>
          </a:p>
          <a:p>
            <a:r>
              <a:rPr lang="en-US" sz="2000" dirty="0" err="1"/>
              <a:t>dict.items</a:t>
            </a:r>
            <a:r>
              <a:rPr lang="en-US" sz="2000" dirty="0"/>
              <a:t>() - возвращает пары (ключ, значение).</a:t>
            </a:r>
          </a:p>
          <a:p>
            <a:endParaRPr lang="en-US" sz="2000" dirty="0"/>
          </a:p>
          <a:p>
            <a:r>
              <a:rPr lang="en-US" sz="2000" dirty="0" err="1"/>
              <a:t>dict.keys</a:t>
            </a:r>
            <a:r>
              <a:rPr lang="en-US" sz="2000" dirty="0"/>
              <a:t>() - возвращает ключи в словаре.</a:t>
            </a:r>
          </a:p>
        </p:txBody>
      </p:sp>
    </p:spTree>
    <p:extLst>
      <p:ext uri="{BB962C8B-B14F-4D97-AF65-F5344CB8AC3E}">
        <p14:creationId xmlns:p14="http://schemas.microsoft.com/office/powerpoint/2010/main" val="4012024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81462" y="1382286"/>
            <a:ext cx="101193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454545"/>
                </a:solidFill>
              </a:rPr>
              <a:t>dict.pop</a:t>
            </a:r>
            <a:r>
              <a:rPr lang="ru-RU" sz="2000" dirty="0">
                <a:solidFill>
                  <a:srgbClr val="454545"/>
                </a:solidFill>
              </a:rPr>
              <a:t>(</a:t>
            </a:r>
            <a:r>
              <a:rPr lang="ru-RU" sz="2000" dirty="0" err="1">
                <a:solidFill>
                  <a:srgbClr val="454545"/>
                </a:solidFill>
              </a:rPr>
              <a:t>key</a:t>
            </a:r>
            <a:r>
              <a:rPr lang="ru-RU" sz="2000" dirty="0">
                <a:solidFill>
                  <a:srgbClr val="454545"/>
                </a:solidFill>
              </a:rPr>
              <a:t>[, </a:t>
            </a:r>
            <a:r>
              <a:rPr lang="ru-RU" sz="2000" dirty="0" err="1">
                <a:solidFill>
                  <a:srgbClr val="454545"/>
                </a:solidFill>
              </a:rPr>
              <a:t>default</a:t>
            </a:r>
            <a:r>
              <a:rPr lang="ru-RU" sz="2000" dirty="0">
                <a:solidFill>
                  <a:srgbClr val="454545"/>
                </a:solidFill>
              </a:rPr>
              <a:t>]) - удаляет ключ и возвращает значение. Если ключа нет, возвращает </a:t>
            </a:r>
            <a:r>
              <a:rPr lang="ru-RU" sz="2000" dirty="0" err="1">
                <a:solidFill>
                  <a:srgbClr val="454545"/>
                </a:solidFill>
              </a:rPr>
              <a:t>default</a:t>
            </a:r>
            <a:r>
              <a:rPr lang="ru-RU" sz="2000" dirty="0">
                <a:solidFill>
                  <a:srgbClr val="454545"/>
                </a:solidFill>
              </a:rPr>
              <a:t> (по умолчанию бросает исключение).</a:t>
            </a:r>
          </a:p>
          <a:p>
            <a:endParaRPr lang="ru-RU" sz="2000" dirty="0">
              <a:solidFill>
                <a:srgbClr val="454545"/>
              </a:solidFill>
            </a:endParaRPr>
          </a:p>
          <a:p>
            <a:r>
              <a:rPr lang="ru-RU" sz="2000" b="1" dirty="0" err="1">
                <a:solidFill>
                  <a:srgbClr val="454545"/>
                </a:solidFill>
              </a:rPr>
              <a:t>dict.popitem</a:t>
            </a:r>
            <a:r>
              <a:rPr lang="ru-RU" sz="2000" dirty="0">
                <a:solidFill>
                  <a:srgbClr val="454545"/>
                </a:solidFill>
              </a:rPr>
              <a:t>() - удаляет и возвращает пару (ключ, значение). Если словарь пуст, бросает исключение KeyError. Помните, что словари неупорядочены.</a:t>
            </a:r>
          </a:p>
          <a:p>
            <a:endParaRPr lang="ru-RU" sz="2000" dirty="0">
              <a:solidFill>
                <a:srgbClr val="454545"/>
              </a:solidFill>
            </a:endParaRPr>
          </a:p>
          <a:p>
            <a:r>
              <a:rPr lang="ru-RU" sz="2000" b="1" dirty="0" err="1">
                <a:solidFill>
                  <a:srgbClr val="454545"/>
                </a:solidFill>
              </a:rPr>
              <a:t>dict.setdefault</a:t>
            </a:r>
            <a:r>
              <a:rPr lang="ru-RU" sz="2000" dirty="0">
                <a:solidFill>
                  <a:srgbClr val="454545"/>
                </a:solidFill>
              </a:rPr>
              <a:t>(</a:t>
            </a:r>
            <a:r>
              <a:rPr lang="ru-RU" sz="2000" dirty="0" err="1">
                <a:solidFill>
                  <a:srgbClr val="454545"/>
                </a:solidFill>
              </a:rPr>
              <a:t>key</a:t>
            </a:r>
            <a:r>
              <a:rPr lang="ru-RU" sz="2000" dirty="0">
                <a:solidFill>
                  <a:srgbClr val="454545"/>
                </a:solidFill>
              </a:rPr>
              <a:t>[, </a:t>
            </a:r>
            <a:r>
              <a:rPr lang="ru-RU" sz="2000" dirty="0" err="1">
                <a:solidFill>
                  <a:srgbClr val="454545"/>
                </a:solidFill>
              </a:rPr>
              <a:t>default</a:t>
            </a:r>
            <a:r>
              <a:rPr lang="ru-RU" sz="2000" dirty="0">
                <a:solidFill>
                  <a:srgbClr val="454545"/>
                </a:solidFill>
              </a:rPr>
              <a:t>]) - возвращает значение ключа, но если его нет, не бросает исключение, а создает ключ со значением </a:t>
            </a:r>
            <a:r>
              <a:rPr lang="ru-RU" sz="2000" dirty="0" err="1">
                <a:solidFill>
                  <a:srgbClr val="454545"/>
                </a:solidFill>
              </a:rPr>
              <a:t>default</a:t>
            </a:r>
            <a:r>
              <a:rPr lang="ru-RU" sz="2000" dirty="0">
                <a:solidFill>
                  <a:srgbClr val="454545"/>
                </a:solidFill>
              </a:rPr>
              <a:t> (по умолчанию </a:t>
            </a:r>
            <a:r>
              <a:rPr lang="ru-RU" sz="2000" dirty="0" err="1">
                <a:solidFill>
                  <a:srgbClr val="454545"/>
                </a:solidFill>
              </a:rPr>
              <a:t>None</a:t>
            </a:r>
            <a:r>
              <a:rPr lang="ru-RU" sz="2000" dirty="0">
                <a:solidFill>
                  <a:srgbClr val="454545"/>
                </a:solidFill>
              </a:rPr>
              <a:t>).</a:t>
            </a:r>
          </a:p>
          <a:p>
            <a:endParaRPr lang="ru-RU" sz="2000" dirty="0">
              <a:solidFill>
                <a:srgbClr val="454545"/>
              </a:solidFill>
            </a:endParaRPr>
          </a:p>
          <a:p>
            <a:r>
              <a:rPr lang="ru-RU" sz="2000" b="1" dirty="0" err="1">
                <a:solidFill>
                  <a:srgbClr val="454545"/>
                </a:solidFill>
              </a:rPr>
              <a:t>dict.update</a:t>
            </a:r>
            <a:r>
              <a:rPr lang="ru-RU" sz="2000" dirty="0">
                <a:solidFill>
                  <a:srgbClr val="454545"/>
                </a:solidFill>
              </a:rPr>
              <a:t>([</a:t>
            </a:r>
            <a:r>
              <a:rPr lang="ru-RU" sz="2000" dirty="0" err="1">
                <a:solidFill>
                  <a:srgbClr val="454545"/>
                </a:solidFill>
              </a:rPr>
              <a:t>other</a:t>
            </a:r>
            <a:r>
              <a:rPr lang="ru-RU" sz="2000" dirty="0">
                <a:solidFill>
                  <a:srgbClr val="454545"/>
                </a:solidFill>
              </a:rPr>
              <a:t>]) - обновляет словарь, добавляя пары (ключ, значение) из </a:t>
            </a:r>
            <a:r>
              <a:rPr lang="ru-RU" sz="2000" dirty="0" err="1">
                <a:solidFill>
                  <a:srgbClr val="454545"/>
                </a:solidFill>
              </a:rPr>
              <a:t>other</a:t>
            </a:r>
            <a:r>
              <a:rPr lang="ru-RU" sz="2000" dirty="0">
                <a:solidFill>
                  <a:srgbClr val="454545"/>
                </a:solidFill>
              </a:rPr>
              <a:t>. Существующие ключи перезаписываются. Возвращает </a:t>
            </a:r>
            <a:r>
              <a:rPr lang="ru-RU" sz="2000" dirty="0" err="1">
                <a:solidFill>
                  <a:srgbClr val="454545"/>
                </a:solidFill>
              </a:rPr>
              <a:t>None</a:t>
            </a:r>
            <a:r>
              <a:rPr lang="ru-RU" sz="2000" dirty="0">
                <a:solidFill>
                  <a:srgbClr val="454545"/>
                </a:solidFill>
              </a:rPr>
              <a:t> (не новый словарь!).</a:t>
            </a:r>
          </a:p>
          <a:p>
            <a:endParaRPr lang="ru-RU" sz="2000" dirty="0">
              <a:solidFill>
                <a:srgbClr val="454545"/>
              </a:solidFill>
            </a:endParaRPr>
          </a:p>
          <a:p>
            <a:r>
              <a:rPr lang="ru-RU" sz="2000" b="1" dirty="0" err="1">
                <a:solidFill>
                  <a:srgbClr val="454545"/>
                </a:solidFill>
              </a:rPr>
              <a:t>dict.values</a:t>
            </a:r>
            <a:r>
              <a:rPr lang="ru-RU" sz="2000" dirty="0">
                <a:solidFill>
                  <a:srgbClr val="454545"/>
                </a:solidFill>
              </a:rPr>
              <a:t>() - возвращает значения в словаре.</a:t>
            </a:r>
            <a:endParaRPr lang="ru-RU" sz="2000" b="0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808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множества из списка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1879" y="1880417"/>
            <a:ext cx="8745629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 = ['a', 'b', '</a:t>
            </a:r>
            <a:r>
              <a:rPr lang="en-US" dirty="0" err="1"/>
              <a:t>mpilgrim</a:t>
            </a:r>
            <a:r>
              <a:rPr lang="en-US" dirty="0"/>
              <a:t>', True, False, 42]</a:t>
            </a:r>
          </a:p>
          <a:p>
            <a:r>
              <a:rPr lang="en-US" dirty="0"/>
              <a:t>&gt;&gt;&gt; a_set = set(</a:t>
            </a:r>
            <a:r>
              <a:rPr lang="en-US" dirty="0" err="1"/>
              <a:t>a_list</a:t>
            </a:r>
            <a:r>
              <a:rPr lang="en-US" dirty="0"/>
              <a:t>)            (1)</a:t>
            </a:r>
          </a:p>
          <a:p>
            <a:r>
              <a:rPr lang="en-US" dirty="0"/>
              <a:t>&gt;&gt;&gt; a_set                                (2)</a:t>
            </a:r>
          </a:p>
          <a:p>
            <a:r>
              <a:rPr lang="en-US" dirty="0"/>
              <a:t>{'a', False, 'b', True, '</a:t>
            </a:r>
            <a:r>
              <a:rPr lang="en-US" dirty="0" err="1"/>
              <a:t>mpilgrim</a:t>
            </a:r>
            <a:r>
              <a:rPr lang="en-US" dirty="0"/>
              <a:t>', 42}</a:t>
            </a:r>
          </a:p>
        </p:txBody>
      </p:sp>
    </p:spTree>
    <p:extLst>
      <p:ext uri="{BB962C8B-B14F-4D97-AF65-F5344CB8AC3E}">
        <p14:creationId xmlns:p14="http://schemas.microsoft.com/office/powerpoint/2010/main" val="124307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863600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b="1" dirty="0"/>
              <a:t>Метод </a:t>
            </a:r>
            <a:r>
              <a:rPr lang="ru-RU" sz="3200" b="1" dirty="0" err="1"/>
              <a:t>clear</a:t>
            </a:r>
            <a:r>
              <a:rPr lang="ru-RU" sz="3200" b="1" dirty="0"/>
              <a:t>() </a:t>
            </a:r>
            <a:r>
              <a:rPr lang="ru-RU" sz="3200" dirty="0"/>
              <a:t>удаляет все элементы словаря, но не удаляет сам словарь. В итоге остается пустой словарь: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2472" y="24177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{'one': (1, 'I'), 'two': (2, 'II')}</a:t>
            </a:r>
          </a:p>
          <a:p>
            <a:r>
              <a:rPr lang="en-US" dirty="0"/>
              <a:t>&gt;&gt;&gt; </a:t>
            </a:r>
            <a:r>
              <a:rPr lang="en-US" dirty="0" err="1"/>
              <a:t>nums.clear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404158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7537" y="846667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 </a:t>
            </a:r>
            <a:r>
              <a:rPr lang="ru-RU" sz="3200" b="1" dirty="0" err="1"/>
              <a:t>fromkeys</a:t>
            </a:r>
            <a:r>
              <a:rPr lang="ru-RU" sz="3200" b="1" dirty="0"/>
              <a:t>() </a:t>
            </a:r>
            <a:r>
              <a:rPr lang="ru-RU" sz="3200" dirty="0"/>
              <a:t>позволяет создать словарь из списка, элементы которого становятся ключами. Применять метод можно как классу </a:t>
            </a:r>
            <a:r>
              <a:rPr lang="ru-RU" sz="3200" dirty="0" err="1"/>
              <a:t>dict</a:t>
            </a:r>
            <a:r>
              <a:rPr lang="ru-RU" sz="3200" dirty="0"/>
              <a:t>, так и к его объектам: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5671" y="2417762"/>
            <a:ext cx="5503862" cy="4440238"/>
          </a:xfrm>
        </p:spPr>
        <p:txBody>
          <a:bodyPr/>
          <a:lstStyle/>
          <a:p>
            <a:r>
              <a:rPr lang="en-US" dirty="0"/>
              <a:t>&gt;&gt;&gt; a = [1, 2, 3]</a:t>
            </a:r>
          </a:p>
          <a:p>
            <a:r>
              <a:rPr lang="en-US" dirty="0"/>
              <a:t>&gt;&gt;&gt; c = </a:t>
            </a:r>
            <a:r>
              <a:rPr lang="en-US" dirty="0" err="1"/>
              <a:t>dict.fromkeys</a:t>
            </a:r>
            <a:r>
              <a:rPr lang="en-US" dirty="0"/>
              <a:t>(a)</a:t>
            </a:r>
          </a:p>
          <a:p>
            <a:r>
              <a:rPr lang="en-US" dirty="0"/>
              <a:t>&gt;&gt;&gt; c</a:t>
            </a:r>
          </a:p>
          <a:p>
            <a:r>
              <a:rPr lang="en-US" dirty="0"/>
              <a:t>{1: None, 2: None, 3: None}</a:t>
            </a:r>
          </a:p>
          <a:p>
            <a:r>
              <a:rPr lang="en-US" dirty="0"/>
              <a:t>&gt;&gt;&gt; d = </a:t>
            </a:r>
            <a:r>
              <a:rPr lang="en-US" dirty="0" err="1"/>
              <a:t>dict.fromkeys</a:t>
            </a:r>
            <a:r>
              <a:rPr lang="en-US" dirty="0"/>
              <a:t>(a, 10)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{1: 10, 2: 10, 3: 10}</a:t>
            </a:r>
          </a:p>
        </p:txBody>
      </p:sp>
    </p:spTree>
    <p:extLst>
      <p:ext uri="{BB962C8B-B14F-4D97-AF65-F5344CB8AC3E}">
        <p14:creationId xmlns:p14="http://schemas.microsoft.com/office/powerpoint/2010/main" val="3492205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1092199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b="1" dirty="0"/>
              <a:t>Метод </a:t>
            </a:r>
            <a:r>
              <a:rPr lang="ru-RU" sz="3200" b="1" dirty="0" err="1"/>
              <a:t>get</a:t>
            </a:r>
            <a:r>
              <a:rPr lang="ru-RU" sz="3200" b="1" dirty="0"/>
              <a:t>() </a:t>
            </a:r>
            <a:r>
              <a:rPr lang="ru-RU" sz="3200" dirty="0"/>
              <a:t>позволяет получить элемент по его ключу: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77938" y="24177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nums.get</a:t>
            </a:r>
            <a:r>
              <a:rPr lang="en-US" dirty="0"/>
              <a:t>(1)</a:t>
            </a:r>
          </a:p>
          <a:p>
            <a:r>
              <a:rPr lang="en-US" dirty="0"/>
              <a:t>'one'</a:t>
            </a:r>
          </a:p>
        </p:txBody>
      </p:sp>
    </p:spTree>
    <p:extLst>
      <p:ext uri="{BB962C8B-B14F-4D97-AF65-F5344CB8AC3E}">
        <p14:creationId xmlns:p14="http://schemas.microsoft.com/office/powerpoint/2010/main" val="2536349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457200"/>
            <a:ext cx="11196637" cy="1723495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 </a:t>
            </a:r>
            <a:r>
              <a:rPr lang="ru-RU" sz="2800" b="1" dirty="0" err="1"/>
              <a:t>pop</a:t>
            </a:r>
            <a:r>
              <a:rPr lang="ru-RU" sz="2800" b="1" dirty="0"/>
              <a:t>() </a:t>
            </a:r>
            <a:r>
              <a:rPr lang="ru-RU" sz="2800" dirty="0"/>
              <a:t>удаляет из словаря элемент по указанному ключу и возвращает значение удаленной пары. Метод </a:t>
            </a:r>
            <a:r>
              <a:rPr lang="ru-RU" sz="2800" dirty="0" err="1"/>
              <a:t>popitem</a:t>
            </a:r>
            <a:r>
              <a:rPr lang="ru-RU" sz="2800" dirty="0"/>
              <a:t>() не принимает аргумента, удаляет элемент по принципу "последним вошел, первым вышел" и возвращает его в программу в виде кортежа (ключ, значение).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1805" y="2417762"/>
            <a:ext cx="5503862" cy="4440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nums</a:t>
            </a:r>
            <a:r>
              <a:rPr lang="en-US" dirty="0"/>
              <a:t> = {1: 'one', 2: 'two', 3: 'three'}</a:t>
            </a:r>
          </a:p>
          <a:p>
            <a:r>
              <a:rPr lang="en-US" dirty="0"/>
              <a:t>&gt;&gt;&gt; </a:t>
            </a:r>
            <a:r>
              <a:rPr lang="en-US" dirty="0" err="1"/>
              <a:t>nums.pop</a:t>
            </a:r>
            <a:r>
              <a:rPr lang="en-US" dirty="0"/>
              <a:t>(1)</a:t>
            </a:r>
          </a:p>
          <a:p>
            <a:r>
              <a:rPr lang="en-US" dirty="0"/>
              <a:t>'one'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{2: 'two', 3: 'three'}</a:t>
            </a:r>
          </a:p>
          <a:p>
            <a:r>
              <a:rPr lang="en-US" dirty="0"/>
              <a:t>&gt;&gt;&gt; </a:t>
            </a:r>
            <a:r>
              <a:rPr lang="en-US" dirty="0" err="1"/>
              <a:t>nums.popitem</a:t>
            </a:r>
            <a:r>
              <a:rPr lang="en-US" dirty="0"/>
              <a:t>()</a:t>
            </a:r>
          </a:p>
          <a:p>
            <a:r>
              <a:rPr lang="en-US" dirty="0"/>
              <a:t>(3, 'three')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{2: 'two'}</a:t>
            </a:r>
          </a:p>
        </p:txBody>
      </p:sp>
    </p:spTree>
    <p:extLst>
      <p:ext uri="{BB962C8B-B14F-4D97-AF65-F5344CB8AC3E}">
        <p14:creationId xmlns:p14="http://schemas.microsoft.com/office/powerpoint/2010/main" val="3958158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745066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С помощью </a:t>
            </a:r>
            <a:r>
              <a:rPr lang="ru-RU" sz="3200" b="1" dirty="0" err="1"/>
              <a:t>setdefault</a:t>
            </a:r>
            <a:r>
              <a:rPr lang="ru-RU" sz="3200" b="1" dirty="0"/>
              <a:t>() </a:t>
            </a:r>
            <a:r>
              <a:rPr lang="ru-RU" sz="3200" dirty="0"/>
              <a:t>можно добавить элемент в словарь: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9" y="22653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nums.setdefault</a:t>
            </a:r>
            <a:r>
              <a:rPr lang="en-US" dirty="0"/>
              <a:t>(4, 'four')</a:t>
            </a:r>
          </a:p>
          <a:p>
            <a:r>
              <a:rPr lang="en-US" dirty="0"/>
              <a:t>'four'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{3: 'three', 4: 'four'}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2265362"/>
            <a:ext cx="5540374" cy="4440238"/>
          </a:xfrm>
        </p:spPr>
        <p:txBody>
          <a:bodyPr/>
          <a:lstStyle/>
          <a:p>
            <a:r>
              <a:rPr lang="ru-RU" dirty="0"/>
              <a:t>Равносильно </a:t>
            </a:r>
            <a:r>
              <a:rPr lang="ru-RU" dirty="0" err="1"/>
              <a:t>nums</a:t>
            </a:r>
            <a:r>
              <a:rPr lang="ru-RU" dirty="0"/>
              <a:t>[4] = '</a:t>
            </a:r>
            <a:r>
              <a:rPr lang="ru-RU" dirty="0" err="1"/>
              <a:t>four</a:t>
            </a:r>
            <a:r>
              <a:rPr lang="ru-RU" dirty="0"/>
              <a:t>', если элемент с ключом 4 отсутствует в словаре. Если он уже есть, то </a:t>
            </a:r>
            <a:r>
              <a:rPr lang="ru-RU" dirty="0" err="1"/>
              <a:t>nums</a:t>
            </a:r>
            <a:r>
              <a:rPr lang="ru-RU" dirty="0"/>
              <a:t>[4] = '</a:t>
            </a:r>
            <a:r>
              <a:rPr lang="ru-RU" dirty="0" err="1"/>
              <a:t>four</a:t>
            </a:r>
            <a:r>
              <a:rPr lang="ru-RU" dirty="0"/>
              <a:t>' перезапишет старое значение, </a:t>
            </a:r>
            <a:r>
              <a:rPr lang="ru-RU" dirty="0" err="1"/>
              <a:t>setdefault</a:t>
            </a:r>
            <a:r>
              <a:rPr lang="ru-RU" dirty="0"/>
              <a:t>() – нет.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3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897467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С помощью </a:t>
            </a:r>
            <a:r>
              <a:rPr lang="ru-RU" sz="3200" b="1" dirty="0" err="1"/>
              <a:t>update</a:t>
            </a:r>
            <a:r>
              <a:rPr lang="ru-RU" sz="3200" b="1" dirty="0"/>
              <a:t>() </a:t>
            </a:r>
            <a:r>
              <a:rPr lang="ru-RU" sz="3200" dirty="0"/>
              <a:t>можно добавить в словарь другой словарь: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0204" y="24177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nums.update</a:t>
            </a:r>
            <a:r>
              <a:rPr lang="en-US" dirty="0"/>
              <a:t>({6: 'six', 7: 'seven'})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{3: 'three', 4: 'four', 6: 'six', 7: 'seven'}</a:t>
            </a:r>
          </a:p>
        </p:txBody>
      </p:sp>
    </p:spTree>
    <p:extLst>
      <p:ext uri="{BB962C8B-B14F-4D97-AF65-F5344CB8AC3E}">
        <p14:creationId xmlns:p14="http://schemas.microsoft.com/office/powerpoint/2010/main" val="3201557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52200" y="2435887"/>
            <a:ext cx="43733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Преобразование </a:t>
            </a:r>
          </a:p>
        </p:txBody>
      </p:sp>
    </p:spTree>
    <p:extLst>
      <p:ext uri="{BB962C8B-B14F-4D97-AF65-F5344CB8AC3E}">
        <p14:creationId xmlns:p14="http://schemas.microsoft.com/office/powerpoint/2010/main" val="1087369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списков и кортежей в словарь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9115" y="1702858"/>
            <a:ext cx="11292885" cy="4440238"/>
          </a:xfrm>
        </p:spPr>
        <p:txBody>
          <a:bodyPr>
            <a:normAutofit/>
          </a:bodyPr>
          <a:lstStyle/>
          <a:p>
            <a:r>
              <a:rPr lang="en-US" dirty="0" err="1"/>
              <a:t>users_list</a:t>
            </a:r>
            <a:r>
              <a:rPr lang="en-US" dirty="0"/>
              <a:t> = [</a:t>
            </a:r>
          </a:p>
          <a:p>
            <a:r>
              <a:rPr lang="en-US" dirty="0"/>
              <a:t>    ["+111123455", "Tom"],</a:t>
            </a:r>
          </a:p>
          <a:p>
            <a:r>
              <a:rPr lang="en-US" dirty="0"/>
              <a:t>    ["+384767557", "Bob"],</a:t>
            </a:r>
          </a:p>
          <a:p>
            <a:r>
              <a:rPr lang="en-US" dirty="0"/>
              <a:t>    ["+958758767", "Alice"]</a:t>
            </a:r>
          </a:p>
          <a:p>
            <a:r>
              <a:rPr lang="en-US" dirty="0"/>
              <a:t>]</a:t>
            </a:r>
          </a:p>
          <a:p>
            <a:r>
              <a:rPr lang="en-US" dirty="0" err="1"/>
              <a:t>users_dict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users_list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users_dict</a:t>
            </a:r>
            <a:r>
              <a:rPr lang="en-US" dirty="0"/>
              <a:t>)     </a:t>
            </a:r>
            <a:endParaRPr lang="ru-RU" dirty="0"/>
          </a:p>
          <a:p>
            <a:r>
              <a:rPr lang="en-US" dirty="0"/>
              <a:t> # {"+111123455": "Tom", "+384767557": "Bob", "+958758767": "Alice"}</a:t>
            </a:r>
          </a:p>
        </p:txBody>
      </p:sp>
    </p:spTree>
    <p:extLst>
      <p:ext uri="{BB962C8B-B14F-4D97-AF65-F5344CB8AC3E}">
        <p14:creationId xmlns:p14="http://schemas.microsoft.com/office/powerpoint/2010/main" val="405269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списков и кортежей в словарь</a:t>
            </a:r>
            <a:endParaRPr lang="en-US" sz="4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39270" y="1719792"/>
            <a:ext cx="8458245" cy="4440238"/>
          </a:xfrm>
        </p:spPr>
        <p:txBody>
          <a:bodyPr/>
          <a:lstStyle/>
          <a:p>
            <a:r>
              <a:rPr lang="en-US" dirty="0" err="1"/>
              <a:t>users_tuple</a:t>
            </a:r>
            <a:r>
              <a:rPr lang="en-US" dirty="0"/>
              <a:t> = (</a:t>
            </a:r>
          </a:p>
          <a:p>
            <a:r>
              <a:rPr lang="en-US" dirty="0"/>
              <a:t>    ("+111123455", "Tom"),</a:t>
            </a:r>
          </a:p>
          <a:p>
            <a:r>
              <a:rPr lang="en-US" dirty="0"/>
              <a:t>    ("+384767557", "Bob"),</a:t>
            </a:r>
          </a:p>
          <a:p>
            <a:r>
              <a:rPr lang="en-US" dirty="0"/>
              <a:t>    ("+958758767", "Alice")</a:t>
            </a:r>
          </a:p>
          <a:p>
            <a:r>
              <a:rPr lang="en-US" dirty="0"/>
              <a:t>)</a:t>
            </a:r>
          </a:p>
          <a:p>
            <a:r>
              <a:rPr lang="en-US" dirty="0" err="1"/>
              <a:t>users_dict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users_tuple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users_dict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864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Пустое множество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5937113" cy="4440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&gt;&gt;&gt; a_set = set()    (1)</a:t>
            </a:r>
          </a:p>
          <a:p>
            <a:r>
              <a:rPr lang="en-US" dirty="0"/>
              <a:t>&gt;&gt;&gt; a_set            (2)</a:t>
            </a:r>
          </a:p>
          <a:p>
            <a:r>
              <a:rPr lang="en-US" dirty="0"/>
              <a:t>set()</a:t>
            </a:r>
          </a:p>
          <a:p>
            <a:r>
              <a:rPr lang="en-US" dirty="0"/>
              <a:t>&gt;&gt;&gt; type(</a:t>
            </a:r>
            <a:r>
              <a:rPr lang="en-US" dirty="0" err="1"/>
              <a:t>a_set</a:t>
            </a:r>
            <a:r>
              <a:rPr lang="en-US" dirty="0"/>
              <a:t>)      (3)</a:t>
            </a:r>
          </a:p>
          <a:p>
            <a:r>
              <a:rPr lang="en-US" dirty="0"/>
              <a:t>&lt;class 'set'&gt;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a_set</a:t>
            </a:r>
            <a:r>
              <a:rPr lang="en-US" dirty="0"/>
              <a:t>)       (4)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&gt;&gt;&gt; </a:t>
            </a:r>
            <a:r>
              <a:rPr lang="en-US" dirty="0" err="1"/>
              <a:t>not_sure</a:t>
            </a:r>
            <a:r>
              <a:rPr lang="en-US" dirty="0"/>
              <a:t> = {}    (5)</a:t>
            </a:r>
          </a:p>
          <a:p>
            <a:r>
              <a:rPr lang="en-US" dirty="0"/>
              <a:t>&gt;&gt;&gt; type(</a:t>
            </a:r>
            <a:r>
              <a:rPr lang="en-US" dirty="0" err="1"/>
              <a:t>not_sure</a:t>
            </a:r>
            <a:r>
              <a:rPr lang="en-US" dirty="0"/>
              <a:t>)</a:t>
            </a:r>
          </a:p>
          <a:p>
            <a:r>
              <a:rPr lang="en-US" dirty="0"/>
              <a:t>&lt;class '</a:t>
            </a:r>
            <a:r>
              <a:rPr lang="en-US" dirty="0" err="1"/>
              <a:t>dict</a:t>
            </a:r>
            <a:r>
              <a:rPr lang="en-US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0365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875" y="2621280"/>
            <a:ext cx="11196637" cy="1325563"/>
          </a:xfrm>
        </p:spPr>
        <p:txBody>
          <a:bodyPr>
            <a:noAutofit/>
          </a:bodyPr>
          <a:lstStyle/>
          <a:p>
            <a:r>
              <a:rPr lang="ru-RU" sz="4000" b="1" dirty="0"/>
              <a:t>Алгоритм создания пустого множества</a:t>
            </a:r>
            <a:b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Чтобы создать пустое множество, вызовите </a:t>
            </a:r>
            <a:r>
              <a:rPr lang="ru-RU" sz="2400" dirty="0" err="1"/>
              <a:t>set</a:t>
            </a:r>
            <a:r>
              <a:rPr lang="ru-RU" sz="2400" dirty="0"/>
              <a:t>() без аргументов.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Напечатанное представление пустого множества выглядит немного странно. Вы, наверное, ожидали увидеть {}? Это означало бы пустой словарь, а не пустое множество.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Несмотря на странное печатное представление, это действительно множество…</a:t>
            </a:r>
            <a:br>
              <a:rPr lang="ru-RU" sz="2400" dirty="0"/>
            </a:br>
            <a:r>
              <a:rPr lang="ru-RU" sz="2400" dirty="0"/>
              <a:t>…и это множество не содержит ни одного элемента.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В силу исторических причуд, пришедших из Python 2, нельзя создать пустое множество с помощью двух фигурных скобок. 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 самом деле, они создают пустой словарь, а не множество.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650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Алгоритм создания пустого множества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&gt;&gt;&gt; a_set = {1, 2}</a:t>
            </a:r>
          </a:p>
          <a:p>
            <a:r>
              <a:rPr lang="en-US" dirty="0"/>
              <a:t>&gt;&gt;&gt; </a:t>
            </a:r>
            <a:r>
              <a:rPr lang="en-US" dirty="0" err="1"/>
              <a:t>a_set.add</a:t>
            </a:r>
            <a:r>
              <a:rPr lang="en-US" dirty="0"/>
              <a:t>(4)  (1)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4}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a_set</a:t>
            </a:r>
            <a:r>
              <a:rPr lang="en-US" dirty="0"/>
              <a:t>)    (2)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&gt;&gt;&gt; </a:t>
            </a:r>
            <a:r>
              <a:rPr lang="en-US" dirty="0" err="1"/>
              <a:t>a_set.add</a:t>
            </a:r>
            <a:r>
              <a:rPr lang="en-US" dirty="0"/>
              <a:t>(1)  (3)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4}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a_set</a:t>
            </a:r>
            <a:r>
              <a:rPr lang="en-US" dirty="0"/>
              <a:t>)    (4)</a:t>
            </a:r>
          </a:p>
          <a:p>
            <a:r>
              <a:rPr lang="en-US" dirty="0"/>
              <a:t>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11486" y="265382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rgbClr val="333333"/>
                </a:solidFill>
                <a:latin typeface="Circe"/>
              </a:rPr>
              <a:t>Метод </a:t>
            </a:r>
            <a:r>
              <a:rPr lang="ru-RU" sz="2000" dirty="0" err="1">
                <a:solidFill>
                  <a:srgbClr val="333333"/>
                </a:solidFill>
                <a:latin typeface="Circe"/>
              </a:rPr>
              <a:t>add</a:t>
            </a:r>
            <a:r>
              <a:rPr lang="ru-RU" sz="2000" dirty="0">
                <a:solidFill>
                  <a:srgbClr val="333333"/>
                </a:solidFill>
                <a:latin typeface="Circe"/>
              </a:rPr>
              <a:t>() принимает один аргумент, который может быть любого типа, и добавляет данное значение в множество.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432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update()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a_set = {1, 2, 3}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3}</a:t>
            </a:r>
          </a:p>
          <a:p>
            <a:r>
              <a:rPr lang="en-US" dirty="0"/>
              <a:t>&gt;&gt;&gt; </a:t>
            </a:r>
            <a:r>
              <a:rPr lang="en-US" dirty="0" err="1"/>
              <a:t>a_set.update</a:t>
            </a:r>
            <a:r>
              <a:rPr lang="en-US" dirty="0"/>
              <a:t>({2, 4, 6})                       (1)</a:t>
            </a:r>
          </a:p>
          <a:p>
            <a:r>
              <a:rPr lang="en-US" dirty="0"/>
              <a:t>&gt;&gt;&gt; a_set                                         (2)</a:t>
            </a:r>
          </a:p>
          <a:p>
            <a:r>
              <a:rPr lang="en-US" dirty="0"/>
              <a:t>{1, 2, 3, 4, 6}</a:t>
            </a:r>
          </a:p>
          <a:p>
            <a:r>
              <a:rPr lang="en-US" dirty="0"/>
              <a:t>&gt;&gt;&gt; </a:t>
            </a:r>
            <a:r>
              <a:rPr lang="en-US" dirty="0" err="1"/>
              <a:t>a_set.update</a:t>
            </a:r>
            <a:r>
              <a:rPr lang="en-US" dirty="0"/>
              <a:t>({3, 6, 9}, {1, 2, 3, 5, 8, 13})  (3)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3, 4, 5, 6, 8, 9, 13}</a:t>
            </a:r>
          </a:p>
          <a:p>
            <a:r>
              <a:rPr lang="en-US" dirty="0"/>
              <a:t>&gt;&gt;&gt; </a:t>
            </a:r>
            <a:r>
              <a:rPr lang="en-US" dirty="0" err="1"/>
              <a:t>a_set.update</a:t>
            </a:r>
            <a:r>
              <a:rPr lang="en-US" dirty="0"/>
              <a:t>([10, 20, 30])                    (4)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3, 4, 5, 6, 8, 9, 10, 13, 20, 30}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59880" y="2202518"/>
            <a:ext cx="45349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Метод update() принимает один аргумент — множество, и добавляет все его элементы к исходному множеству. </a:t>
            </a:r>
          </a:p>
          <a:p>
            <a:pPr algn="just"/>
            <a:r>
              <a:rPr lang="en-US" sz="2400" dirty="0"/>
              <a:t>Так, как если бы вы вызывали метод add() и по очереди передавали ему все элементы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51849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309" y="84667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Удаление элементов множества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9921" y="1208881"/>
            <a:ext cx="9947411" cy="4440238"/>
          </a:xfrm>
        </p:spPr>
        <p:txBody>
          <a:bodyPr>
            <a:noAutofit/>
          </a:bodyPr>
          <a:lstStyle/>
          <a:p>
            <a:r>
              <a:rPr lang="en-US" sz="1600" dirty="0"/>
              <a:t>&gt;&gt;&gt; a_set = {1, 3, 6, 10, 15, 21, 28, 36, 45}</a:t>
            </a:r>
          </a:p>
          <a:p>
            <a:r>
              <a:rPr lang="en-US" sz="1600" dirty="0"/>
              <a:t>&gt;&gt;&gt; a_set</a:t>
            </a:r>
          </a:p>
          <a:p>
            <a:r>
              <a:rPr lang="en-US" sz="1600" dirty="0"/>
              <a:t>{1, 3, 36, 6, 10, 45, 15, 21, 28}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a_set.discard</a:t>
            </a:r>
            <a:r>
              <a:rPr lang="en-US" sz="1600" dirty="0"/>
              <a:t>(10)                        (1)</a:t>
            </a:r>
          </a:p>
          <a:p>
            <a:r>
              <a:rPr lang="en-US" sz="1600" dirty="0"/>
              <a:t>&gt;&gt;&gt; a_set</a:t>
            </a:r>
          </a:p>
          <a:p>
            <a:r>
              <a:rPr lang="en-US" sz="1600" dirty="0"/>
              <a:t>{1, 3, 36, 6, 45, 15, 21, 28}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a_set.discard</a:t>
            </a:r>
            <a:r>
              <a:rPr lang="en-US" sz="1600" dirty="0"/>
              <a:t>(10)                        (2)</a:t>
            </a:r>
          </a:p>
          <a:p>
            <a:r>
              <a:rPr lang="en-US" sz="1600" dirty="0"/>
              <a:t>&gt;&gt;&gt; a_set</a:t>
            </a:r>
          </a:p>
          <a:p>
            <a:r>
              <a:rPr lang="en-US" sz="1600" dirty="0"/>
              <a:t>{1, 3, 36, 6, 45, 15, 21, 28}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a_set.remove</a:t>
            </a:r>
            <a:r>
              <a:rPr lang="en-US" sz="1600" dirty="0"/>
              <a:t>(21)                         (3)</a:t>
            </a:r>
          </a:p>
          <a:p>
            <a:r>
              <a:rPr lang="en-US" sz="1600" dirty="0"/>
              <a:t>&gt;&gt;&gt; a_set</a:t>
            </a:r>
          </a:p>
          <a:p>
            <a:r>
              <a:rPr lang="en-US" sz="1600" dirty="0"/>
              <a:t>{1, 3, 36, 6, 45, 15, 28}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a_set.remove</a:t>
            </a:r>
            <a:r>
              <a:rPr lang="en-US" sz="1600" dirty="0"/>
              <a:t>(21)                         (4)</a:t>
            </a:r>
          </a:p>
          <a:p>
            <a:r>
              <a:rPr lang="en-US" sz="1600" dirty="0" err="1"/>
              <a:t>Traceback</a:t>
            </a:r>
            <a:r>
              <a:rPr lang="en-US" sz="1600" dirty="0"/>
              <a:t> (most recent call last):</a:t>
            </a:r>
          </a:p>
          <a:p>
            <a:r>
              <a:rPr lang="en-US" sz="1600" dirty="0"/>
              <a:t>  File "&lt;</a:t>
            </a:r>
            <a:r>
              <a:rPr lang="en-US" sz="1600" dirty="0" err="1"/>
              <a:t>stdin</a:t>
            </a:r>
            <a:r>
              <a:rPr lang="en-US" sz="1600" dirty="0"/>
              <a:t>&gt;", line 1, in &lt;module&gt;</a:t>
            </a:r>
          </a:p>
          <a:p>
            <a:r>
              <a:rPr lang="en-US" sz="1600" dirty="0"/>
              <a:t>KeyError: 21</a:t>
            </a:r>
          </a:p>
        </p:txBody>
      </p:sp>
    </p:spTree>
    <p:extLst>
      <p:ext uri="{BB962C8B-B14F-4D97-AF65-F5344CB8AC3E}">
        <p14:creationId xmlns:p14="http://schemas.microsoft.com/office/powerpoint/2010/main" val="3100102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41</TotalTime>
  <Words>3450</Words>
  <Application>Microsoft Office PowerPoint</Application>
  <PresentationFormat>Широкоэкранный</PresentationFormat>
  <Paragraphs>371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Circe</vt:lpstr>
      <vt:lpstr>Helvetica Light</vt:lpstr>
      <vt:lpstr>Lucida Console</vt:lpstr>
      <vt:lpstr>Wingdings</vt:lpstr>
      <vt:lpstr>Тема Office</vt:lpstr>
      <vt:lpstr>Числа, строки, списки, кортежи, множества, диапазоны, словари</vt:lpstr>
      <vt:lpstr>Презентация PowerPoint</vt:lpstr>
      <vt:lpstr>Презентация PowerPoint</vt:lpstr>
      <vt:lpstr>Создание множества из списка</vt:lpstr>
      <vt:lpstr>Пустое множество</vt:lpstr>
      <vt:lpstr>Алгоритм создания пустого множества   Чтобы создать пустое множество, вызовите set() без аргументов.  Напечатанное представление пустого множества выглядит немного странно. Вы, наверное, ожидали увидеть {}? Это означало бы пустой словарь, а не пустое множество.  Несмотря на странное печатное представление, это действительно множество… …и это множество не содержит ни одного элемента.  В силу исторических причуд, пришедших из Python 2, нельзя создать пустое множество с помощью двух фигурных скобок.   На самом деле, они создают пустой словарь, а не множество.</vt:lpstr>
      <vt:lpstr>Алгоритм создания пустого множества</vt:lpstr>
      <vt:lpstr>Метод update()</vt:lpstr>
      <vt:lpstr>Удаление элементов множества</vt:lpstr>
      <vt:lpstr>Объяснение</vt:lpstr>
      <vt:lpstr>Метод pop()</vt:lpstr>
      <vt:lpstr>Объяснение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Объединение двух множеств вычисляется с помощью оператора pipe (|). Объединение двух множеств содержит все элементы, которые присутствуют в обоих множествах.</vt:lpstr>
      <vt:lpstr>Пересечение двух множеств может быть выполнено с помощью оператора &amp; или функции intersection(). Пересечение двух множеств задается как набор элементов, общих для обоих множеств.</vt:lpstr>
      <vt:lpstr>Разность двух множеств можно вычислить с помощью оператора вычитания (-) или метода intersection(). </vt:lpstr>
      <vt:lpstr>Симметричная разность двух множеств вычисляется с помощью оператора ^ или метода symmetric_difference(). Симметричная разность множеств, удаляет тот элемент, который присутствует в обоих множествах.</vt:lpstr>
      <vt:lpstr>Сравнение множеств</vt:lpstr>
      <vt:lpstr>Презентация PowerPoint</vt:lpstr>
      <vt:lpstr>Конвертация строки во множество</vt:lpstr>
      <vt:lpstr>Конвертация списка во множество</vt:lpstr>
      <vt:lpstr>Презентация PowerPoint</vt:lpstr>
      <vt:lpstr>Презентация PowerPoint</vt:lpstr>
      <vt:lpstr>Создание через функцию  dict()</vt:lpstr>
      <vt:lpstr>Создание через метод fromkeys()</vt:lpstr>
      <vt:lpstr>Создание через генераторы списка</vt:lpstr>
      <vt:lpstr>Перебор элементов словаря в цикле for</vt:lpstr>
      <vt:lpstr>Перебор элементов словаря в цикле for</vt:lpstr>
      <vt:lpstr>Перебор элементов словаря в цикле for</vt:lpstr>
      <vt:lpstr>Методы словаря keys() и values() позволяют получить отдельно перечни ключей и значений.</vt:lpstr>
      <vt:lpstr>Презентация PowerPoint</vt:lpstr>
      <vt:lpstr>Презентация PowerPoint</vt:lpstr>
      <vt:lpstr>Презентация PowerPoint</vt:lpstr>
      <vt:lpstr>Метод clear() удаляет все элементы словаря, но не удаляет сам словарь. В итоге остается пустой словарь:</vt:lpstr>
      <vt:lpstr>Метод fromkeys() позволяет создать словарь из списка, элементы которого становятся ключами. Применять метод можно как классу dict, так и к его объектам:</vt:lpstr>
      <vt:lpstr>Метод get() позволяет получить элемент по его ключу:</vt:lpstr>
      <vt:lpstr>Метод pop() удаляет из словаря элемент по указанному ключу и возвращает значение удаленной пары. Метод popitem() не принимает аргумента, удаляет элемент по принципу "последним вошел, первым вышел" и возвращает его в программу в виде кортежа (ключ, значение).</vt:lpstr>
      <vt:lpstr>С помощью setdefault() можно добавить элемент в словарь:</vt:lpstr>
      <vt:lpstr>С помощью update() можно добавить в словарь другой словарь:</vt:lpstr>
      <vt:lpstr>Презентация PowerPoint</vt:lpstr>
      <vt:lpstr>Преобразование списков и кортежей в словарь</vt:lpstr>
      <vt:lpstr>Преобразование списков и кортежей в словарь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15</cp:revision>
  <dcterms:created xsi:type="dcterms:W3CDTF">2022-01-30T05:59:16Z</dcterms:created>
  <dcterms:modified xsi:type="dcterms:W3CDTF">2023-06-30T10:28:03Z</dcterms:modified>
</cp:coreProperties>
</file>