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301" r:id="rId5"/>
    <p:sldId id="302" r:id="rId6"/>
    <p:sldId id="303" r:id="rId7"/>
    <p:sldId id="308" r:id="rId8"/>
    <p:sldId id="304" r:id="rId9"/>
    <p:sldId id="305" r:id="rId10"/>
    <p:sldId id="306" r:id="rId11"/>
    <p:sldId id="307" r:id="rId12"/>
    <p:sldId id="309" r:id="rId13"/>
    <p:sldId id="310" r:id="rId14"/>
    <p:sldId id="312" r:id="rId15"/>
    <p:sldId id="313" r:id="rId16"/>
    <p:sldId id="323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15" r:id="rId25"/>
    <p:sldId id="300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37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43" r:id="rId47"/>
    <p:sldId id="339" r:id="rId48"/>
    <p:sldId id="311" r:id="rId49"/>
    <p:sldId id="340" r:id="rId50"/>
    <p:sldId id="341" r:id="rId51"/>
    <p:sldId id="342" r:id="rId52"/>
    <p:sldId id="314" r:id="rId53"/>
    <p:sldId id="28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351075"/>
            <a:ext cx="6489857" cy="2155849"/>
          </a:xfrm>
        </p:spPr>
        <p:txBody>
          <a:bodyPr>
            <a:normAutofit/>
          </a:bodyPr>
          <a:lstStyle/>
          <a:p>
            <a:r>
              <a:rPr lang="ru-RU" dirty="0"/>
              <a:t>Управляющие выражения. Блоки, условия, циклы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35532" y="344379"/>
            <a:ext cx="10715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Операторы сравнения и логические операторы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99903" y="2228671"/>
            <a:ext cx="9392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Операторы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— это функционал, представленный в виде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347725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82655" y="429046"/>
            <a:ext cx="4802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b="1" dirty="0">
                <a:solidFill>
                  <a:schemeClr val="tx2"/>
                </a:solidFill>
              </a:rPr>
              <a:t>Операторы сравнения: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36932" y="188021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b="1" dirty="0">
                <a:solidFill>
                  <a:schemeClr val="tx2"/>
                </a:solidFill>
              </a:rPr>
              <a:t>&gt;&gt;&gt; 1 ==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!=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&lt;= 5 True</a:t>
            </a:r>
          </a:p>
        </p:txBody>
      </p:sp>
    </p:spTree>
    <p:extLst>
      <p:ext uri="{BB962C8B-B14F-4D97-AF65-F5344CB8AC3E}">
        <p14:creationId xmlns:p14="http://schemas.microsoft.com/office/powerpoint/2010/main" val="155148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1009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b="1" dirty="0">
                <a:solidFill>
                  <a:schemeClr val="tx2"/>
                </a:solidFill>
              </a:rPr>
              <a:t>&gt;&gt;&gt; 1 ==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!=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 5 True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 &gt;&gt;&gt; 1 &gt;= 5 False </a:t>
            </a:r>
          </a:p>
          <a:p>
            <a:r>
              <a:rPr lang="da-DK" sz="2800" b="1" dirty="0">
                <a:solidFill>
                  <a:schemeClr val="tx2"/>
                </a:solidFill>
              </a:rPr>
              <a:t>&gt;&gt;&gt; 1 &lt;= 5 True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79EBF5-66E1-BBC2-FD7B-74705DBEFAA5}"/>
              </a:ext>
            </a:extLst>
          </p:cNvPr>
          <p:cNvSpPr/>
          <p:nvPr/>
        </p:nvSpPr>
        <p:spPr>
          <a:xfrm>
            <a:off x="682655" y="429046"/>
            <a:ext cx="4802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b="1" dirty="0">
                <a:solidFill>
                  <a:schemeClr val="tx2"/>
                </a:solidFill>
              </a:rPr>
              <a:t>Операторы сравнения:</a:t>
            </a:r>
          </a:p>
        </p:txBody>
      </p:sp>
    </p:spTree>
    <p:extLst>
      <p:ext uri="{BB962C8B-B14F-4D97-AF65-F5344CB8AC3E}">
        <p14:creationId xmlns:p14="http://schemas.microsoft.com/office/powerpoint/2010/main" val="96182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49828" y="657888"/>
            <a:ext cx="3149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tx2"/>
                </a:solidFill>
              </a:rPr>
              <a:t>Протестируем:</a:t>
            </a:r>
            <a:endParaRPr lang="da-DK" sz="3600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85219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print("1 == 1:", 1 == 1)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== 2:", 1 == 2)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1:", 1 != 1)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2:", 1 != 2)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1:", 1 &gt; 1)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2:", 1 &gt; 2</a:t>
            </a:r>
          </a:p>
        </p:txBody>
      </p:sp>
    </p:spTree>
    <p:extLst>
      <p:ext uri="{BB962C8B-B14F-4D97-AF65-F5344CB8AC3E}">
        <p14:creationId xmlns:p14="http://schemas.microsoft.com/office/powerpoint/2010/main" val="425785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49828" y="657888"/>
            <a:ext cx="22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tx2"/>
                </a:solidFill>
              </a:rPr>
              <a:t>Результат:</a:t>
            </a:r>
            <a:endParaRPr lang="da-DK" sz="3600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8419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print("1 == 1:", 1 == 1)  1 == 1: True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== 2:", 1 == 2)  1 == 2: False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1:", 1 != 1)   1 != 1: False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!= 2:", 1 != 2)   1 != 2: True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1:", 1 &gt; 1)      1 &gt; 1: False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print("1 &gt; 2:", 1 &gt; 2)      1 &gt; 2: False</a:t>
            </a:r>
          </a:p>
        </p:txBody>
      </p:sp>
    </p:spTree>
    <p:extLst>
      <p:ext uri="{BB962C8B-B14F-4D97-AF65-F5344CB8AC3E}">
        <p14:creationId xmlns:p14="http://schemas.microsoft.com/office/powerpoint/2010/main" val="245438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Логические операторы: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08370" y="2736502"/>
            <a:ext cx="7898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&gt;&gt;&gt; (1 + 1 == 2) or (2 * 2 == 5) </a:t>
            </a:r>
            <a:r>
              <a:rPr lang="ru-RU" sz="2800" dirty="0">
                <a:solidFill>
                  <a:schemeClr val="tx2"/>
                </a:solidFill>
              </a:rPr>
              <a:t>                    </a:t>
            </a:r>
            <a:r>
              <a:rPr lang="en-US" sz="2800" dirty="0">
                <a:solidFill>
                  <a:schemeClr val="tx2"/>
                </a:solidFill>
              </a:rPr>
              <a:t>True</a:t>
            </a:r>
            <a:endParaRPr lang="ru-RU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&gt;&gt;&gt; (1 + 1 == 2) and (2 * 2 == 5)</a:t>
            </a:r>
            <a:r>
              <a:rPr lang="ru-RU" sz="2800" dirty="0">
                <a:solidFill>
                  <a:schemeClr val="tx2"/>
                </a:solidFill>
              </a:rPr>
              <a:t>                </a:t>
            </a:r>
            <a:r>
              <a:rPr lang="en-US" sz="2800" dirty="0">
                <a:solidFill>
                  <a:schemeClr val="tx2"/>
                </a:solidFill>
              </a:rPr>
              <a:t> False</a:t>
            </a:r>
            <a:endParaRPr lang="ru-RU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&gt;&gt;&gt; (1 + 1 == 2) and not (2 * 2 == 5)</a:t>
            </a:r>
            <a:r>
              <a:rPr lang="ru-RU" sz="2800" dirty="0">
                <a:solidFill>
                  <a:schemeClr val="tx2"/>
                </a:solidFill>
              </a:rPr>
              <a:t>         </a:t>
            </a:r>
            <a:r>
              <a:rPr lang="en-US" sz="2800" dirty="0">
                <a:solidFill>
                  <a:schemeClr val="tx2"/>
                </a:solidFill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21810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7744" y="1186623"/>
            <a:ext cx="7937863" cy="2390410"/>
          </a:xfrm>
        </p:spPr>
        <p:txBody>
          <a:bodyPr/>
          <a:lstStyle/>
          <a:p>
            <a:r>
              <a:rPr lang="ru-RU" dirty="0"/>
              <a:t>Условные операторы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3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0126" y="1848584"/>
            <a:ext cx="90917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При выполнении кода, в зависимости от тех или иных условий, некоторые его участки могут быть опущены, в то время как другие – выполнены. </a:t>
            </a:r>
          </a:p>
          <a:p>
            <a:pPr algn="just"/>
            <a:endParaRPr lang="ru-RU" sz="2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6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Иными словами, в программе может присутствовать ветвление, которое реализуется условным оператором.</a:t>
            </a:r>
          </a:p>
        </p:txBody>
      </p:sp>
    </p:spTree>
    <p:extLst>
      <p:ext uri="{BB962C8B-B14F-4D97-AF65-F5344CB8AC3E}">
        <p14:creationId xmlns:p14="http://schemas.microsoft.com/office/powerpoint/2010/main" val="20409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6844" y="1334478"/>
            <a:ext cx="7807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Неполная форма условного оператора</a:t>
            </a: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Общая форма записи: 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if</a:t>
            </a:r>
            <a:r>
              <a:rPr lang="ru-RU" sz="3200" dirty="0">
                <a:cs typeface="Times New Roman" panose="02020603050405020304" pitchFamily="18" charset="0"/>
              </a:rPr>
              <a:t> &lt;условие&gt;: 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	&lt;действие 1&gt;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	 &lt;действие 2&gt;</a:t>
            </a:r>
          </a:p>
        </p:txBody>
      </p:sp>
    </p:spTree>
    <p:extLst>
      <p:ext uri="{BB962C8B-B14F-4D97-AF65-F5344CB8AC3E}">
        <p14:creationId xmlns:p14="http://schemas.microsoft.com/office/powerpoint/2010/main" val="36197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57092" y="225247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err="1">
                <a:cs typeface="Times New Roman" panose="02020603050405020304" pitchFamily="18" charset="0"/>
              </a:rPr>
              <a:t>if</a:t>
            </a:r>
            <a:r>
              <a:rPr lang="ru-RU" sz="3200" dirty="0">
                <a:cs typeface="Times New Roman" panose="02020603050405020304" pitchFamily="18" charset="0"/>
              </a:rPr>
              <a:t> x==y: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    z=</a:t>
            </a:r>
            <a:r>
              <a:rPr lang="ru-RU" sz="3200" dirty="0" err="1">
                <a:cs typeface="Times New Roman" panose="02020603050405020304" pitchFamily="18" charset="0"/>
              </a:rPr>
              <a:t>x+y</a:t>
            </a:r>
            <a:r>
              <a:rPr lang="ru-RU" sz="3200" dirty="0">
                <a:cs typeface="Times New Roman" panose="02020603050405020304" pitchFamily="18" charset="0"/>
              </a:rPr>
              <a:t> </a:t>
            </a:r>
          </a:p>
          <a:p>
            <a:r>
              <a:rPr lang="ru-RU" sz="3200" dirty="0">
                <a:cs typeface="Times New Roman" panose="02020603050405020304" pitchFamily="18" charset="0"/>
              </a:rPr>
              <a:t>    z=z*z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30547" y="1154276"/>
            <a:ext cx="3472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Протестируйте код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94083" y="2498693"/>
            <a:ext cx="3649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Отступы важны! </a:t>
            </a:r>
          </a:p>
          <a:p>
            <a:r>
              <a:rPr lang="ru-RU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Они – часть кода.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15225" y="4595730"/>
            <a:ext cx="4461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Какой результат получился?</a:t>
            </a:r>
          </a:p>
        </p:txBody>
      </p:sp>
    </p:spTree>
    <p:extLst>
      <p:ext uri="{BB962C8B-B14F-4D97-AF65-F5344CB8AC3E}">
        <p14:creationId xmlns:p14="http://schemas.microsoft.com/office/powerpoint/2010/main" val="1446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Логический тип данных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3076" y="1546645"/>
            <a:ext cx="988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Что будет напечатано в результате работы программы?</a:t>
            </a:r>
            <a:endParaRPr lang="en-US" sz="32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a=7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b=9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if a&gt;b:</a:t>
            </a:r>
            <a:endParaRPr lang="kk-KZ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k-KZ" sz="32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print(a)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441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79180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Полная форма условного оператора:</a:t>
            </a:r>
          </a:p>
          <a:p>
            <a:endParaRPr lang="ru-RU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a&gt;b: 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(a) </a:t>
            </a:r>
          </a:p>
          <a:p>
            <a:r>
              <a:rPr lang="ru-RU" sz="2800" dirty="0" err="1">
                <a:cs typeface="Times New Roman" panose="02020603050405020304" pitchFamily="18" charset="0"/>
              </a:rPr>
              <a:t>else</a:t>
            </a:r>
            <a:r>
              <a:rPr lang="ru-RU" sz="2800" dirty="0">
                <a:cs typeface="Times New Roman" panose="02020603050405020304" pitchFamily="18" charset="0"/>
              </a:rPr>
              <a:t>: 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09430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2423" y="155135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Общая форма записи:</a:t>
            </a:r>
          </a:p>
          <a:p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&lt;условие&gt;: 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   &lt;действия 1&gt;</a:t>
            </a: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    &lt;действия 2&gt;</a:t>
            </a:r>
          </a:p>
        </p:txBody>
      </p:sp>
    </p:spTree>
    <p:extLst>
      <p:ext uri="{BB962C8B-B14F-4D97-AF65-F5344CB8AC3E}">
        <p14:creationId xmlns:p14="http://schemas.microsoft.com/office/powerpoint/2010/main" val="155608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61067" y="1722217"/>
            <a:ext cx="87714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Что будет напечатано в результате работы программы?</a:t>
            </a:r>
          </a:p>
          <a:p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dirty="0">
                <a:cs typeface="Times New Roman" panose="02020603050405020304" pitchFamily="18" charset="0"/>
              </a:rPr>
              <a:t> a=8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b=5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a: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(a)</a:t>
            </a:r>
          </a:p>
          <a:p>
            <a:r>
              <a:rPr lang="ru-RU" sz="2800" dirty="0" err="1">
                <a:cs typeface="Times New Roman" panose="02020603050405020304" pitchFamily="18" charset="0"/>
              </a:rPr>
              <a:t>else</a:t>
            </a:r>
            <a:r>
              <a:rPr lang="ru-RU" sz="2800" dirty="0">
                <a:cs typeface="Times New Roman" panose="02020603050405020304" pitchFamily="18" charset="0"/>
              </a:rPr>
              <a:t>: 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9130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31071" y="1443297"/>
            <a:ext cx="7937863" cy="239041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elif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6217" y="180976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cost = 1500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if cost &lt; 1000: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Скидок нет." 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YAD7QhG2T6o 0"/>
              </a:rPr>
              <a:t>elif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cost &lt; 2000: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Скидка 2%." 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YAD7QhG2T6o 0"/>
              </a:rPr>
              <a:t>elif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cost &lt; 5000: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Скидка 5%." )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else: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print ( "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Скидка 10%." )</a:t>
            </a:r>
            <a:endParaRPr lang="ru-RU" sz="2400" dirty="0">
              <a:solidFill>
                <a:schemeClr val="tx2">
                  <a:lumMod val="75000"/>
                </a:schemeClr>
              </a:solidFill>
              <a:effectLst/>
              <a:latin typeface="YAD7QhG2T6o 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7088" y="906082"/>
            <a:ext cx="3126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Оператор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20489" y="3832162"/>
            <a:ext cx="342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КАКОЙ РЕЗУЛЬТАТ ПРОГРАММЫ?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6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17468" y="1358631"/>
            <a:ext cx="9157063" cy="2390410"/>
          </a:xfrm>
        </p:spPr>
        <p:txBody>
          <a:bodyPr/>
          <a:lstStyle/>
          <a:p>
            <a:r>
              <a:rPr lang="ru-RU" dirty="0"/>
              <a:t>Общая форма записи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3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24148" y="216530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&lt;условие&gt;: 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   &lt;действия 1&gt; </a:t>
            </a:r>
          </a:p>
          <a:p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&lt;условие&gt;: 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   &lt;действия 2&gt;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&lt;условие&gt;: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   &lt;действия 3&gt; …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9119" y="1060928"/>
            <a:ext cx="4996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Общая форма записи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24148" y="484296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else: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YAD7QhG2T6o 0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&lt;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действия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YAD7QhG2T6o 0"/>
              </a:rPr>
              <a:t>n&gt;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  <a:latin typeface="YAD7QhG2T6o 0"/>
            </a:endParaRPr>
          </a:p>
        </p:txBody>
      </p:sp>
    </p:spTree>
    <p:extLst>
      <p:ext uri="{BB962C8B-B14F-4D97-AF65-F5344CB8AC3E}">
        <p14:creationId xmlns:p14="http://schemas.microsoft.com/office/powerpoint/2010/main" val="201306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72452" y="2262909"/>
            <a:ext cx="79117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car_speed</a:t>
            </a:r>
            <a:r>
              <a:rPr lang="en-US" sz="2800" dirty="0"/>
              <a:t> = 100 </a:t>
            </a:r>
            <a:endParaRPr lang="ru-RU" sz="2800" dirty="0"/>
          </a:p>
          <a:p>
            <a:r>
              <a:rPr lang="en-US" sz="2800" dirty="0" err="1"/>
              <a:t>motorcycle_speed</a:t>
            </a:r>
            <a:r>
              <a:rPr lang="en-US" sz="2800" dirty="0"/>
              <a:t> = 150 </a:t>
            </a:r>
            <a:endParaRPr lang="ru-RU" sz="2800" dirty="0"/>
          </a:p>
          <a:p>
            <a:r>
              <a:rPr lang="en-US" sz="2800" dirty="0"/>
              <a:t>if </a:t>
            </a:r>
            <a:r>
              <a:rPr lang="en-US" sz="2800" dirty="0" err="1"/>
              <a:t>car_speed</a:t>
            </a:r>
            <a:r>
              <a:rPr lang="en-US" sz="2800" dirty="0"/>
              <a:t> &gt; </a:t>
            </a:r>
            <a:r>
              <a:rPr lang="en-US" sz="2800" dirty="0" err="1"/>
              <a:t>motorcycle_speed</a:t>
            </a:r>
            <a:r>
              <a:rPr lang="en-US" sz="2800" dirty="0"/>
              <a:t>: </a:t>
            </a:r>
            <a:r>
              <a:rPr lang="ru-RU" sz="2800" dirty="0"/>
              <a:t>	</a:t>
            </a:r>
          </a:p>
          <a:p>
            <a:r>
              <a:rPr lang="ru-RU" sz="2800" dirty="0"/>
              <a:t>	</a:t>
            </a:r>
            <a:r>
              <a:rPr lang="en-US" sz="2800" dirty="0"/>
              <a:t>print("Car is faster than motorcycle") </a:t>
            </a:r>
            <a:endParaRPr lang="ru-RU" sz="2800" dirty="0"/>
          </a:p>
          <a:p>
            <a:r>
              <a:rPr lang="en-US" sz="2800" dirty="0"/>
              <a:t>else: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print("Motorcycle is faster than car")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858" y="1104140"/>
            <a:ext cx="7632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Протестируйте код, какой результат получится?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1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84959" y="971231"/>
            <a:ext cx="95837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 err="1"/>
              <a:t>car_speed</a:t>
            </a:r>
            <a:r>
              <a:rPr lang="en-US" sz="2800" dirty="0"/>
              <a:t> &gt; </a:t>
            </a:r>
            <a:r>
              <a:rPr lang="en-US" sz="2800" dirty="0" err="1"/>
              <a:t>motorcycle_speed</a:t>
            </a:r>
            <a:r>
              <a:rPr lang="en-US" sz="2800" dirty="0"/>
              <a:t>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print("Car is faster than motorcycle")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 err="1"/>
              <a:t>motorcycle_speed</a:t>
            </a:r>
            <a:r>
              <a:rPr lang="en-US" sz="2800" dirty="0"/>
              <a:t> += 50 </a:t>
            </a:r>
            <a:endParaRPr lang="ru-RU" sz="2800" dirty="0"/>
          </a:p>
          <a:p>
            <a:r>
              <a:rPr lang="en-US" sz="2800" dirty="0" err="1"/>
              <a:t>elif</a:t>
            </a:r>
            <a:r>
              <a:rPr lang="en-US" sz="2800" dirty="0"/>
              <a:t> </a:t>
            </a:r>
            <a:r>
              <a:rPr lang="en-US" sz="2800" dirty="0" err="1"/>
              <a:t>motorcycle_speed</a:t>
            </a:r>
            <a:r>
              <a:rPr lang="en-US" sz="2800" dirty="0"/>
              <a:t> &gt; </a:t>
            </a:r>
            <a:r>
              <a:rPr lang="en-US" sz="2800" dirty="0" err="1"/>
              <a:t>car_speed</a:t>
            </a:r>
            <a:r>
              <a:rPr lang="en-US" sz="2800" dirty="0"/>
              <a:t>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print("Motorcycle is faster than car")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 err="1"/>
              <a:t>motorcycle_speed</a:t>
            </a:r>
            <a:r>
              <a:rPr lang="en-US" sz="2800" dirty="0"/>
              <a:t> += 50 </a:t>
            </a:r>
            <a:endParaRPr lang="ru-RU" sz="2800" dirty="0"/>
          </a:p>
          <a:p>
            <a:r>
              <a:rPr lang="en-US" sz="2800" dirty="0"/>
              <a:t>else: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print("Car and motorcycle are equally fast")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 err="1"/>
              <a:t>motorcycle_speed</a:t>
            </a:r>
            <a:r>
              <a:rPr lang="en-US" sz="2800" dirty="0"/>
              <a:t> += 50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>
                <a:solidFill>
                  <a:srgbClr val="002060"/>
                </a:solidFill>
              </a:rPr>
              <a:t>Чем отличается этот код от слайда выше?</a:t>
            </a:r>
          </a:p>
        </p:txBody>
      </p:sp>
    </p:spTree>
    <p:extLst>
      <p:ext uri="{BB962C8B-B14F-4D97-AF65-F5344CB8AC3E}">
        <p14:creationId xmlns:p14="http://schemas.microsoft.com/office/powerpoint/2010/main" val="11859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5158" y="3225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TRUE 1 ИСТИНА</a:t>
            </a:r>
          </a:p>
          <a:p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FALSE 0 ЛОЖЬ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839" y="1896665"/>
            <a:ext cx="9909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предназначен для хранения логической переменной, которая принимает одно из значений:</a:t>
            </a: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88271" y="1426364"/>
            <a:ext cx="8107196" cy="2390410"/>
          </a:xfrm>
        </p:spPr>
        <p:txBody>
          <a:bodyPr/>
          <a:lstStyle/>
          <a:p>
            <a:r>
              <a:rPr lang="ru-RU" dirty="0"/>
              <a:t>Условный тернарный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1924930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55333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x = 10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x &lt; 0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-10</a:t>
            </a:r>
          </a:p>
          <a:p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Эквивалентен</a:t>
            </a:r>
          </a:p>
          <a:p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x &lt; 0: x = 10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: x = -10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05651" y="788517"/>
            <a:ext cx="7165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Условный тернарный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88659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256396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err="1"/>
              <a:t>if</a:t>
            </a:r>
            <a:r>
              <a:rPr lang="ru-RU" sz="3200" dirty="0"/>
              <a:t> a % 2 == 0: </a:t>
            </a:r>
            <a:r>
              <a:rPr lang="ru-RU" sz="3200" dirty="0" err="1"/>
              <a:t>print</a:t>
            </a:r>
            <a:r>
              <a:rPr lang="ru-RU" sz="3200" dirty="0"/>
              <a:t> (b * 2) </a:t>
            </a:r>
          </a:p>
          <a:p>
            <a:r>
              <a:rPr lang="ru-RU" sz="3200" dirty="0" err="1"/>
              <a:t>else</a:t>
            </a:r>
            <a:r>
              <a:rPr lang="ru-RU" sz="3200" dirty="0"/>
              <a:t>: </a:t>
            </a:r>
            <a:r>
              <a:rPr lang="ru-RU" sz="3200" dirty="0" err="1"/>
              <a:t>print</a:t>
            </a:r>
            <a:r>
              <a:rPr lang="ru-RU" sz="3200" dirty="0"/>
              <a:t> (b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42840" y="1368605"/>
            <a:ext cx="9506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Интерпретируйте код используя тернарный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2080246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88271" y="1426364"/>
            <a:ext cx="8107196" cy="2390410"/>
          </a:xfrm>
        </p:spPr>
        <p:txBody>
          <a:bodyPr/>
          <a:lstStyle/>
          <a:p>
            <a:r>
              <a:rPr lang="ru-RU" dirty="0"/>
              <a:t>Блоки в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846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29245" y="2104218"/>
            <a:ext cx="79335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БЛОКИ в </a:t>
            </a:r>
            <a:r>
              <a:rPr lang="ru-RU" sz="2800" dirty="0" err="1">
                <a:cs typeface="Times New Roman" panose="02020603050405020304" pitchFamily="18" charset="0"/>
              </a:rPr>
              <a:t>python</a:t>
            </a:r>
            <a:r>
              <a:rPr lang="ru-RU" sz="2800" dirty="0">
                <a:cs typeface="Times New Roman" panose="02020603050405020304" pitchFamily="18" charset="0"/>
              </a:rPr>
              <a:t> выражаются через отступы</a:t>
            </a:r>
            <a:endParaRPr lang="en-US" sz="2800" dirty="0">
              <a:cs typeface="Times New Roman" panose="02020603050405020304" pitchFamily="18" charset="0"/>
            </a:endParaRP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Основная инструкция: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Вложенный блок инструкций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6111" y="644341"/>
            <a:ext cx="4078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Синтаксис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Python</a:t>
            </a:r>
            <a:endParaRPr lang="ru-RU" sz="40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5919" y="1966688"/>
            <a:ext cx="87913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Вложенные инструкции объединяются в блоки по величине отступов. 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Отступ может быть любым, главное, чтобы в пределах одного вложенного блока отступ был одинаков.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17F23E-56BC-46B9-54D7-E8708718647D}"/>
              </a:ext>
            </a:extLst>
          </p:cNvPr>
          <p:cNvSpPr/>
          <p:nvPr/>
        </p:nvSpPr>
        <p:spPr>
          <a:xfrm>
            <a:off x="1016111" y="644341"/>
            <a:ext cx="25512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Синтаксис </a:t>
            </a:r>
          </a:p>
        </p:txBody>
      </p:sp>
    </p:spTree>
    <p:extLst>
      <p:ext uri="{BB962C8B-B14F-4D97-AF65-F5344CB8AC3E}">
        <p14:creationId xmlns:p14="http://schemas.microsoft.com/office/powerpoint/2010/main" val="130622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3337" y="1833285"/>
            <a:ext cx="88653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Отступы имеют значение: 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они определяют, какой код попадает в блок; 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когда блок кода начинается и заканчивается.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3493488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2892" y="18126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a = 10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b = 5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if a &gt; b: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print("A </a:t>
            </a:r>
            <a:r>
              <a:rPr lang="ru-RU" sz="2400" b="1">
                <a:solidFill>
                  <a:schemeClr val="tx2">
                    <a:lumMod val="75000"/>
                  </a:schemeClr>
                </a:solidFill>
              </a:rPr>
              <a:t>больше 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B")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print(a - b)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else: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print("B </a:t>
            </a:r>
            <a:r>
              <a:rPr lang="ru-RU" sz="2400" b="1">
                <a:solidFill>
                  <a:schemeClr val="tx2">
                    <a:lumMod val="75000"/>
                  </a:schemeClr>
                </a:solidFill>
              </a:rPr>
              <a:t>больше или равно 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A")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    print(b - a) </a:t>
            </a:r>
          </a:p>
          <a:p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print("</a:t>
            </a:r>
            <a:r>
              <a:rPr lang="ru-RU" sz="2400" b="1">
                <a:solidFill>
                  <a:schemeClr val="tx2">
                    <a:lumMod val="75000"/>
                  </a:schemeClr>
                </a:solidFill>
              </a:rPr>
              <a:t>Конец")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5452" y="791420"/>
            <a:ext cx="7853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Какое значение отступов в этом коде?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4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7178" y="1620020"/>
            <a:ext cx="100373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Пояснение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понимает, какие строки относятся к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на основе отступов. Выполнение блока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a &gt; b заканчивается, когда встречается строка с тем же отступом, что и сама строка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if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a &gt; b.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Аналогично с блоком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else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82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9545" y="797510"/>
            <a:ext cx="109253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Рекомендации по использованию отступов:</a:t>
            </a:r>
            <a:endParaRPr lang="en-US" sz="3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cs typeface="Times New Roman" panose="02020603050405020304" pitchFamily="18" charset="0"/>
              </a:rPr>
              <a:t>в качестве отступов могут использоваться </a:t>
            </a:r>
            <a:r>
              <a:rPr lang="ru-RU" sz="2800" dirty="0" err="1">
                <a:cs typeface="Times New Roman" panose="02020603050405020304" pitchFamily="18" charset="0"/>
              </a:rPr>
              <a:t>табы</a:t>
            </a:r>
            <a:r>
              <a:rPr lang="ru-RU" sz="2800" dirty="0">
                <a:cs typeface="Times New Roman" panose="02020603050405020304" pitchFamily="18" charset="0"/>
              </a:rPr>
              <a:t> или пробелы</a:t>
            </a:r>
            <a:r>
              <a:rPr lang="en-US" sz="2800" dirty="0"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1 </a:t>
            </a:r>
            <a:r>
              <a:rPr lang="ru-RU" sz="2800" dirty="0" err="1">
                <a:cs typeface="Times New Roman" panose="02020603050405020304" pitchFamily="18" charset="0"/>
              </a:rPr>
              <a:t>tab</a:t>
            </a:r>
            <a:r>
              <a:rPr lang="ru-RU" sz="2800" dirty="0">
                <a:cs typeface="Times New Roman" panose="02020603050405020304" pitchFamily="18" charset="0"/>
              </a:rPr>
              <a:t> или 4 пробела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cs typeface="Times New Roman" panose="02020603050405020304" pitchFamily="18" charset="0"/>
              </a:rPr>
              <a:t>количество пробелов должно быть одинаковым в одном блоке.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en-US" sz="2800" dirty="0"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ru-RU" sz="2800" dirty="0"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cs typeface="Times New Roman" panose="02020603050405020304" pitchFamily="18" charset="0"/>
              </a:rPr>
              <a:t>желательно во всем коде также</a:t>
            </a:r>
          </a:p>
        </p:txBody>
      </p:sp>
    </p:spTree>
    <p:extLst>
      <p:ext uri="{BB962C8B-B14F-4D97-AF65-F5344CB8AC3E}">
        <p14:creationId xmlns:p14="http://schemas.microsoft.com/office/powerpoint/2010/main" val="249644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96533" y="2274838"/>
            <a:ext cx="833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False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пишутся с большой буквы. Если написать с маленькой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true,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интерпретатор выдаст ошибку: </a:t>
            </a:r>
            <a:r>
              <a:rPr lang="en-US" sz="3600" b="1" dirty="0" err="1">
                <a:solidFill>
                  <a:srgbClr val="FF1616"/>
                </a:solidFill>
              </a:rPr>
              <a:t>NameError</a:t>
            </a:r>
            <a:r>
              <a:rPr lang="en-US" sz="3600" b="1" dirty="0">
                <a:solidFill>
                  <a:srgbClr val="FF1616"/>
                </a:solidFill>
              </a:rPr>
              <a:t>: name 'true' is not defined</a:t>
            </a:r>
            <a:endParaRPr lang="en-US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9B9F31-D3BB-E78B-6CED-1B6E65983DC8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679964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4594" y="229593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cs typeface="Times New Roman" panose="02020603050405020304" pitchFamily="18" charset="0"/>
              </a:rPr>
              <a:t>пустые строки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dirty="0">
                <a:cs typeface="Times New Roman" panose="02020603050405020304" pitchFamily="18" charset="0"/>
              </a:rPr>
              <a:t>используется для простоты чтения</a:t>
            </a:r>
          </a:p>
        </p:txBody>
      </p:sp>
    </p:spTree>
    <p:extLst>
      <p:ext uri="{BB962C8B-B14F-4D97-AF65-F5344CB8AC3E}">
        <p14:creationId xmlns:p14="http://schemas.microsoft.com/office/powerpoint/2010/main" val="1904221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67" y="900724"/>
            <a:ext cx="8241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Несколько специальных случаев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a = 1; b = 2;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cs typeface="Times New Roman" panose="02020603050405020304" pitchFamily="18" charset="0"/>
              </a:rPr>
              <a:t>print</a:t>
            </a:r>
            <a:r>
              <a:rPr lang="ru-RU" sz="3200" dirty="0">
                <a:cs typeface="Times New Roman" panose="02020603050405020304" pitchFamily="18" charset="0"/>
              </a:rPr>
              <a:t>(a, b)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Аналогично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ru-RU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a = 1 </a:t>
            </a:r>
            <a:endParaRPr lang="en-US" sz="3200" dirty="0">
              <a:cs typeface="Times New Roman" panose="02020603050405020304" pitchFamily="18" charset="0"/>
            </a:endParaRPr>
          </a:p>
          <a:p>
            <a:r>
              <a:rPr lang="ru-RU" sz="3200" dirty="0">
                <a:cs typeface="Times New Roman" panose="02020603050405020304" pitchFamily="18" charset="0"/>
              </a:rPr>
              <a:t>b = 2 </a:t>
            </a:r>
            <a:endParaRPr lang="en-US" sz="3200" dirty="0">
              <a:cs typeface="Times New Roman" panose="02020603050405020304" pitchFamily="18" charset="0"/>
            </a:endParaRPr>
          </a:p>
          <a:p>
            <a:r>
              <a:rPr lang="ru-RU" sz="3200" dirty="0" err="1">
                <a:cs typeface="Times New Roman" panose="02020603050405020304" pitchFamily="18" charset="0"/>
              </a:rPr>
              <a:t>print</a:t>
            </a:r>
            <a:r>
              <a:rPr lang="ru-RU" sz="3200" dirty="0">
                <a:cs typeface="Times New Roman" panose="02020603050405020304" pitchFamily="18" charset="0"/>
              </a:rPr>
              <a:t>(a, b)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9315" y="5695666"/>
            <a:ext cx="3371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Рассмотрите пример</a:t>
            </a:r>
          </a:p>
        </p:txBody>
      </p:sp>
    </p:spTree>
    <p:extLst>
      <p:ext uri="{BB962C8B-B14F-4D97-AF65-F5344CB8AC3E}">
        <p14:creationId xmlns:p14="http://schemas.microsoft.com/office/powerpoint/2010/main" val="185858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6555" y="1876345"/>
            <a:ext cx="8146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Запись одной инструкции в нескольких строках</a:t>
            </a:r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(a == 1 </a:t>
            </a:r>
            <a:r>
              <a:rPr lang="ru-RU" sz="2800" dirty="0" err="1">
                <a:cs typeface="Times New Roman" panose="02020603050405020304" pitchFamily="18" charset="0"/>
              </a:rPr>
              <a:t>and</a:t>
            </a:r>
            <a:r>
              <a:rPr lang="ru-RU" sz="2800" dirty="0">
                <a:cs typeface="Times New Roman" panose="02020603050405020304" pitchFamily="18" charset="0"/>
              </a:rPr>
              <a:t> b == 2 </a:t>
            </a:r>
            <a:r>
              <a:rPr lang="ru-RU" sz="2800" dirty="0" err="1">
                <a:cs typeface="Times New Roman" panose="02020603050405020304" pitchFamily="18" charset="0"/>
              </a:rPr>
              <a:t>and</a:t>
            </a:r>
            <a:r>
              <a:rPr lang="ru-RU" sz="2800" dirty="0">
                <a:cs typeface="Times New Roman" panose="02020603050405020304" pitchFamily="18" charset="0"/>
              </a:rPr>
              <a:t> c == 3 </a:t>
            </a:r>
            <a:r>
              <a:rPr lang="ru-RU" sz="2800" dirty="0" err="1">
                <a:cs typeface="Times New Roman" panose="02020603050405020304" pitchFamily="18" charset="0"/>
              </a:rPr>
              <a:t>and</a:t>
            </a:r>
            <a:r>
              <a:rPr lang="ru-RU" sz="2800" dirty="0">
                <a:cs typeface="Times New Roman" panose="02020603050405020304" pitchFamily="18" charset="0"/>
              </a:rPr>
              <a:t> d == 4):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   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('</a:t>
            </a:r>
            <a:r>
              <a:rPr lang="ru-RU" sz="2800" dirty="0" err="1">
                <a:cs typeface="Times New Roman" panose="02020603050405020304" pitchFamily="18" charset="0"/>
              </a:rPr>
              <a:t>spam</a:t>
            </a:r>
            <a:r>
              <a:rPr lang="ru-RU" sz="2800" dirty="0">
                <a:cs typeface="Times New Roman" panose="02020603050405020304" pitchFamily="18" charset="0"/>
              </a:rPr>
              <a:t>' * 3)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в конце выражения ДВОЕТОЧИЕ</a:t>
            </a:r>
          </a:p>
        </p:txBody>
      </p:sp>
    </p:spTree>
    <p:extLst>
      <p:ext uri="{BB962C8B-B14F-4D97-AF65-F5344CB8AC3E}">
        <p14:creationId xmlns:p14="http://schemas.microsoft.com/office/powerpoint/2010/main" val="280201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4609" y="2090172"/>
            <a:ext cx="90665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cs typeface="Times New Roman" panose="02020603050405020304" pitchFamily="18" charset="0"/>
              </a:rPr>
              <a:t>Тело составной инструкции может располагаться в той же строке, что и тело основной, если тело составной инструкции не содержит составных инструкций.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>
                <a:cs typeface="Times New Roman" panose="02020603050405020304" pitchFamily="18" charset="0"/>
              </a:rPr>
              <a:t>if</a:t>
            </a:r>
            <a:r>
              <a:rPr lang="ru-RU" sz="2800" dirty="0">
                <a:cs typeface="Times New Roman" panose="02020603050405020304" pitchFamily="18" charset="0"/>
              </a:rPr>
              <a:t> x &gt; y: </a:t>
            </a:r>
            <a:r>
              <a:rPr lang="ru-RU" sz="2800" dirty="0" err="1">
                <a:cs typeface="Times New Roman" panose="02020603050405020304" pitchFamily="18" charset="0"/>
              </a:rPr>
              <a:t>print</a:t>
            </a:r>
            <a:r>
              <a:rPr lang="ru-RU" sz="2800" dirty="0">
                <a:cs typeface="Times New Roman" panose="02020603050405020304" pitchFamily="18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903004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1038" y="814029"/>
            <a:ext cx="9198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Какой результат выведет код программы при запуске?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7" y="1758875"/>
            <a:ext cx="5264331" cy="3633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9287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66" y="1987186"/>
            <a:ext cx="8771536" cy="3564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2192707" y="1258780"/>
            <a:ext cx="1898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псевдокод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07817" y="1258780"/>
            <a:ext cx="196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блок-схема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41843" y="5756900"/>
            <a:ext cx="2116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где отступы?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05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88271" y="1426364"/>
            <a:ext cx="8107196" cy="2390410"/>
          </a:xfrm>
        </p:spPr>
        <p:txBody>
          <a:bodyPr/>
          <a:lstStyle/>
          <a:p>
            <a:r>
              <a:rPr lang="en-US" dirty="0"/>
              <a:t>MATH </a:t>
            </a:r>
            <a:r>
              <a:rPr lang="kk-KZ"/>
              <a:t>модуль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05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дуль math на пример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5" y="1476737"/>
            <a:ext cx="7620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211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96460" y="166876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math</a:t>
            </a:r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возведение</a:t>
            </a:r>
            <a:r>
              <a:rPr lang="en-US" sz="2000" dirty="0"/>
              <a:t> </a:t>
            </a:r>
            <a:r>
              <a:rPr lang="en-US" sz="2000" dirty="0" err="1"/>
              <a:t>числа</a:t>
            </a:r>
            <a:r>
              <a:rPr lang="en-US" sz="2000" dirty="0"/>
              <a:t> 2 в </a:t>
            </a:r>
            <a:r>
              <a:rPr lang="en-US" sz="2000" dirty="0" err="1"/>
              <a:t>степень</a:t>
            </a:r>
            <a:r>
              <a:rPr lang="en-US" sz="2000" dirty="0"/>
              <a:t> 3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n1 = </a:t>
            </a:r>
            <a:r>
              <a:rPr lang="en-US" sz="2000" dirty="0" err="1"/>
              <a:t>math.pow</a:t>
            </a:r>
            <a:r>
              <a:rPr lang="en-US" sz="2000" dirty="0"/>
              <a:t>(2, 3)</a:t>
            </a:r>
          </a:p>
          <a:p>
            <a:r>
              <a:rPr lang="en-US" sz="2000" dirty="0"/>
              <a:t>print(n1)  </a:t>
            </a:r>
            <a:r>
              <a:rPr lang="kk-KZ" sz="2000" dirty="0"/>
              <a:t> </a:t>
            </a:r>
            <a:r>
              <a:rPr lang="en-US" sz="2000" dirty="0"/>
              <a:t># 8</a:t>
            </a:r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ту</a:t>
            </a:r>
            <a:r>
              <a:rPr lang="en-US" sz="2000" dirty="0"/>
              <a:t> </a:t>
            </a:r>
            <a:r>
              <a:rPr lang="en-US" sz="2000" dirty="0" err="1"/>
              <a:t>же</a:t>
            </a:r>
            <a:r>
              <a:rPr lang="en-US" sz="2000" dirty="0"/>
              <a:t> </a:t>
            </a:r>
            <a:r>
              <a:rPr lang="en-US" sz="2000" dirty="0" err="1"/>
              <a:t>самую</a:t>
            </a:r>
            <a:r>
              <a:rPr lang="en-US" sz="2000" dirty="0"/>
              <a:t> </a:t>
            </a:r>
            <a:r>
              <a:rPr lang="en-US" sz="2000" dirty="0" err="1"/>
              <a:t>операцию</a:t>
            </a:r>
            <a:r>
              <a:rPr lang="en-US" sz="2000" dirty="0"/>
              <a:t> </a:t>
            </a:r>
            <a:r>
              <a:rPr lang="en-US" sz="2000" dirty="0" err="1"/>
              <a:t>можно</a:t>
            </a:r>
            <a:r>
              <a:rPr lang="en-US" sz="2000" dirty="0"/>
              <a:t> </a:t>
            </a:r>
            <a:r>
              <a:rPr lang="en-US" sz="2000" dirty="0" err="1"/>
              <a:t>выполнить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n2 = 2**3</a:t>
            </a:r>
          </a:p>
          <a:p>
            <a:r>
              <a:rPr lang="en-US" sz="2000" dirty="0"/>
              <a:t>print(n2)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63394" y="2219718"/>
            <a:ext cx="331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2400" b="1" dirty="0">
                <a:solidFill>
                  <a:schemeClr val="tx2"/>
                </a:solidFill>
              </a:rPr>
              <a:t>Подключение модуля</a:t>
            </a:r>
          </a:p>
          <a:p>
            <a:r>
              <a:rPr lang="kk-KZ" sz="2400" b="1" dirty="0">
                <a:solidFill>
                  <a:schemeClr val="tx2"/>
                </a:solidFill>
              </a:rPr>
              <a:t>Вызов методов модуля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4734" y="749245"/>
            <a:ext cx="893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Арифметические функции в </a:t>
            </a:r>
            <a:r>
              <a:rPr lang="en-US" sz="3600" b="1" dirty="0">
                <a:solidFill>
                  <a:srgbClr val="002060"/>
                </a:solidFill>
              </a:rPr>
              <a:t>Python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3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24149" y="1856329"/>
            <a:ext cx="7130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/>
              <a:t># квадратный корень числа</a:t>
            </a:r>
          </a:p>
          <a:p>
            <a:r>
              <a:rPr lang="ru-RU" sz="2400"/>
              <a:t>print(math.sqrt(9))  # 3</a:t>
            </a:r>
          </a:p>
          <a:p>
            <a:endParaRPr lang="ru-RU" sz="2400"/>
          </a:p>
          <a:p>
            <a:r>
              <a:rPr lang="ru-RU" sz="2400"/>
              <a:t># ближайшее наибольшее целое число</a:t>
            </a:r>
          </a:p>
          <a:p>
            <a:r>
              <a:rPr lang="ru-RU" sz="2400"/>
              <a:t>print(math.ceil(4.56))  # 5</a:t>
            </a:r>
          </a:p>
          <a:p>
            <a:endParaRPr lang="ru-RU" sz="2400"/>
          </a:p>
          <a:p>
            <a:r>
              <a:rPr lang="ru-RU" sz="2400"/>
              <a:t># ближайшее наименьшее целое число</a:t>
            </a:r>
          </a:p>
          <a:p>
            <a:r>
              <a:rPr lang="ru-RU" sz="2400"/>
              <a:t>print(math.floor(4.56))  # 4</a:t>
            </a:r>
          </a:p>
          <a:p>
            <a:endParaRPr lang="ru-RU" sz="240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D98BB3-7BA1-CC88-6F5C-6D1E1BD6E2E0}"/>
              </a:ext>
            </a:extLst>
          </p:cNvPr>
          <p:cNvSpPr/>
          <p:nvPr/>
        </p:nvSpPr>
        <p:spPr>
          <a:xfrm>
            <a:off x="814734" y="749245"/>
            <a:ext cx="893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Арифметические функции в </a:t>
            </a:r>
            <a:r>
              <a:rPr lang="en-US" sz="3600" b="1" dirty="0">
                <a:solidFill>
                  <a:srgbClr val="002060"/>
                </a:solidFill>
              </a:rPr>
              <a:t>Python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5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6171" y="1529771"/>
            <a:ext cx="103196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Функция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() вернет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непустая строка (в том числе если это один или несколько пробелов);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ненулевое число (в том числе меньшее единицы, например -5);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непустой список/кортеж (даже если он содержит один пустой элемент, например пустой кортеж);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функция.</a:t>
            </a:r>
            <a:endParaRPr lang="ru-RU" sz="32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9DC6B4-2B8D-A7FB-54B1-3959374747E6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551789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6869" y="1596500"/>
            <a:ext cx="1166513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Модуль math в Python поддерживает все тригонометрические функции. Самые популярные представлены ниже:</a:t>
            </a:r>
          </a:p>
          <a:p>
            <a:endParaRPr lang="en-US" sz="2800" b="1" dirty="0"/>
          </a:p>
          <a:p>
            <a:r>
              <a:rPr lang="en-US" sz="2800" b="1" dirty="0"/>
              <a:t>sin(a): Возвращает синус "а" в радианах;</a:t>
            </a:r>
          </a:p>
          <a:p>
            <a:r>
              <a:rPr lang="en-US" sz="2800" b="1" dirty="0"/>
              <a:t>cos(a): Возвращает косинус "а" в радианах;</a:t>
            </a:r>
          </a:p>
          <a:p>
            <a:r>
              <a:rPr lang="en-US" sz="2800" b="1" dirty="0"/>
              <a:t>tan(a): Возвращает тангенс "а" в радианах;</a:t>
            </a:r>
          </a:p>
          <a:p>
            <a:r>
              <a:rPr lang="en-US" sz="2800" b="1" dirty="0"/>
              <a:t>asin(a): Возвращает инвертированный синус. Аналогичным образом работают "atan" и "acos";</a:t>
            </a:r>
          </a:p>
          <a:p>
            <a:r>
              <a:rPr lang="en-US" sz="2800" b="1" dirty="0"/>
              <a:t>degrees(a): Конвертирует угол "a" из радиан в градусы;</a:t>
            </a:r>
          </a:p>
          <a:p>
            <a:r>
              <a:rPr lang="en-US" sz="2800" b="1" dirty="0"/>
              <a:t>radians(a): Конвертирует угол "a" из градусов в радианы.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62B715-CC84-0A4E-BE19-8336733A9DD1}"/>
              </a:ext>
            </a:extLst>
          </p:cNvPr>
          <p:cNvSpPr/>
          <p:nvPr/>
        </p:nvSpPr>
        <p:spPr>
          <a:xfrm>
            <a:off x="814734" y="749245"/>
            <a:ext cx="893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Тригонометрические функции в </a:t>
            </a:r>
            <a:r>
              <a:rPr lang="en-US" sz="3600" b="1" dirty="0">
                <a:solidFill>
                  <a:srgbClr val="00206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29219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5795" y="766732"/>
            <a:ext cx="79606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err="1"/>
              <a:t>перевод</a:t>
            </a:r>
            <a:r>
              <a:rPr lang="en-US" sz="2000" dirty="0"/>
              <a:t> из радиан в градусы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math.degrees</a:t>
            </a:r>
            <a:r>
              <a:rPr lang="en-US" sz="2000" dirty="0"/>
              <a:t>(3.14159))  # 180</a:t>
            </a:r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перевод</a:t>
            </a:r>
            <a:r>
              <a:rPr lang="en-US" sz="2000" dirty="0"/>
              <a:t> из градусов в радианы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math.radians</a:t>
            </a:r>
            <a:r>
              <a:rPr lang="en-US" sz="2000" dirty="0"/>
              <a:t>(180))   # 3.1415.....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косинус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math.cos</a:t>
            </a:r>
            <a:r>
              <a:rPr lang="en-US" sz="2000" dirty="0"/>
              <a:t>(</a:t>
            </a:r>
            <a:r>
              <a:rPr lang="en-US" sz="2000" dirty="0" err="1"/>
              <a:t>math.radians</a:t>
            </a:r>
            <a:r>
              <a:rPr lang="en-US" sz="2000" dirty="0"/>
              <a:t>(60)))  # 0.5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cинус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math.sin</a:t>
            </a:r>
            <a:r>
              <a:rPr lang="en-US" sz="2000" dirty="0"/>
              <a:t>(</a:t>
            </a:r>
            <a:r>
              <a:rPr lang="en-US" sz="2000" dirty="0" err="1"/>
              <a:t>math.radians</a:t>
            </a:r>
            <a:r>
              <a:rPr lang="en-US" sz="2000" dirty="0"/>
              <a:t>(90)))   # 1.0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тангенс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math.tan</a:t>
            </a:r>
            <a:r>
              <a:rPr lang="en-US" sz="2000" dirty="0"/>
              <a:t>(</a:t>
            </a:r>
            <a:r>
              <a:rPr lang="en-US" sz="2000" dirty="0" err="1"/>
              <a:t>math.radians</a:t>
            </a:r>
            <a:r>
              <a:rPr lang="en-US" sz="2000" dirty="0"/>
              <a:t>(0)))    # 0.0</a:t>
            </a:r>
          </a:p>
          <a:p>
            <a:endParaRPr lang="en-US" sz="2000" dirty="0"/>
          </a:p>
          <a:p>
            <a:r>
              <a:rPr lang="en-US" sz="2000" dirty="0"/>
              <a:t>print(math.log(8,2))    # 3.0</a:t>
            </a:r>
          </a:p>
          <a:p>
            <a:r>
              <a:rPr lang="en-US" sz="2000" dirty="0"/>
              <a:t>print(math.log10(100))    # 2.0</a:t>
            </a:r>
          </a:p>
        </p:txBody>
      </p:sp>
    </p:spTree>
    <p:extLst>
      <p:ext uri="{BB962C8B-B14F-4D97-AF65-F5344CB8AC3E}">
        <p14:creationId xmlns:p14="http://schemas.microsoft.com/office/powerpoint/2010/main" val="4124895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97577" y="169220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math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radius = 30</a:t>
            </a:r>
            <a:endParaRPr lang="kk-KZ" sz="2000" dirty="0"/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площадь</a:t>
            </a:r>
            <a:r>
              <a:rPr lang="en-US" sz="2000" dirty="0"/>
              <a:t> </a:t>
            </a:r>
            <a:r>
              <a:rPr lang="en-US" sz="2000" dirty="0" err="1"/>
              <a:t>круга</a:t>
            </a:r>
            <a:r>
              <a:rPr lang="en-US" sz="2000" dirty="0"/>
              <a:t> с </a:t>
            </a:r>
            <a:r>
              <a:rPr lang="en-US" sz="2000" dirty="0" err="1"/>
              <a:t>радиусом</a:t>
            </a:r>
            <a:r>
              <a:rPr lang="en-US" sz="2000" dirty="0"/>
              <a:t> 30</a:t>
            </a:r>
          </a:p>
          <a:p>
            <a:r>
              <a:rPr lang="en-US" sz="2000" dirty="0"/>
              <a:t>area = </a:t>
            </a:r>
            <a:r>
              <a:rPr lang="en-US" sz="2000" dirty="0" err="1"/>
              <a:t>math.pi</a:t>
            </a:r>
            <a:r>
              <a:rPr lang="en-US" sz="2000" dirty="0"/>
              <a:t> * </a:t>
            </a:r>
            <a:r>
              <a:rPr lang="en-US" sz="2000" dirty="0" err="1"/>
              <a:t>math.pow</a:t>
            </a:r>
            <a:r>
              <a:rPr lang="en-US" sz="2000" dirty="0"/>
              <a:t>(radius, 2)</a:t>
            </a:r>
          </a:p>
          <a:p>
            <a:r>
              <a:rPr lang="en-US" sz="2000" dirty="0"/>
              <a:t>print(area)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# </a:t>
            </a:r>
            <a:r>
              <a:rPr lang="en-US" sz="2000" dirty="0" err="1"/>
              <a:t>натуральный</a:t>
            </a:r>
            <a:r>
              <a:rPr lang="en-US" sz="2000" dirty="0"/>
              <a:t> </a:t>
            </a:r>
            <a:r>
              <a:rPr lang="en-US" sz="2000" dirty="0" err="1"/>
              <a:t>логарифм</a:t>
            </a:r>
            <a:r>
              <a:rPr lang="en-US" sz="2000" dirty="0"/>
              <a:t> </a:t>
            </a:r>
            <a:r>
              <a:rPr lang="en-US" sz="2000" dirty="0" err="1"/>
              <a:t>числа</a:t>
            </a:r>
            <a:r>
              <a:rPr lang="en-US" sz="2000" dirty="0"/>
              <a:t> 10</a:t>
            </a:r>
          </a:p>
          <a:p>
            <a:r>
              <a:rPr lang="en-US" sz="2000" dirty="0"/>
              <a:t>number = math.log(10, </a:t>
            </a:r>
            <a:r>
              <a:rPr lang="en-US" sz="2000" dirty="0" err="1"/>
              <a:t>math.e</a:t>
            </a:r>
            <a:r>
              <a:rPr lang="en-US" sz="2000" dirty="0"/>
              <a:t>)</a:t>
            </a:r>
          </a:p>
          <a:p>
            <a:r>
              <a:rPr lang="en-US" sz="2000" dirty="0"/>
              <a:t>print(number)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5BE3B0-6EEC-2E3C-6529-079D5586CD6D}"/>
              </a:ext>
            </a:extLst>
          </p:cNvPr>
          <p:cNvSpPr/>
          <p:nvPr/>
        </p:nvSpPr>
        <p:spPr>
          <a:xfrm>
            <a:off x="814734" y="749245"/>
            <a:ext cx="10225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Использование встроенных констант  PI и E</a:t>
            </a:r>
          </a:p>
        </p:txBody>
      </p:sp>
    </p:spTree>
    <p:extLst>
      <p:ext uri="{BB962C8B-B14F-4D97-AF65-F5344CB8AC3E}">
        <p14:creationId xmlns:p14="http://schemas.microsoft.com/office/powerpoint/2010/main" val="328969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45993" y="20283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Функция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() вернет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пустая строка;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нулевое число;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пустой список/кортеж.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5FFAA4-7827-0C8A-880A-62046B05ACFC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8648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9322" y="2066836"/>
            <a:ext cx="82242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bool →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print("answer is " + True)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TypeError</a:t>
            </a:r>
            <a:r>
              <a:rPr lang="en-US" sz="2800" dirty="0">
                <a:solidFill>
                  <a:srgbClr val="FF0000"/>
                </a:solidFill>
              </a:rPr>
              <a:t>: can only concatenate </a:t>
            </a:r>
            <a:r>
              <a:rPr lang="en-US" sz="2800" dirty="0" err="1">
                <a:solidFill>
                  <a:srgbClr val="FF0000"/>
                </a:solidFill>
              </a:rPr>
              <a:t>str</a:t>
            </a:r>
            <a:r>
              <a:rPr lang="en-US" sz="2800" dirty="0">
                <a:solidFill>
                  <a:srgbClr val="FF0000"/>
                </a:solidFill>
              </a:rPr>
              <a:t> (not "bool") to </a:t>
            </a:r>
            <a:r>
              <a:rPr lang="en-US" sz="2800" dirty="0" err="1">
                <a:solidFill>
                  <a:srgbClr val="FF0000"/>
                </a:solidFill>
              </a:rPr>
              <a:t>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7474" y="517584"/>
            <a:ext cx="5349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236330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6007" y="2090172"/>
            <a:ext cx="6782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РЕШЕНИЕ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&gt;&gt;&gt; answer = True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&gt;&gt;&gt; print("my answer is " + </a:t>
            </a:r>
            <a:r>
              <a:rPr lang="en-US" sz="2800" b="1" dirty="0" err="1">
                <a:solidFill>
                  <a:schemeClr val="tx2"/>
                </a:solidFill>
              </a:rPr>
              <a:t>str</a:t>
            </a:r>
            <a:r>
              <a:rPr lang="en-US" sz="2800" b="1" dirty="0">
                <a:solidFill>
                  <a:schemeClr val="tx2"/>
                </a:solidFill>
              </a:rPr>
              <a:t>(True))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 my answer is True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8275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7908" y="2231592"/>
            <a:ext cx="6544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bool → </a:t>
            </a:r>
            <a:r>
              <a:rPr lang="en-US" sz="2800" b="1" dirty="0" err="1">
                <a:solidFill>
                  <a:schemeClr val="tx2"/>
                </a:solidFill>
              </a:rPr>
              <a:t>int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&gt;&gt;&gt; </a:t>
            </a:r>
            <a:r>
              <a:rPr lang="en-US" sz="2800" b="1" dirty="0" err="1">
                <a:solidFill>
                  <a:schemeClr val="tx2"/>
                </a:solidFill>
              </a:rPr>
              <a:t>int</a:t>
            </a:r>
            <a:r>
              <a:rPr lang="en-US" sz="2800" b="1" dirty="0">
                <a:solidFill>
                  <a:schemeClr val="tx2"/>
                </a:solidFill>
              </a:rPr>
              <a:t>(True)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1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&gt;&gt;&gt; </a:t>
            </a:r>
            <a:r>
              <a:rPr lang="en-US" sz="2800" b="1" dirty="0" err="1">
                <a:solidFill>
                  <a:schemeClr val="tx2"/>
                </a:solidFill>
              </a:rPr>
              <a:t>int</a:t>
            </a:r>
            <a:r>
              <a:rPr lang="en-US" sz="2800" b="1" dirty="0">
                <a:solidFill>
                  <a:schemeClr val="tx2"/>
                </a:solidFill>
              </a:rPr>
              <a:t>(False)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E8E10D-E301-ED50-0DB2-F1C4F3032F03}"/>
              </a:ext>
            </a:extLst>
          </p:cNvPr>
          <p:cNvSpPr/>
          <p:nvPr/>
        </p:nvSpPr>
        <p:spPr>
          <a:xfrm>
            <a:off x="479455" y="361312"/>
            <a:ext cx="6915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Логический тип данных</a:t>
            </a:r>
            <a:r>
              <a:rPr lang="en-US" sz="4000" b="1" dirty="0">
                <a:solidFill>
                  <a:schemeClr val="tx2"/>
                </a:solidFill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cs typeface="+mj-cs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4277104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41</TotalTime>
  <Words>1668</Words>
  <Application>Microsoft Office PowerPoint</Application>
  <PresentationFormat>Широкоэкранный</PresentationFormat>
  <Paragraphs>295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Helvetica Light</vt:lpstr>
      <vt:lpstr>Lucida Console</vt:lpstr>
      <vt:lpstr>Wingdings</vt:lpstr>
      <vt:lpstr>YAD7QhG2T6o 0</vt:lpstr>
      <vt:lpstr>Тема Office</vt:lpstr>
      <vt:lpstr>Управляющие выражения. Блоки, условия, циклы</vt:lpstr>
      <vt:lpstr>Логический тип данных это?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Логические операторы:</vt:lpstr>
      <vt:lpstr>Условные операторы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 elif</vt:lpstr>
      <vt:lpstr>Презентация PowerPoint</vt:lpstr>
      <vt:lpstr>Общая форма записи</vt:lpstr>
      <vt:lpstr>Презентация PowerPoint</vt:lpstr>
      <vt:lpstr>Презентация PowerPoint</vt:lpstr>
      <vt:lpstr>Презентация PowerPoint</vt:lpstr>
      <vt:lpstr>Условный тернарный оператор</vt:lpstr>
      <vt:lpstr>Презентация PowerPoint</vt:lpstr>
      <vt:lpstr>Презентация PowerPoint</vt:lpstr>
      <vt:lpstr>Блоки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MATH модуль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16</cp:revision>
  <dcterms:created xsi:type="dcterms:W3CDTF">2022-01-30T05:59:16Z</dcterms:created>
  <dcterms:modified xsi:type="dcterms:W3CDTF">2023-06-30T10:33:22Z</dcterms:modified>
</cp:coreProperties>
</file>