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8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рисунком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11894" y="2382873"/>
            <a:ext cx="648985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2194311" y="1219601"/>
            <a:ext cx="5607440" cy="90270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Блок-схема: альтернативный процесс 2"/>
          <p:cNvSpPr/>
          <p:nvPr userDrawn="1"/>
        </p:nvSpPr>
        <p:spPr>
          <a:xfrm>
            <a:off x="8160346" y="1110976"/>
            <a:ext cx="3185306" cy="3553682"/>
          </a:xfrm>
          <a:prstGeom prst="flowChartAlternateProcess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>
          <a:xfrm>
            <a:off x="8027190" y="1232048"/>
            <a:ext cx="3161281" cy="357950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71" y="110496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9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6172199" y="1736725"/>
            <a:ext cx="5540375" cy="4440238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2891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6" y="152400"/>
            <a:ext cx="11196637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481637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4816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40375" cy="823912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ü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4037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82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9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4264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740780"/>
            <a:ext cx="6529387" cy="53359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8" y="1752599"/>
            <a:ext cx="4426452" cy="43241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00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8" y="152400"/>
            <a:ext cx="4750542" cy="15843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567422" y="987425"/>
            <a:ext cx="6145151" cy="50198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15937" y="1736725"/>
            <a:ext cx="4750543" cy="427053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6F39AC-E685-4A3B-BA29-8D6D2E0E49F3}" type="datetimeFigureOut">
              <a:rPr lang="ru-RU" smtClean="0"/>
              <a:t>30.06.2023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6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799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следни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 userDrawn="1"/>
        </p:nvGrpSpPr>
        <p:grpSpPr>
          <a:xfrm>
            <a:off x="-398730" y="-433145"/>
            <a:ext cx="11388975" cy="7025601"/>
            <a:chOff x="157279" y="-896347"/>
            <a:chExt cx="24060886" cy="14842617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6432226" y="-226848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18741125" y="3550537"/>
              <a:ext cx="5477040" cy="5477040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436860" y="8062027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2353849" y="556884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19539619" y="12901701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7895056" y="11659927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903788" y="2524125"/>
            <a:ext cx="5368925" cy="1751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25" name="Рисунок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89" y="1955784"/>
            <a:ext cx="1932033" cy="23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6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16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379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Тема занятия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Занятие №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1588" y="1709738"/>
            <a:ext cx="9577387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71588" y="4589463"/>
            <a:ext cx="9577387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2074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темный">
    <p:bg>
      <p:bgPr>
        <a:gradFill flip="none" rotWithShape="1">
          <a:gsLst>
            <a:gs pos="0">
              <a:schemeClr val="tx2"/>
            </a:gs>
            <a:gs pos="100000">
              <a:schemeClr val="tx2">
                <a:lumMod val="60000"/>
                <a:lumOff val="4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71587" y="1206231"/>
            <a:ext cx="9577387" cy="2390410"/>
          </a:xfrm>
        </p:spPr>
        <p:txBody>
          <a:bodyPr anchor="b" anchorCtr="0"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Подраздел темы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 hasCustomPrompt="1"/>
          </p:nvPr>
        </p:nvSpPr>
        <p:spPr>
          <a:xfrm>
            <a:off x="1271588" y="3716338"/>
            <a:ext cx="9577387" cy="1069671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grpSp>
        <p:nvGrpSpPr>
          <p:cNvPr id="100" name="Группа 99"/>
          <p:cNvGrpSpPr/>
          <p:nvPr userDrawn="1"/>
        </p:nvGrpSpPr>
        <p:grpSpPr>
          <a:xfrm>
            <a:off x="-144087" y="-782639"/>
            <a:ext cx="13101520" cy="7640639"/>
            <a:chOff x="157279" y="-1903690"/>
            <a:chExt cx="27678889" cy="16141974"/>
          </a:xfrm>
        </p:grpSpPr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ED941D02-2D8E-CF4F-A04B-0E325170D99D}"/>
                </a:ext>
              </a:extLst>
            </p:cNvPr>
            <p:cNvSpPr/>
            <p:nvPr/>
          </p:nvSpPr>
          <p:spPr>
            <a:xfrm rot="8100000">
              <a:off x="13785202" y="404174"/>
              <a:ext cx="1040694" cy="104069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95B0F79-C1A2-5D4B-BD3A-D3BCB4CB5525}"/>
                </a:ext>
              </a:extLst>
            </p:cNvPr>
            <p:cNvSpPr/>
            <p:nvPr/>
          </p:nvSpPr>
          <p:spPr>
            <a:xfrm rot="8100000">
              <a:off x="17562566" y="-1903690"/>
              <a:ext cx="3397703" cy="339770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35F49C68-5DDA-564E-9187-CF5F0242E532}"/>
                </a:ext>
              </a:extLst>
            </p:cNvPr>
            <p:cNvSpPr/>
            <p:nvPr/>
          </p:nvSpPr>
          <p:spPr>
            <a:xfrm rot="8100000">
              <a:off x="22359129" y="3531461"/>
              <a:ext cx="5477039" cy="547703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68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7318F8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1544341F-E63B-D14C-9DDE-1CCCCCD7C9EA}"/>
                </a:ext>
              </a:extLst>
            </p:cNvPr>
            <p:cNvSpPr/>
            <p:nvPr/>
          </p:nvSpPr>
          <p:spPr>
            <a:xfrm rot="8100000">
              <a:off x="15651463" y="10060781"/>
              <a:ext cx="2785073" cy="27850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3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83D726B3-5192-7845-A888-A8577E823D69}"/>
                </a:ext>
              </a:extLst>
            </p:cNvPr>
            <p:cNvSpPr/>
            <p:nvPr/>
          </p:nvSpPr>
          <p:spPr>
            <a:xfrm rot="8100000">
              <a:off x="21441134" y="10796586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9794E5F0-BA0B-7A4C-9160-27112656D4F9}"/>
                </a:ext>
              </a:extLst>
            </p:cNvPr>
            <p:cNvSpPr/>
            <p:nvPr/>
          </p:nvSpPr>
          <p:spPr>
            <a:xfrm rot="8100000">
              <a:off x="12869666" y="1054949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A5D01F2D-B34E-0940-BEBC-5C71FD55FD86}"/>
                </a:ext>
              </a:extLst>
            </p:cNvPr>
            <p:cNvSpPr/>
            <p:nvPr/>
          </p:nvSpPr>
          <p:spPr>
            <a:xfrm rot="8100000">
              <a:off x="10623200" y="3099267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44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78D8E902-FB68-AE40-B1CA-340F63922FA1}"/>
                </a:ext>
              </a:extLst>
            </p:cNvPr>
            <p:cNvSpPr/>
            <p:nvPr/>
          </p:nvSpPr>
          <p:spPr>
            <a:xfrm rot="8100000">
              <a:off x="21695984" y="9175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65E7B90A-6AF9-5E47-A4D6-E9B26F850A07}"/>
                </a:ext>
              </a:extLst>
            </p:cNvPr>
            <p:cNvSpPr/>
            <p:nvPr/>
          </p:nvSpPr>
          <p:spPr>
            <a:xfrm rot="8100000">
              <a:off x="8140667" y="-896347"/>
              <a:ext cx="2169973" cy="2169973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52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C5185D3C-02AF-6347-BA73-D3B681619429}"/>
                </a:ext>
              </a:extLst>
            </p:cNvPr>
            <p:cNvSpPr/>
            <p:nvPr/>
          </p:nvSpPr>
          <p:spPr>
            <a:xfrm rot="8100000">
              <a:off x="7838208" y="9406215"/>
              <a:ext cx="3118688" cy="3118688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5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C0740C42-A66F-614D-B24B-DE251F75DE61}"/>
                </a:ext>
              </a:extLst>
            </p:cNvPr>
            <p:cNvSpPr/>
            <p:nvPr/>
          </p:nvSpPr>
          <p:spPr>
            <a:xfrm rot="8100000">
              <a:off x="20957903" y="13193715"/>
              <a:ext cx="1044569" cy="1044569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40157A04-85B5-4343-AF83-97C324A4FFE7}"/>
                </a:ext>
              </a:extLst>
            </p:cNvPr>
            <p:cNvSpPr/>
            <p:nvPr/>
          </p:nvSpPr>
          <p:spPr>
            <a:xfrm rot="8100000">
              <a:off x="157279" y="741473"/>
              <a:ext cx="1461067" cy="1461067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  <a:alpha val="3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4" name="Овал 113">
              <a:extLst>
                <a:ext uri="{FF2B5EF4-FFF2-40B4-BE49-F238E27FC236}">
                  <a16:creationId xmlns:a16="http://schemas.microsoft.com/office/drawing/2014/main" id="{48F24C7A-433F-D249-BF39-4C5778CD04D7}"/>
                </a:ext>
              </a:extLst>
            </p:cNvPr>
            <p:cNvSpPr/>
            <p:nvPr/>
          </p:nvSpPr>
          <p:spPr>
            <a:xfrm>
              <a:off x="12181287" y="1723043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C08DD49C-257B-D445-B489-266D1212F314}"/>
                </a:ext>
              </a:extLst>
            </p:cNvPr>
            <p:cNvSpPr/>
            <p:nvPr/>
          </p:nvSpPr>
          <p:spPr>
            <a:xfrm>
              <a:off x="23450866" y="-169926"/>
              <a:ext cx="472041" cy="472041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6" name="Овал 115">
              <a:extLst>
                <a:ext uri="{FF2B5EF4-FFF2-40B4-BE49-F238E27FC236}">
                  <a16:creationId xmlns:a16="http://schemas.microsoft.com/office/drawing/2014/main" id="{075FEF58-2DB0-9C4C-9F90-5F8960A3B07D}"/>
                </a:ext>
              </a:extLst>
            </p:cNvPr>
            <p:cNvSpPr/>
            <p:nvPr/>
          </p:nvSpPr>
          <p:spPr>
            <a:xfrm>
              <a:off x="5170887" y="463738"/>
              <a:ext cx="472041" cy="472041"/>
            </a:xfrm>
            <a:prstGeom prst="ellipse">
              <a:avLst/>
            </a:prstGeom>
            <a:solidFill>
              <a:schemeClr val="tx2">
                <a:lumMod val="60000"/>
                <a:lumOff val="40000"/>
                <a:alpha val="61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7" name="Овал 116">
              <a:extLst>
                <a:ext uri="{FF2B5EF4-FFF2-40B4-BE49-F238E27FC236}">
                  <a16:creationId xmlns:a16="http://schemas.microsoft.com/office/drawing/2014/main" id="{0E7F592C-BFA1-E547-8448-86FC9458EA31}"/>
                </a:ext>
              </a:extLst>
            </p:cNvPr>
            <p:cNvSpPr/>
            <p:nvPr/>
          </p:nvSpPr>
          <p:spPr>
            <a:xfrm>
              <a:off x="23466908" y="10433906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3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58233DEE-2E18-6749-93B5-196EFD35E574}"/>
                </a:ext>
              </a:extLst>
            </p:cNvPr>
            <p:cNvSpPr/>
            <p:nvPr/>
          </p:nvSpPr>
          <p:spPr>
            <a:xfrm>
              <a:off x="5427561" y="11187885"/>
              <a:ext cx="472041" cy="472041"/>
            </a:xfrm>
            <a:prstGeom prst="ellipse">
              <a:avLst/>
            </a:prstGeom>
            <a:solidFill>
              <a:schemeClr val="accent3">
                <a:alpha val="2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19" name="Овал 118">
              <a:extLst>
                <a:ext uri="{FF2B5EF4-FFF2-40B4-BE49-F238E27FC236}">
                  <a16:creationId xmlns:a16="http://schemas.microsoft.com/office/drawing/2014/main" id="{DE6C5B02-C90D-9B47-8877-A0F5A9BDD693}"/>
                </a:ext>
              </a:extLst>
            </p:cNvPr>
            <p:cNvSpPr/>
            <p:nvPr/>
          </p:nvSpPr>
          <p:spPr>
            <a:xfrm>
              <a:off x="11810569" y="12533783"/>
              <a:ext cx="400110" cy="400110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0" name="Овал 119">
              <a:extLst>
                <a:ext uri="{FF2B5EF4-FFF2-40B4-BE49-F238E27FC236}">
                  <a16:creationId xmlns:a16="http://schemas.microsoft.com/office/drawing/2014/main" id="{E347825D-90E8-6445-81D4-455FB0B7B471}"/>
                </a:ext>
              </a:extLst>
            </p:cNvPr>
            <p:cNvSpPr/>
            <p:nvPr/>
          </p:nvSpPr>
          <p:spPr>
            <a:xfrm>
              <a:off x="19261418" y="12057493"/>
              <a:ext cx="472041" cy="472041"/>
            </a:xfrm>
            <a:prstGeom prst="ellipse">
              <a:avLst/>
            </a:prstGeom>
            <a:solidFill>
              <a:schemeClr val="tx2">
                <a:lumMod val="75000"/>
                <a:alpha val="46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4EE841-8B28-E341-8A6D-4928C2C36CBA}"/>
                </a:ext>
              </a:extLst>
            </p:cNvPr>
            <p:cNvSpPr/>
            <p:nvPr/>
          </p:nvSpPr>
          <p:spPr>
            <a:xfrm rot="8100000">
              <a:off x="440171" y="9711379"/>
              <a:ext cx="769484" cy="769484"/>
            </a:xfrm>
            <a:custGeom>
              <a:avLst/>
              <a:gdLst>
                <a:gd name="connsiteX0" fmla="*/ 2777438 w 7074569"/>
                <a:gd name="connsiteY0" fmla="*/ 6759831 h 7074569"/>
                <a:gd name="connsiteX1" fmla="*/ 2462700 w 7074569"/>
                <a:gd name="connsiteY1" fmla="*/ 5999985 h 7074569"/>
                <a:gd name="connsiteX2" fmla="*/ 2462699 w 7074569"/>
                <a:gd name="connsiteY2" fmla="*/ 4611870 h 7074569"/>
                <a:gd name="connsiteX3" fmla="*/ 1074586 w 7074569"/>
                <a:gd name="connsiteY3" fmla="*/ 4611870 h 7074569"/>
                <a:gd name="connsiteX4" fmla="*/ 0 w 7074569"/>
                <a:gd name="connsiteY4" fmla="*/ 3537284 h 7074569"/>
                <a:gd name="connsiteX5" fmla="*/ 1074585 w 7074569"/>
                <a:gd name="connsiteY5" fmla="*/ 2462699 h 7074569"/>
                <a:gd name="connsiteX6" fmla="*/ 2462700 w 7074569"/>
                <a:gd name="connsiteY6" fmla="*/ 2462700 h 7074569"/>
                <a:gd name="connsiteX7" fmla="*/ 2462699 w 7074569"/>
                <a:gd name="connsiteY7" fmla="*/ 1074585 h 7074569"/>
                <a:gd name="connsiteX8" fmla="*/ 3537284 w 7074569"/>
                <a:gd name="connsiteY8" fmla="*/ 0 h 7074569"/>
                <a:gd name="connsiteX9" fmla="*/ 4611870 w 7074569"/>
                <a:gd name="connsiteY9" fmla="*/ 1074586 h 7074569"/>
                <a:gd name="connsiteX10" fmla="*/ 4611869 w 7074569"/>
                <a:gd name="connsiteY10" fmla="*/ 2462699 h 7074569"/>
                <a:gd name="connsiteX11" fmla="*/ 5999984 w 7074569"/>
                <a:gd name="connsiteY11" fmla="*/ 2462700 h 7074569"/>
                <a:gd name="connsiteX12" fmla="*/ 7074569 w 7074569"/>
                <a:gd name="connsiteY12" fmla="*/ 3537285 h 7074569"/>
                <a:gd name="connsiteX13" fmla="*/ 5999984 w 7074569"/>
                <a:gd name="connsiteY13" fmla="*/ 4611870 h 7074569"/>
                <a:gd name="connsiteX14" fmla="*/ 4611869 w 7074569"/>
                <a:gd name="connsiteY14" fmla="*/ 4611870 h 7074569"/>
                <a:gd name="connsiteX15" fmla="*/ 4611869 w 7074569"/>
                <a:gd name="connsiteY15" fmla="*/ 5999984 h 7074569"/>
                <a:gd name="connsiteX16" fmla="*/ 3537284 w 7074569"/>
                <a:gd name="connsiteY16" fmla="*/ 7074569 h 7074569"/>
                <a:gd name="connsiteX17" fmla="*/ 2777438 w 7074569"/>
                <a:gd name="connsiteY17" fmla="*/ 6759831 h 70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074569" h="7074569">
                  <a:moveTo>
                    <a:pt x="2777438" y="6759831"/>
                  </a:moveTo>
                  <a:cubicBezTo>
                    <a:pt x="2582977" y="6565369"/>
                    <a:pt x="2462700" y="6296723"/>
                    <a:pt x="2462700" y="5999985"/>
                  </a:cubicBezTo>
                  <a:lnTo>
                    <a:pt x="2462699" y="4611870"/>
                  </a:lnTo>
                  <a:lnTo>
                    <a:pt x="1074586" y="4611870"/>
                  </a:lnTo>
                  <a:cubicBezTo>
                    <a:pt x="481108" y="4611870"/>
                    <a:pt x="0" y="4130762"/>
                    <a:pt x="0" y="3537284"/>
                  </a:cubicBezTo>
                  <a:cubicBezTo>
                    <a:pt x="1" y="2943809"/>
                    <a:pt x="481109" y="2462701"/>
                    <a:pt x="1074585" y="2462699"/>
                  </a:cubicBezTo>
                  <a:lnTo>
                    <a:pt x="2462700" y="2462700"/>
                  </a:lnTo>
                  <a:lnTo>
                    <a:pt x="2462699" y="1074585"/>
                  </a:lnTo>
                  <a:cubicBezTo>
                    <a:pt x="2462700" y="481109"/>
                    <a:pt x="2943808" y="1"/>
                    <a:pt x="3537284" y="0"/>
                  </a:cubicBezTo>
                  <a:cubicBezTo>
                    <a:pt x="4130761" y="1"/>
                    <a:pt x="4611869" y="481109"/>
                    <a:pt x="4611870" y="1074586"/>
                  </a:cubicBezTo>
                  <a:lnTo>
                    <a:pt x="4611869" y="2462699"/>
                  </a:lnTo>
                  <a:lnTo>
                    <a:pt x="5999984" y="2462700"/>
                  </a:lnTo>
                  <a:cubicBezTo>
                    <a:pt x="6593460" y="2462700"/>
                    <a:pt x="7074569" y="2943809"/>
                    <a:pt x="7074569" y="3537285"/>
                  </a:cubicBezTo>
                  <a:cubicBezTo>
                    <a:pt x="7074569" y="4130762"/>
                    <a:pt x="6593461" y="4611870"/>
                    <a:pt x="5999984" y="4611870"/>
                  </a:cubicBezTo>
                  <a:lnTo>
                    <a:pt x="4611869" y="4611870"/>
                  </a:lnTo>
                  <a:lnTo>
                    <a:pt x="4611869" y="5999984"/>
                  </a:lnTo>
                  <a:cubicBezTo>
                    <a:pt x="4611869" y="6593462"/>
                    <a:pt x="4130762" y="7074570"/>
                    <a:pt x="3537284" y="7074569"/>
                  </a:cubicBezTo>
                  <a:cubicBezTo>
                    <a:pt x="3240546" y="7074569"/>
                    <a:pt x="2971900" y="6954292"/>
                    <a:pt x="2777438" y="6759831"/>
                  </a:cubicBezTo>
                  <a:close/>
                </a:path>
              </a:pathLst>
            </a:custGeom>
            <a:solidFill>
              <a:schemeClr val="accent3">
                <a:alpha val="19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ru-RU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26" name="Рисунок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1157474"/>
            <a:ext cx="854192" cy="10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6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Объект 2"/>
          <p:cNvSpPr>
            <a:spLocks noGrp="1"/>
          </p:cNvSpPr>
          <p:nvPr>
            <p:ph idx="13"/>
          </p:nvPr>
        </p:nvSpPr>
        <p:spPr>
          <a:xfrm>
            <a:off x="515939" y="3848180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36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код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5938" y="1741487"/>
            <a:ext cx="11196636" cy="18462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2"/>
          <p:cNvSpPr>
            <a:spLocks noGrp="1"/>
          </p:cNvSpPr>
          <p:nvPr>
            <p:ph idx="14" hasCustomPrompt="1"/>
          </p:nvPr>
        </p:nvSpPr>
        <p:spPr>
          <a:xfrm>
            <a:off x="515939" y="3851275"/>
            <a:ext cx="11196636" cy="184626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ru-RU" dirty="0"/>
              <a:t>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5866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5938" y="1736725"/>
            <a:ext cx="5503862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736725"/>
            <a:ext cx="5540374" cy="44402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17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937" y="152400"/>
            <a:ext cx="111966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5938" y="1741486"/>
            <a:ext cx="11196636" cy="4603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15937" y="6356350"/>
            <a:ext cx="106231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255433" y="6356350"/>
            <a:ext cx="457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D6B6-42D2-4EEE-A047-A30BE7A359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3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51" r:id="rId3"/>
    <p:sldLayoutId id="2147483679" r:id="rId4"/>
    <p:sldLayoutId id="2147483650" r:id="rId5"/>
    <p:sldLayoutId id="2147483675" r:id="rId6"/>
    <p:sldLayoutId id="2147483674" r:id="rId7"/>
    <p:sldLayoutId id="2147483676" r:id="rId8"/>
    <p:sldLayoutId id="2147483652" r:id="rId9"/>
    <p:sldLayoutId id="2147483677" r:id="rId10"/>
    <p:sldLayoutId id="2147483653" r:id="rId11"/>
    <p:sldLayoutId id="2147483654" r:id="rId12"/>
    <p:sldLayoutId id="2147483656" r:id="rId13"/>
    <p:sldLayoutId id="2147483657" r:id="rId14"/>
    <p:sldLayoutId id="2147483655" r:id="rId15"/>
    <p:sldLayoutId id="2147483678" r:id="rId16"/>
    <p:sldLayoutId id="2147483681" r:id="rId17"/>
    <p:sldLayoutId id="214748368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96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801">
          <p15:clr>
            <a:srgbClr val="F26B43"/>
          </p15:clr>
        </p15:guide>
        <p15:guide id="6" pos="683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094" userDrawn="1">
          <p15:clr>
            <a:srgbClr val="F26B43"/>
          </p15:clr>
        </p15:guide>
        <p15:guide id="9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85770" y="2648761"/>
            <a:ext cx="6489857" cy="1560477"/>
          </a:xfrm>
        </p:spPr>
        <p:txBody>
          <a:bodyPr>
            <a:normAutofit/>
          </a:bodyPr>
          <a:lstStyle/>
          <a:p>
            <a:r>
              <a:rPr lang="ru-RU" dirty="0"/>
              <a:t>Функции. Модули, библиотеки и пакеты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2194311" y="1368167"/>
            <a:ext cx="5607440" cy="902703"/>
          </a:xfrm>
        </p:spPr>
        <p:txBody>
          <a:bodyPr/>
          <a:lstStyle/>
          <a:p>
            <a:r>
              <a:rPr lang="ru-RU" dirty="0"/>
              <a:t>Занятие №6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9788C0A-BE5E-1C2F-B6C9-750BE96458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1" r="5831"/>
          <a:stretch>
            <a:fillRect/>
          </a:stretch>
        </p:blipFill>
        <p:spPr>
          <a:xfrm>
            <a:off x="8170882" y="1114479"/>
            <a:ext cx="3161281" cy="3579509"/>
          </a:xfrm>
          <a:solidFill>
            <a:schemeClr val="accent1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34164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55738" y="1082046"/>
            <a:ext cx="5372881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max(*a):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max1=a[0]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a[1:]: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&gt;max1:</a:t>
            </a: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max1=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return max1</a:t>
            </a:r>
          </a:p>
          <a:p>
            <a:pPr>
              <a:lnSpc>
                <a:spcPts val="5381"/>
              </a:lnSpc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print(max(4,9,6,5,22))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573418"/>
            <a:ext cx="10668000" cy="77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 макс числа последовательности из чисел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9822" y="2563117"/>
            <a:ext cx="3332378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Open Sans"/>
              </a:rPr>
              <a:t>Ручное написание функции max()</a:t>
            </a:r>
          </a:p>
        </p:txBody>
      </p:sp>
    </p:spTree>
    <p:extLst>
      <p:ext uri="{BB962C8B-B14F-4D97-AF65-F5344CB8AC3E}">
        <p14:creationId xmlns:p14="http://schemas.microsoft.com/office/powerpoint/2010/main" val="24895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8401" y="558558"/>
            <a:ext cx="101600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Переменные, объявленные вне функции, но доступные внутри функции называются глобальными.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52488" y="2484039"/>
            <a:ext cx="2414783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a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f()</a:t>
            </a:r>
          </a:p>
        </p:txBody>
      </p:sp>
    </p:spTree>
    <p:extLst>
      <p:ext uri="{BB962C8B-B14F-4D97-AF65-F5344CB8AC3E}">
        <p14:creationId xmlns:p14="http://schemas.microsoft.com/office/powerpoint/2010/main" val="14849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3264" y="1384251"/>
            <a:ext cx="1907604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    a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endParaRPr lang="en-US" sz="3200" dirty="0">
              <a:solidFill>
                <a:schemeClr val="accent1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f()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Open Sans Extra Bold"/>
              </a:rPr>
              <a:t>print(a)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55105" y="1216687"/>
            <a:ext cx="4697322" cy="410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600" dirty="0" err="1">
                <a:solidFill>
                  <a:srgbClr val="C00000"/>
                </a:solidFill>
              </a:rPr>
              <a:t>NameError</a:t>
            </a:r>
            <a:r>
              <a:rPr lang="en-US" sz="3600" dirty="0">
                <a:solidFill>
                  <a:srgbClr val="C00000"/>
                </a:solidFill>
              </a:rPr>
              <a:t>: name 'a' is not defined. </a:t>
            </a:r>
            <a:endParaRPr lang="ru-RU" sz="3600" dirty="0">
              <a:solidFill>
                <a:srgbClr val="C00000"/>
              </a:solidFill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3600" b="1" dirty="0" err="1">
                <a:solidFill>
                  <a:srgbClr val="C00000"/>
                </a:solidFill>
              </a:rPr>
              <a:t>Такие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переменные</a:t>
            </a:r>
            <a:r>
              <a:rPr lang="en-US" sz="3600" b="1" dirty="0">
                <a:solidFill>
                  <a:srgbClr val="C00000"/>
                </a:solidFill>
              </a:rPr>
              <a:t>, объявленные внутри функции, </a:t>
            </a:r>
            <a:r>
              <a:rPr lang="en-US" sz="3600" b="1" dirty="0" err="1">
                <a:solidFill>
                  <a:srgbClr val="C00000"/>
                </a:solidFill>
              </a:rPr>
              <a:t>называются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b="1" dirty="0" err="1">
                <a:solidFill>
                  <a:srgbClr val="C00000"/>
                </a:solidFill>
              </a:rPr>
              <a:t>локальными</a:t>
            </a:r>
            <a:r>
              <a:rPr lang="en-US" sz="3600" b="1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83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16457" y="1444779"/>
            <a:ext cx="8159083" cy="509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factorial(n):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res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n + 1):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res *=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res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6):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, '! = ', factorial(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),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sep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='')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36133" y="317005"/>
            <a:ext cx="9719732" cy="862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Использование  локальной переменной, протестируйте код</a:t>
            </a:r>
          </a:p>
        </p:txBody>
      </p:sp>
    </p:spTree>
    <p:extLst>
      <p:ext uri="{BB962C8B-B14F-4D97-AF65-F5344CB8AC3E}">
        <p14:creationId xmlns:p14="http://schemas.microsoft.com/office/powerpoint/2010/main" val="179073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0401" y="650082"/>
            <a:ext cx="8449732" cy="7727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Ошибка! Работа с глобальной переменной!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1" y="1763881"/>
            <a:ext cx="2422457" cy="4444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False: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a = 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f()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000" y="2484911"/>
            <a:ext cx="4630954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 err="1">
                <a:solidFill>
                  <a:srgbClr val="C00000"/>
                </a:solidFill>
              </a:rPr>
              <a:t>UnboundLocalError</a:t>
            </a:r>
            <a:r>
              <a:rPr lang="en-US" sz="3200" dirty="0">
                <a:solidFill>
                  <a:srgbClr val="C00000"/>
                </a:solidFill>
              </a:rPr>
              <a:t>: local variable 'a' referenced before assignment.</a:t>
            </a:r>
          </a:p>
        </p:txBody>
      </p:sp>
    </p:spTree>
    <p:extLst>
      <p:ext uri="{BB962C8B-B14F-4D97-AF65-F5344CB8AC3E}">
        <p14:creationId xmlns:p14="http://schemas.microsoft.com/office/powerpoint/2010/main" val="56856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7063" y="404822"/>
            <a:ext cx="777240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844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Изменить значение глобальной переменной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19929" y="1635928"/>
            <a:ext cx="2055503" cy="509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f():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global a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a = 1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print(a)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 = 0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f()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2764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4075" y="1341874"/>
            <a:ext cx="5578823" cy="448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= 0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(number):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global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print(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f'Returning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{number + 3}')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+= 1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number + 3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num_calls</a:t>
            </a: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():</a:t>
            </a:r>
          </a:p>
          <a:p>
            <a:pPr>
              <a:lnSpc>
                <a:spcPts val="3544"/>
              </a:lnSpc>
              <a:spcBef>
                <a:spcPct val="0"/>
              </a:spcBef>
            </a:pPr>
            <a:r>
              <a:rPr lang="en-US" sz="2531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return </a:t>
            </a:r>
            <a:r>
              <a:rPr lang="en-US" sz="2531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add_three_calls</a:t>
            </a:r>
            <a:endParaRPr lang="en-US" sz="2531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34075" y="609114"/>
            <a:ext cx="7324716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Читаем код и анализируем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9209" y="5985961"/>
            <a:ext cx="7324716" cy="52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Как мы его можем оптимизировать ?</a:t>
            </a:r>
          </a:p>
        </p:txBody>
      </p:sp>
    </p:spTree>
    <p:extLst>
      <p:ext uri="{BB962C8B-B14F-4D97-AF65-F5344CB8AC3E}">
        <p14:creationId xmlns:p14="http://schemas.microsoft.com/office/powerpoint/2010/main" val="329856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5867" y="2851919"/>
            <a:ext cx="839893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Попробуйте вручную написать функцию range()</a:t>
            </a:r>
          </a:p>
        </p:txBody>
      </p:sp>
    </p:spTree>
    <p:extLst>
      <p:ext uri="{BB962C8B-B14F-4D97-AF65-F5344CB8AC3E}">
        <p14:creationId xmlns:p14="http://schemas.microsoft.com/office/powerpoint/2010/main" val="179607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DD4DC46-D546-7648-70B8-7FBEF4D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300126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175" y="1874523"/>
            <a:ext cx="8458200" cy="1313573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317302" marR="4763" indent="-305991">
              <a:lnSpc>
                <a:spcPct val="115900"/>
              </a:lnSpc>
              <a:spcBef>
                <a:spcPts val="89"/>
              </a:spcBef>
            </a:pPr>
            <a:r>
              <a:rPr sz="3844" b="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Рекурсивная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600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функция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347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—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это</a:t>
            </a:r>
            <a:r>
              <a:rPr sz="3844" b="0" spc="-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27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та, </a:t>
            </a:r>
            <a:r>
              <a:rPr sz="3844" b="0" spc="-1116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22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которая</a:t>
            </a:r>
            <a:r>
              <a:rPr sz="3844" b="0" spc="-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вызывает</a:t>
            </a:r>
            <a:r>
              <a:rPr sz="3844" b="0" spc="-141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150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сама</a:t>
            </a:r>
            <a:r>
              <a:rPr sz="3844" b="0" spc="-136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 </a:t>
            </a:r>
            <a:r>
              <a:rPr sz="3844" b="0" spc="2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себя.</a:t>
            </a:r>
            <a:endParaRPr sz="3844" b="0" dirty="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1393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9A7BB4E-2D6A-83F7-E767-18AD231B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2790477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3556" y="2093316"/>
            <a:ext cx="2560439" cy="2070062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b="1" spc="84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def</a:t>
            </a:r>
            <a:r>
              <a:rPr sz="3844" b="1" spc="-20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98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rec(x): </a:t>
            </a:r>
            <a:r>
              <a:rPr sz="3844" b="1" spc="-1111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4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print(x) </a:t>
            </a:r>
            <a:r>
              <a:rPr sz="3844" b="1" spc="-9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97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rec(x+1)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286" y="449189"/>
            <a:ext cx="9397400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lang="ru-RU"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Протестируем код программы</a:t>
            </a:r>
            <a:endParaRPr sz="3600" spc="103" dirty="0">
              <a:solidFill>
                <a:schemeClr val="tx2">
                  <a:lumMod val="5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85178" y="1327492"/>
            <a:ext cx="10496846" cy="101105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marR="4763" indent="-595" algn="ctr">
              <a:lnSpc>
                <a:spcPct val="115900"/>
              </a:lnSpc>
              <a:spcBef>
                <a:spcPts val="89"/>
              </a:spcBef>
            </a:pPr>
            <a:r>
              <a:rPr spc="28" dirty="0">
                <a:solidFill>
                  <a:srgbClr val="FF0000"/>
                </a:solidFill>
              </a:rPr>
              <a:t>RecursionError: </a:t>
            </a:r>
            <a:r>
              <a:rPr spc="33" dirty="0">
                <a:solidFill>
                  <a:srgbClr val="FF0000"/>
                </a:solidFill>
              </a:rPr>
              <a:t> </a:t>
            </a:r>
            <a:r>
              <a:rPr spc="127" dirty="0">
                <a:solidFill>
                  <a:srgbClr val="FF0000"/>
                </a:solidFill>
              </a:rPr>
              <a:t>maximum</a:t>
            </a:r>
            <a:r>
              <a:rPr spc="-169" dirty="0">
                <a:solidFill>
                  <a:srgbClr val="FF0000"/>
                </a:solidFill>
              </a:rPr>
              <a:t> </a:t>
            </a:r>
            <a:r>
              <a:rPr spc="89" dirty="0">
                <a:solidFill>
                  <a:srgbClr val="FF0000"/>
                </a:solidFill>
              </a:rPr>
              <a:t>recursion </a:t>
            </a:r>
            <a:r>
              <a:rPr spc="-1111" dirty="0">
                <a:solidFill>
                  <a:srgbClr val="FF0000"/>
                </a:solidFill>
              </a:rPr>
              <a:t> </a:t>
            </a:r>
            <a:r>
              <a:rPr spc="89" dirty="0">
                <a:solidFill>
                  <a:srgbClr val="FF0000"/>
                </a:solidFill>
              </a:rPr>
              <a:t>depth </a:t>
            </a:r>
            <a:r>
              <a:rPr spc="70" dirty="0">
                <a:solidFill>
                  <a:srgbClr val="FF0000"/>
                </a:solidFill>
              </a:rPr>
              <a:t>exceeded </a:t>
            </a:r>
            <a:r>
              <a:rPr spc="75" dirty="0">
                <a:solidFill>
                  <a:srgbClr val="FF0000"/>
                </a:solidFill>
              </a:rPr>
              <a:t> </a:t>
            </a:r>
            <a:r>
              <a:rPr spc="84" dirty="0">
                <a:solidFill>
                  <a:srgbClr val="FF0000"/>
                </a:solidFill>
              </a:rPr>
              <a:t>while </a:t>
            </a:r>
            <a:r>
              <a:rPr spc="52" dirty="0">
                <a:solidFill>
                  <a:srgbClr val="FF0000"/>
                </a:solidFill>
              </a:rPr>
              <a:t>calling </a:t>
            </a:r>
            <a:r>
              <a:rPr spc="94" dirty="0">
                <a:solidFill>
                  <a:srgbClr val="FF0000"/>
                </a:solidFill>
              </a:rPr>
              <a:t>a </a:t>
            </a:r>
            <a:r>
              <a:rPr spc="98" dirty="0">
                <a:solidFill>
                  <a:srgbClr val="FF0000"/>
                </a:solidFill>
              </a:rPr>
              <a:t> </a:t>
            </a:r>
            <a:r>
              <a:rPr spc="80" dirty="0">
                <a:solidFill>
                  <a:srgbClr val="FF0000"/>
                </a:solidFill>
              </a:rPr>
              <a:t>Python</a:t>
            </a:r>
            <a:r>
              <a:rPr spc="-141" dirty="0">
                <a:solidFill>
                  <a:srgbClr val="FF0000"/>
                </a:solidFill>
              </a:rPr>
              <a:t> </a:t>
            </a:r>
            <a:r>
              <a:rPr spc="42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5067" y="4178089"/>
            <a:ext cx="6822876" cy="233252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3844" b="1" spc="-113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rec(1)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>
              <a:spcBef>
                <a:spcPts val="28"/>
              </a:spcBef>
            </a:pPr>
            <a:endParaRPr sz="4359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 marL="1357313" algn="ctr">
              <a:spcBef>
                <a:spcPts val="5"/>
              </a:spcBef>
            </a:pPr>
            <a:r>
              <a:rPr sz="3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трактуется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это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ошибка?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  <a:p>
            <a:pPr marL="1357313" algn="ctr">
              <a:spcBef>
                <a:spcPts val="605"/>
              </a:spcBef>
            </a:pPr>
            <a:r>
              <a:rPr sz="3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</a:t>
            </a:r>
            <a:r>
              <a:rPr sz="3188" spc="-19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ее</a:t>
            </a:r>
            <a:r>
              <a:rPr sz="3188" spc="-20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исправить?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2427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7894" y="1819491"/>
            <a:ext cx="2560439" cy="275601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84" dirty="0">
                <a:latin typeface="+mn-lt"/>
                <a:cs typeface="Tahoma"/>
              </a:rPr>
              <a:t>def</a:t>
            </a:r>
            <a:r>
              <a:rPr sz="3844" spc="-206" dirty="0">
                <a:latin typeface="+mn-lt"/>
                <a:cs typeface="Tahoma"/>
              </a:rPr>
              <a:t> </a:t>
            </a:r>
            <a:r>
              <a:rPr sz="3844" spc="-98" dirty="0">
                <a:latin typeface="+mn-lt"/>
                <a:cs typeface="Tahoma"/>
              </a:rPr>
              <a:t>rec(x): </a:t>
            </a:r>
            <a:r>
              <a:rPr sz="3844" spc="-1111" dirty="0">
                <a:latin typeface="+mn-lt"/>
                <a:cs typeface="Tahoma"/>
              </a:rPr>
              <a:t> </a:t>
            </a:r>
            <a:r>
              <a:rPr sz="3844" spc="98" dirty="0">
                <a:latin typeface="+mn-lt"/>
                <a:cs typeface="Tahoma"/>
              </a:rPr>
              <a:t>if</a:t>
            </a:r>
            <a:r>
              <a:rPr sz="3844" spc="-145" dirty="0">
                <a:latin typeface="+mn-lt"/>
                <a:cs typeface="Tahoma"/>
              </a:rPr>
              <a:t> </a:t>
            </a:r>
            <a:r>
              <a:rPr sz="3844" spc="-342" dirty="0">
                <a:latin typeface="+mn-lt"/>
                <a:cs typeface="Tahoma"/>
              </a:rPr>
              <a:t>x&lt;4:</a:t>
            </a:r>
            <a:endParaRPr sz="3844" dirty="0">
              <a:latin typeface="+mn-lt"/>
              <a:cs typeface="Tahoma"/>
            </a:endParaRPr>
          </a:p>
          <a:p>
            <a:pPr marL="518517" marR="20241">
              <a:lnSpc>
                <a:spcPts val="5344"/>
              </a:lnSpc>
              <a:spcBef>
                <a:spcPts val="113"/>
              </a:spcBef>
            </a:pPr>
            <a:r>
              <a:rPr sz="3844" spc="-14" dirty="0">
                <a:latin typeface="+mn-lt"/>
                <a:cs typeface="Tahoma"/>
              </a:rPr>
              <a:t>print(x) </a:t>
            </a:r>
            <a:r>
              <a:rPr sz="3844" spc="-1116" dirty="0">
                <a:latin typeface="+mn-lt"/>
                <a:cs typeface="Tahoma"/>
              </a:rPr>
              <a:t> </a:t>
            </a:r>
            <a:r>
              <a:rPr sz="3844" spc="131" dirty="0">
                <a:latin typeface="+mn-lt"/>
                <a:cs typeface="Tahoma"/>
              </a:rPr>
              <a:t>r</a:t>
            </a:r>
            <a:r>
              <a:rPr sz="3844" spc="89" dirty="0">
                <a:latin typeface="+mn-lt"/>
                <a:cs typeface="Tahoma"/>
              </a:rPr>
              <a:t>e</a:t>
            </a:r>
            <a:r>
              <a:rPr sz="3844" spc="38" dirty="0">
                <a:latin typeface="+mn-lt"/>
                <a:cs typeface="Tahoma"/>
              </a:rPr>
              <a:t>c</a:t>
            </a:r>
            <a:r>
              <a:rPr sz="3844" spc="-375" dirty="0">
                <a:latin typeface="+mn-lt"/>
                <a:cs typeface="Tahoma"/>
              </a:rPr>
              <a:t>(</a:t>
            </a:r>
            <a:r>
              <a:rPr sz="3844" spc="89" dirty="0">
                <a:latin typeface="+mn-lt"/>
                <a:cs typeface="Tahoma"/>
              </a:rPr>
              <a:t>x</a:t>
            </a:r>
            <a:r>
              <a:rPr sz="3844" spc="-975" dirty="0">
                <a:latin typeface="+mn-lt"/>
                <a:cs typeface="Tahoma"/>
              </a:rPr>
              <a:t>+</a:t>
            </a:r>
            <a:r>
              <a:rPr sz="3844" spc="-202" dirty="0">
                <a:latin typeface="+mn-lt"/>
                <a:cs typeface="Tahoma"/>
              </a:rPr>
              <a:t>1</a:t>
            </a:r>
            <a:r>
              <a:rPr sz="3844" spc="-370" dirty="0">
                <a:latin typeface="+mn-lt"/>
                <a:cs typeface="Tahoma"/>
              </a:rPr>
              <a:t>)</a:t>
            </a:r>
            <a:endParaRPr sz="3844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7894" y="5993159"/>
            <a:ext cx="1454348" cy="60359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3844" b="1" spc="131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844" b="1" spc="89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844" b="1" spc="38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3844" b="1" spc="-37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3844" b="1" spc="-202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3844" b="1" spc="-37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384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0186" y="2724133"/>
            <a:ext cx="4310063" cy="130596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2502" marR="4763" indent="-1191">
              <a:lnSpc>
                <a:spcPct val="115399"/>
              </a:lnSpc>
              <a:spcBef>
                <a:spcPts val="94"/>
              </a:spcBef>
            </a:pPr>
            <a:r>
              <a:rPr sz="3656" spc="258" dirty="0">
                <a:solidFill>
                  <a:srgbClr val="FF1616"/>
                </a:solidFill>
                <a:cs typeface="Lucida Sans Unicode"/>
              </a:rPr>
              <a:t>В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а</a:t>
            </a:r>
            <a:r>
              <a:rPr sz="3656" spc="23" dirty="0">
                <a:solidFill>
                  <a:srgbClr val="FF1616"/>
                </a:solidFill>
                <a:cs typeface="Lucida Sans Unicode"/>
              </a:rPr>
              <a:t>ж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н</a:t>
            </a:r>
            <a:r>
              <a:rPr sz="3656" spc="-38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-42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28" dirty="0">
                <a:solidFill>
                  <a:srgbClr val="FF1616"/>
                </a:solidFill>
                <a:cs typeface="Lucida Sans Unicode"/>
              </a:rPr>
              <a:t>п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375" dirty="0">
                <a:solidFill>
                  <a:srgbClr val="FF1616"/>
                </a:solidFill>
                <a:cs typeface="Lucida Sans Unicode"/>
              </a:rPr>
              <a:t>д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л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-107" dirty="0">
                <a:solidFill>
                  <a:srgbClr val="FF1616"/>
                </a:solidFill>
                <a:cs typeface="Lucida Sans Unicode"/>
              </a:rPr>
              <a:t>т</a:t>
            </a:r>
            <a:r>
              <a:rPr sz="3656" spc="230" dirty="0">
                <a:solidFill>
                  <a:srgbClr val="FF1616"/>
                </a:solidFill>
                <a:cs typeface="Lucida Sans Unicode"/>
              </a:rPr>
              <a:t>ь  </a:t>
            </a:r>
            <a:r>
              <a:rPr sz="3656" spc="155" dirty="0">
                <a:solidFill>
                  <a:srgbClr val="FF1616"/>
                </a:solidFill>
                <a:cs typeface="Lucida Sans Unicode"/>
              </a:rPr>
              <a:t>в</a:t>
            </a:r>
            <a:r>
              <a:rPr sz="3656" spc="164" dirty="0">
                <a:solidFill>
                  <a:srgbClr val="FF1616"/>
                </a:solidFill>
                <a:cs typeface="Lucida Sans Unicode"/>
              </a:rPr>
              <a:t>ы</a:t>
            </a:r>
            <a:r>
              <a:rPr sz="3656" spc="-333" dirty="0">
                <a:solidFill>
                  <a:srgbClr val="FF1616"/>
                </a:solidFill>
                <a:cs typeface="Lucida Sans Unicode"/>
              </a:rPr>
              <a:t>х</a:t>
            </a:r>
            <a:r>
              <a:rPr sz="3656" spc="-42" dirty="0">
                <a:solidFill>
                  <a:srgbClr val="FF1616"/>
                </a:solidFill>
                <a:cs typeface="Lucida Sans Unicode"/>
              </a:rPr>
              <a:t>о</a:t>
            </a:r>
            <a:r>
              <a:rPr sz="3656" spc="-370" dirty="0">
                <a:solidFill>
                  <a:srgbClr val="FF1616"/>
                </a:solidFill>
                <a:cs typeface="Lucida Sans Unicode"/>
              </a:rPr>
              <a:t>д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5" dirty="0">
                <a:solidFill>
                  <a:srgbClr val="FF1616"/>
                </a:solidFill>
                <a:cs typeface="Lucida Sans Unicode"/>
              </a:rPr>
              <a:t>з</a:t>
            </a:r>
            <a:r>
              <a:rPr sz="3656" spc="-211" dirty="0">
                <a:solidFill>
                  <a:srgbClr val="FF1616"/>
                </a:solidFill>
                <a:cs typeface="Lucida Sans Unicode"/>
              </a:rPr>
              <a:t> 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9" dirty="0">
                <a:solidFill>
                  <a:srgbClr val="FF1616"/>
                </a:solidFill>
                <a:cs typeface="Lucida Sans Unicode"/>
              </a:rPr>
              <a:t>е</a:t>
            </a:r>
            <a:r>
              <a:rPr sz="3656" spc="-75" dirty="0">
                <a:solidFill>
                  <a:srgbClr val="FF1616"/>
                </a:solidFill>
                <a:cs typeface="Lucida Sans Unicode"/>
              </a:rPr>
              <a:t>к</a:t>
            </a:r>
            <a:r>
              <a:rPr sz="3656" spc="-89" dirty="0">
                <a:solidFill>
                  <a:srgbClr val="FF1616"/>
                </a:solidFill>
                <a:cs typeface="Lucida Sans Unicode"/>
              </a:rPr>
              <a:t>у</a:t>
            </a:r>
            <a:r>
              <a:rPr sz="3656" spc="-66" dirty="0">
                <a:solidFill>
                  <a:srgbClr val="FF1616"/>
                </a:solidFill>
                <a:cs typeface="Lucida Sans Unicode"/>
              </a:rPr>
              <a:t>р</a:t>
            </a:r>
            <a:r>
              <a:rPr sz="3656" spc="-141" dirty="0">
                <a:solidFill>
                  <a:srgbClr val="FF1616"/>
                </a:solidFill>
                <a:cs typeface="Lucida Sans Unicode"/>
              </a:rPr>
              <a:t>с</a:t>
            </a:r>
            <a:r>
              <a:rPr sz="3656" spc="19" dirty="0">
                <a:solidFill>
                  <a:srgbClr val="FF1616"/>
                </a:solidFill>
                <a:cs typeface="Lucida Sans Unicode"/>
              </a:rPr>
              <a:t>и</a:t>
            </a:r>
            <a:r>
              <a:rPr sz="3656" spc="23" dirty="0">
                <a:solidFill>
                  <a:srgbClr val="FF1616"/>
                </a:solidFill>
                <a:cs typeface="Lucida Sans Unicode"/>
              </a:rPr>
              <a:t>и</a:t>
            </a:r>
            <a:endParaRPr sz="3656" dirty="0"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239" y="5282974"/>
            <a:ext cx="6461522" cy="1125837"/>
          </a:xfrm>
          <a:prstGeom prst="rect">
            <a:avLst/>
          </a:prstGeom>
        </p:spPr>
        <p:txBody>
          <a:bodyPr vert="horz" wrap="square" lIns="0" tIns="79772" rIns="0" bIns="0" rtlCol="0">
            <a:spAutoFit/>
          </a:bodyPr>
          <a:lstStyle/>
          <a:p>
            <a:pPr algn="ctr">
              <a:spcBef>
                <a:spcPts val="628"/>
              </a:spcBef>
            </a:pP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Какой результат вышел? Почему?</a:t>
            </a:r>
          </a:p>
          <a:p>
            <a:pPr marL="89297" algn="ctr">
              <a:spcBef>
                <a:spcPts val="534"/>
              </a:spcBef>
            </a:pPr>
            <a:r>
              <a:rPr sz="3188" spc="-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Какой вывод?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D8599CE-3156-083D-8F2F-0E6A02C408EA}"/>
              </a:ext>
            </a:extLst>
          </p:cNvPr>
          <p:cNvSpPr txBox="1">
            <a:spLocks/>
          </p:cNvSpPr>
          <p:nvPr/>
        </p:nvSpPr>
        <p:spPr>
          <a:xfrm>
            <a:off x="526286" y="449189"/>
            <a:ext cx="9397400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lang="ru-RU"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Протестируем код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329289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876" y="1720230"/>
            <a:ext cx="2779514" cy="275601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84" dirty="0">
                <a:latin typeface="+mn-lt"/>
                <a:cs typeface="Tahoma"/>
              </a:rPr>
              <a:t>def</a:t>
            </a:r>
            <a:r>
              <a:rPr sz="3844" spc="-202" dirty="0">
                <a:latin typeface="+mn-lt"/>
                <a:cs typeface="Tahoma"/>
              </a:rPr>
              <a:t> </a:t>
            </a:r>
            <a:r>
              <a:rPr sz="3844" spc="-66" dirty="0">
                <a:latin typeface="+mn-lt"/>
                <a:cs typeface="Tahoma"/>
              </a:rPr>
              <a:t>fact(n): </a:t>
            </a:r>
            <a:r>
              <a:rPr sz="3844" spc="-1116" dirty="0">
                <a:latin typeface="+mn-lt"/>
                <a:cs typeface="Tahoma"/>
              </a:rPr>
              <a:t> </a:t>
            </a:r>
            <a:r>
              <a:rPr sz="3844" spc="98" dirty="0">
                <a:latin typeface="+mn-lt"/>
                <a:cs typeface="Tahoma"/>
              </a:rPr>
              <a:t>if</a:t>
            </a:r>
            <a:r>
              <a:rPr sz="3844" spc="-145" dirty="0">
                <a:latin typeface="+mn-lt"/>
                <a:cs typeface="Tahoma"/>
              </a:rPr>
              <a:t> </a:t>
            </a:r>
            <a:r>
              <a:rPr sz="3844" spc="-469" dirty="0">
                <a:latin typeface="+mn-lt"/>
                <a:cs typeface="Tahoma"/>
              </a:rPr>
              <a:t>n==0:</a:t>
            </a:r>
            <a:endParaRPr sz="3844" dirty="0">
              <a:latin typeface="+mn-lt"/>
              <a:cs typeface="Tahoma"/>
            </a:endParaRPr>
          </a:p>
          <a:p>
            <a:pPr marL="264914" marR="203002" indent="253008">
              <a:lnSpc>
                <a:spcPts val="5344"/>
              </a:lnSpc>
              <a:spcBef>
                <a:spcPts val="113"/>
              </a:spcBef>
            </a:pPr>
            <a:r>
              <a:rPr sz="3844" spc="122" dirty="0">
                <a:latin typeface="+mn-lt"/>
                <a:cs typeface="Tahoma"/>
              </a:rPr>
              <a:t>return</a:t>
            </a:r>
            <a:r>
              <a:rPr sz="3844" spc="-211" dirty="0">
                <a:latin typeface="+mn-lt"/>
                <a:cs typeface="Tahoma"/>
              </a:rPr>
              <a:t> </a:t>
            </a:r>
            <a:r>
              <a:rPr sz="3844" spc="-197" dirty="0">
                <a:latin typeface="+mn-lt"/>
                <a:cs typeface="Tahoma"/>
              </a:rPr>
              <a:t>1 </a:t>
            </a:r>
            <a:r>
              <a:rPr sz="3844" spc="-1111" dirty="0">
                <a:latin typeface="+mn-lt"/>
                <a:cs typeface="Tahoma"/>
              </a:rPr>
              <a:t> </a:t>
            </a:r>
            <a:r>
              <a:rPr sz="3844" spc="5" dirty="0">
                <a:latin typeface="+mn-lt"/>
                <a:cs typeface="Tahoma"/>
              </a:rPr>
              <a:t>else:</a:t>
            </a:r>
            <a:endParaRPr sz="3844" dirty="0">
              <a:latin typeface="+mn-lt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733" y="373210"/>
            <a:ext cx="8974599" cy="1365799"/>
          </a:xfrm>
          <a:prstGeom prst="rect">
            <a:avLst/>
          </a:prstGeom>
        </p:spPr>
        <p:txBody>
          <a:bodyPr vert="horz" wrap="square" lIns="0" tIns="199430" rIns="0" bIns="0" rtlCol="0">
            <a:spAutoFit/>
          </a:bodyPr>
          <a:lstStyle/>
          <a:p>
            <a:pPr marL="11906">
              <a:spcBef>
                <a:spcPts val="1570"/>
              </a:spcBef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Найдем факториал рекурсивно</a:t>
            </a:r>
          </a:p>
          <a:p>
            <a:pPr marL="903684">
              <a:spcBef>
                <a:spcPts val="136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1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4876" y="4443646"/>
            <a:ext cx="6775847" cy="204114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 marR="1783556" indent="506611">
              <a:lnSpc>
                <a:spcPct val="115900"/>
              </a:lnSpc>
              <a:spcBef>
                <a:spcPts val="89"/>
              </a:spcBef>
            </a:pPr>
            <a:r>
              <a:rPr sz="3844" b="1" spc="122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return</a:t>
            </a:r>
            <a:r>
              <a:rPr sz="3844" b="1" spc="-159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107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n*fact(n-1) </a:t>
            </a:r>
            <a:r>
              <a:rPr sz="3844" b="1" spc="-111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 </a:t>
            </a:r>
            <a:r>
              <a:rPr sz="3844" b="1" spc="-56" dirty="0">
                <a:solidFill>
                  <a:schemeClr val="accent1">
                    <a:lumMod val="50000"/>
                  </a:schemeClr>
                </a:solidFill>
                <a:cs typeface="Tahoma"/>
              </a:rPr>
              <a:t>print(fact(5))</a:t>
            </a:r>
            <a:endParaRPr sz="3844" dirty="0">
              <a:solidFill>
                <a:schemeClr val="accent1">
                  <a:lumMod val="50000"/>
                </a:schemeClr>
              </a:solidFill>
              <a:cs typeface="Tahoma"/>
            </a:endParaRPr>
          </a:p>
          <a:p>
            <a:pPr marL="324445">
              <a:spcBef>
                <a:spcPts val="1317"/>
              </a:spcBef>
            </a:pPr>
            <a:r>
              <a:rPr sz="3188" spc="-9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Где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47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вызывается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функция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8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коде?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22076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944" y="973244"/>
            <a:ext cx="2444353" cy="2421913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234553" marR="4763" indent="-223242">
              <a:lnSpc>
                <a:spcPct val="116300"/>
              </a:lnSpc>
              <a:spcBef>
                <a:spcPts val="94"/>
              </a:spcBef>
            </a:pPr>
            <a:r>
              <a:rPr sz="3375" spc="164" dirty="0">
                <a:latin typeface="+mn-lt"/>
                <a:cs typeface="Trebuchet MS"/>
              </a:rPr>
              <a:t>def</a:t>
            </a:r>
            <a:r>
              <a:rPr sz="3375" spc="-191" dirty="0">
                <a:latin typeface="+mn-lt"/>
                <a:cs typeface="Trebuchet MS"/>
              </a:rPr>
              <a:t> </a:t>
            </a:r>
            <a:r>
              <a:rPr sz="3375" spc="84" dirty="0">
                <a:latin typeface="+mn-lt"/>
                <a:cs typeface="Trebuchet MS"/>
              </a:rPr>
              <a:t>fact(n): </a:t>
            </a:r>
            <a:r>
              <a:rPr sz="3375" spc="-1003" dirty="0">
                <a:latin typeface="+mn-lt"/>
                <a:cs typeface="Trebuchet MS"/>
              </a:rPr>
              <a:t> </a:t>
            </a:r>
            <a:r>
              <a:rPr sz="3375" spc="117" dirty="0">
                <a:latin typeface="+mn-lt"/>
                <a:cs typeface="Trebuchet MS"/>
              </a:rPr>
              <a:t>if</a:t>
            </a:r>
            <a:r>
              <a:rPr sz="3375" spc="-155" dirty="0">
                <a:latin typeface="+mn-lt"/>
                <a:cs typeface="Trebuchet MS"/>
              </a:rPr>
              <a:t> </a:t>
            </a:r>
            <a:r>
              <a:rPr sz="3375" spc="-28" dirty="0">
                <a:latin typeface="+mn-lt"/>
                <a:cs typeface="Trebuchet MS"/>
              </a:rPr>
              <a:t>n==0:</a:t>
            </a:r>
            <a:endParaRPr sz="3375" dirty="0">
              <a:latin typeface="+mn-lt"/>
              <a:cs typeface="Trebuchet MS"/>
            </a:endParaRPr>
          </a:p>
          <a:p>
            <a:pPr marL="234553" marR="177998" indent="222647">
              <a:lnSpc>
                <a:spcPct val="116300"/>
              </a:lnSpc>
            </a:pPr>
            <a:r>
              <a:rPr sz="3375" spc="191" dirty="0">
                <a:latin typeface="+mn-lt"/>
                <a:cs typeface="Trebuchet MS"/>
              </a:rPr>
              <a:t>return</a:t>
            </a:r>
            <a:r>
              <a:rPr sz="3375" spc="-211" dirty="0">
                <a:latin typeface="+mn-lt"/>
                <a:cs typeface="Trebuchet MS"/>
              </a:rPr>
              <a:t> </a:t>
            </a:r>
            <a:r>
              <a:rPr sz="3375" dirty="0">
                <a:latin typeface="+mn-lt"/>
                <a:cs typeface="Trebuchet MS"/>
              </a:rPr>
              <a:t>1 </a:t>
            </a:r>
            <a:r>
              <a:rPr sz="3375" spc="-998" dirty="0">
                <a:latin typeface="+mn-lt"/>
                <a:cs typeface="Trebuchet MS"/>
              </a:rPr>
              <a:t> </a:t>
            </a:r>
            <a:r>
              <a:rPr sz="3375" spc="94" dirty="0">
                <a:latin typeface="+mn-lt"/>
                <a:cs typeface="Trebuchet MS"/>
              </a:rPr>
              <a:t>else:</a:t>
            </a:r>
            <a:endParaRPr sz="3375" dirty="0">
              <a:latin typeface="+mn-lt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6244" y="501507"/>
            <a:ext cx="4541434" cy="44290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2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6945" y="3452813"/>
            <a:ext cx="8881467" cy="301136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57200">
              <a:spcBef>
                <a:spcPts val="94"/>
              </a:spcBef>
            </a:pPr>
            <a:r>
              <a:rPr sz="3375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return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n*fact(n-1)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38"/>
              </a:spcBef>
            </a:pPr>
            <a:endParaRPr sz="4594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906"/>
            <a:r>
              <a:rPr sz="3375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for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8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7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in</a:t>
            </a:r>
            <a:r>
              <a:rPr sz="3375" b="1" spc="-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6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range(1,6):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234553">
              <a:spcBef>
                <a:spcPts val="661"/>
              </a:spcBef>
            </a:pPr>
            <a:r>
              <a:rPr sz="3375" b="1" spc="18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print("factorial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-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-7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r>
              <a:rPr sz="3375" b="1" spc="-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375" b="1" spc="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{}".format(i,fact(i)))</a:t>
            </a:r>
            <a:endParaRPr sz="3375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542925">
              <a:spcBef>
                <a:spcPts val="1177"/>
              </a:spcBef>
            </a:pPr>
            <a:r>
              <a:rPr sz="3188" spc="8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Зачем</a:t>
            </a:r>
            <a:r>
              <a:rPr sz="3188" spc="-19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использован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цикл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4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этом</a:t>
            </a:r>
            <a:r>
              <a:rPr sz="3188" spc="-18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8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коде?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2061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994" y="722970"/>
            <a:ext cx="2779514" cy="2065189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264914" marR="4763" indent="-253603">
              <a:lnSpc>
                <a:spcPct val="115900"/>
              </a:lnSpc>
              <a:spcBef>
                <a:spcPts val="89"/>
              </a:spcBef>
            </a:pPr>
            <a:r>
              <a:rPr sz="3844" spc="188" dirty="0">
                <a:latin typeface="+mn-lt"/>
                <a:cs typeface="Trebuchet MS"/>
              </a:rPr>
              <a:t>def</a:t>
            </a:r>
            <a:r>
              <a:rPr sz="3844" spc="-230" dirty="0">
                <a:latin typeface="+mn-lt"/>
                <a:cs typeface="Trebuchet MS"/>
              </a:rPr>
              <a:t> </a:t>
            </a:r>
            <a:r>
              <a:rPr sz="3844" spc="94" dirty="0">
                <a:latin typeface="+mn-lt"/>
                <a:cs typeface="Trebuchet MS"/>
              </a:rPr>
              <a:t>fact(n): </a:t>
            </a:r>
            <a:r>
              <a:rPr sz="3844" spc="-1144" dirty="0">
                <a:latin typeface="+mn-lt"/>
                <a:cs typeface="Trebuchet MS"/>
              </a:rPr>
              <a:t> </a:t>
            </a:r>
            <a:r>
              <a:rPr sz="3844" spc="131" dirty="0">
                <a:latin typeface="+mn-lt"/>
                <a:cs typeface="Trebuchet MS"/>
              </a:rPr>
              <a:t>if</a:t>
            </a:r>
            <a:r>
              <a:rPr sz="3844" spc="-178" dirty="0">
                <a:latin typeface="+mn-lt"/>
                <a:cs typeface="Trebuchet MS"/>
              </a:rPr>
              <a:t> </a:t>
            </a:r>
            <a:r>
              <a:rPr sz="3844" spc="-38" dirty="0">
                <a:latin typeface="+mn-lt"/>
                <a:cs typeface="Trebuchet MS"/>
              </a:rPr>
              <a:t>n==1:</a:t>
            </a:r>
            <a:endParaRPr sz="3844" dirty="0">
              <a:latin typeface="+mn-lt"/>
              <a:cs typeface="Trebuchet MS"/>
            </a:endParaRPr>
          </a:p>
          <a:p>
            <a:pPr marL="518517">
              <a:lnSpc>
                <a:spcPct val="100000"/>
              </a:lnSpc>
              <a:spcBef>
                <a:spcPts val="731"/>
              </a:spcBef>
            </a:pPr>
            <a:r>
              <a:rPr sz="3844" spc="215" dirty="0">
                <a:latin typeface="+mn-lt"/>
                <a:cs typeface="Trebuchet MS"/>
              </a:rPr>
              <a:t>return</a:t>
            </a:r>
            <a:r>
              <a:rPr sz="3844" spc="-197" dirty="0">
                <a:latin typeface="+mn-lt"/>
                <a:cs typeface="Trebuchet MS"/>
              </a:rPr>
              <a:t> </a:t>
            </a:r>
            <a:r>
              <a:rPr sz="3844" dirty="0">
                <a:latin typeface="+mn-lt"/>
                <a:cs typeface="Trebuchet MS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4994" y="280061"/>
            <a:ext cx="2927977" cy="44290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800" spc="103" dirty="0">
                <a:solidFill>
                  <a:schemeClr val="tx2">
                    <a:lumMod val="50000"/>
                  </a:schemeClr>
                </a:solidFill>
                <a:latin typeface="Tahoma"/>
                <a:ea typeface="+mj-ea"/>
                <a:cs typeface="Tahoma"/>
              </a:rPr>
              <a:t>3 вариант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0621" y="2854582"/>
            <a:ext cx="8930878" cy="3867886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489347">
              <a:spcBef>
                <a:spcPts val="94"/>
              </a:spcBef>
            </a:pPr>
            <a:r>
              <a:rPr sz="3600" b="1" spc="21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return</a:t>
            </a:r>
            <a:r>
              <a:rPr sz="3600" b="1" spc="-18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14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n*fact(n-1)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5"/>
              </a:spcBef>
            </a:pPr>
            <a:endParaRPr sz="44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489347" marR="3643313" indent="-253603">
              <a:lnSpc>
                <a:spcPct val="115900"/>
              </a:lnSpc>
            </a:pPr>
            <a:r>
              <a:rPr sz="3600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for </a:t>
            </a:r>
            <a:r>
              <a:rPr sz="3600" b="1" spc="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 </a:t>
            </a:r>
            <a:r>
              <a:rPr sz="3600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in </a:t>
            </a:r>
            <a:r>
              <a:rPr sz="3600" b="1" spc="6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range(1,6): </a:t>
            </a:r>
            <a:r>
              <a:rPr sz="3600" b="1" spc="7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21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print("factorial</a:t>
            </a:r>
            <a:r>
              <a:rPr sz="3600" b="1" spc="-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-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</a:t>
            </a:r>
            <a:r>
              <a:rPr sz="3600" b="1" spc="-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3600" b="1" spc="-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235744">
              <a:spcBef>
                <a:spcPts val="731"/>
              </a:spcBef>
            </a:pPr>
            <a:r>
              <a:rPr sz="3600" b="1" spc="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{}".format(i,fact(i)))</a:t>
            </a:r>
            <a:endParaRPr sz="36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906">
              <a:spcBef>
                <a:spcPts val="1589"/>
              </a:spcBef>
            </a:pPr>
            <a:r>
              <a:rPr sz="3188" spc="23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26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ч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2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м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л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26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ч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р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-28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х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3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а</a:t>
            </a:r>
            <a:r>
              <a:rPr sz="3188" spc="-61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р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и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а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н</a:t>
            </a:r>
            <a:r>
              <a:rPr sz="3188" spc="-9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т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136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в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м</a:t>
            </a:r>
            <a:r>
              <a:rPr sz="3188" spc="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е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ж</a:t>
            </a:r>
            <a:r>
              <a:rPr sz="3188" spc="-32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д</a:t>
            </a:r>
            <a:r>
              <a:rPr sz="3188" spc="-70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у</a:t>
            </a:r>
            <a:r>
              <a:rPr sz="3188" spc="-183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 </a:t>
            </a:r>
            <a:r>
              <a:rPr sz="3188" spc="-122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с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-5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б</a:t>
            </a:r>
            <a:r>
              <a:rPr sz="3188" spc="-38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о</a:t>
            </a:r>
            <a:r>
              <a:rPr sz="3188" spc="14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й</a:t>
            </a:r>
            <a:r>
              <a:rPr sz="3188" spc="19" dirty="0">
                <a:solidFill>
                  <a:schemeClr val="accent1">
                    <a:lumMod val="50000"/>
                  </a:schemeClr>
                </a:solidFill>
                <a:cs typeface="Lucida Sans Unicode"/>
              </a:rPr>
              <a:t>?</a:t>
            </a:r>
            <a:endParaRPr sz="3188" dirty="0">
              <a:solidFill>
                <a:schemeClr val="accent1">
                  <a:lumMod val="50000"/>
                </a:schemeClr>
              </a:solidFill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547896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617" y="770094"/>
            <a:ext cx="7122766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 algn="ctr">
              <a:lnSpc>
                <a:spcPct val="100000"/>
              </a:lnSpc>
              <a:spcBef>
                <a:spcPts val="94"/>
              </a:spcBef>
              <a:tabLst>
                <a:tab pos="4691658" algn="l"/>
              </a:tabLst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Как работает рекурсия	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4973" y="1907449"/>
            <a:ext cx="9742053" cy="3533500"/>
          </a:xfrm>
          <a:prstGeom prst="rect">
            <a:avLst/>
          </a:prstGeom>
        </p:spPr>
        <p:txBody>
          <a:bodyPr vert="horz" wrap="square" lIns="0" tIns="83344" rIns="0" bIns="0" rtlCol="0">
            <a:spAutoFit/>
          </a:bodyPr>
          <a:lstStyle/>
          <a:p>
            <a:pPr marR="85130" algn="ctr">
              <a:spcBef>
                <a:spcPts val="656"/>
              </a:spcBef>
            </a:pPr>
            <a:r>
              <a:rPr sz="2813" b="1" spc="19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/\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fact(1)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последний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R="85130" algn="ctr">
              <a:spcBef>
                <a:spcPts val="563"/>
              </a:spcBef>
            </a:pPr>
            <a:r>
              <a:rPr sz="2813" b="1" spc="-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||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fact(2)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второй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R="177998" algn="ctr">
              <a:spcBef>
                <a:spcPts val="563"/>
              </a:spcBef>
            </a:pPr>
            <a:r>
              <a:rPr sz="2813" b="1" spc="-22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||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fact(3)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-141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-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5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первый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286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вызов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844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  <a:p>
            <a:pPr marL="11906" marR="4763" algn="ctr">
              <a:lnSpc>
                <a:spcPct val="116700"/>
              </a:lnSpc>
              <a:spcBef>
                <a:spcPts val="3408"/>
              </a:spcBef>
              <a:tabLst>
                <a:tab pos="1106686" algn="l"/>
              </a:tabLst>
            </a:pPr>
            <a:r>
              <a:rPr sz="2813" b="1" spc="22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Cтек	</a:t>
            </a:r>
            <a:r>
              <a:rPr sz="2813" b="1" spc="169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генерируется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по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7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процессу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0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LIFO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5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(last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42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in, </a:t>
            </a:r>
            <a:r>
              <a:rPr sz="2813" b="1" spc="-83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5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first </a:t>
            </a:r>
            <a:r>
              <a:rPr sz="2813" b="1" spc="10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out,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«последним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пришел </a:t>
            </a:r>
            <a:r>
              <a:rPr sz="2813" b="1" spc="745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— </a:t>
            </a:r>
            <a:r>
              <a:rPr sz="2813" b="1" spc="258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первым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sz="2813" b="1" spc="164" dirty="0" err="1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ушел</a:t>
            </a:r>
            <a:r>
              <a:rPr sz="2813" b="1" spc="164" dirty="0">
                <a:solidFill>
                  <a:schemeClr val="accent1">
                    <a:lumMod val="50000"/>
                  </a:schemeClr>
                </a:solidFill>
                <a:latin typeface="Trebuchet MS"/>
                <a:cs typeface="Trebuchet MS"/>
              </a:rPr>
              <a:t>»)</a:t>
            </a:r>
            <a:endParaRPr sz="2813" dirty="0">
              <a:solidFill>
                <a:schemeClr val="accent1">
                  <a:lumMod val="5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8110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9377" y="1367828"/>
            <a:ext cx="8533805" cy="3550724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801885" marR="794742" algn="ctr">
              <a:lnSpc>
                <a:spcPct val="116700"/>
              </a:lnSpc>
              <a:spcBef>
                <a:spcPts val="89"/>
              </a:spcBef>
            </a:pP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fact(1)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отправляет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1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fact(2)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601266" marR="594122" algn="ctr">
              <a:lnSpc>
                <a:spcPts val="3938"/>
              </a:lnSpc>
              <a:spcBef>
                <a:spcPts val="225"/>
              </a:spcBef>
            </a:pP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fact(2)</a:t>
            </a:r>
            <a:r>
              <a:rPr sz="2813" b="1" spc="-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отправляет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9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2*1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8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fact(3)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1311" marR="4763" indent="-595" algn="ctr">
              <a:lnSpc>
                <a:spcPts val="3938"/>
              </a:lnSpc>
            </a:pP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Инструкция </a:t>
            </a:r>
            <a:r>
              <a:rPr sz="2813" b="1" spc="15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else здесь </a:t>
            </a:r>
            <a:r>
              <a:rPr sz="2813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завершается, </a:t>
            </a:r>
            <a:r>
              <a:rPr sz="2813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5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возвращается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3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*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2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-6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=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-8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6,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35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813" b="1" spc="-11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7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стека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выпадает </a:t>
            </a:r>
            <a:r>
              <a:rPr sz="2813" b="1" spc="-83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22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последний</a:t>
            </a:r>
            <a:r>
              <a:rPr sz="2813" b="1" spc="-12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813" b="1" spc="12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слой.</a:t>
            </a:r>
            <a:endParaRPr sz="2813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787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576" y="642599"/>
            <a:ext cx="10496847" cy="566020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2502">
              <a:lnSpc>
                <a:spcPct val="100000"/>
              </a:lnSpc>
              <a:spcBef>
                <a:spcPts val="94"/>
              </a:spcBef>
            </a:pPr>
            <a:r>
              <a:rPr sz="3600" spc="103" dirty="0">
                <a:solidFill>
                  <a:schemeClr val="tx2">
                    <a:lumMod val="50000"/>
                  </a:schemeClr>
                </a:solidFill>
                <a:latin typeface="Tahoma"/>
                <a:cs typeface="Tahoma"/>
              </a:rPr>
              <a:t>Рекурсивно или итеративно?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697" y="1867983"/>
            <a:ext cx="9016603" cy="3546644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R="27980" algn="ctr">
              <a:spcBef>
                <a:spcPts val="94"/>
              </a:spcBef>
            </a:pP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Каковы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же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3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преимущества</a:t>
            </a:r>
            <a:r>
              <a:rPr sz="2531" b="1" spc="-9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рекурсивных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58" dirty="0" err="1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функций</a:t>
            </a:r>
            <a:r>
              <a:rPr sz="2531" b="1" spc="25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?</a:t>
            </a:r>
            <a:r>
              <a:rPr lang="ru-RU" sz="2531" b="1" spc="258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>
              <a:spcBef>
                <a:spcPts val="33"/>
              </a:spcBef>
            </a:pPr>
            <a:endParaRPr sz="3000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59531" marR="4763" algn="ctr">
              <a:lnSpc>
                <a:spcPct val="115700"/>
              </a:lnSpc>
            </a:pP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Важно</a:t>
            </a:r>
            <a:r>
              <a:rPr sz="2531" b="1" spc="-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5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учитывать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1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временную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31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8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пространственную </a:t>
            </a:r>
            <a:r>
              <a:rPr sz="2531" b="1" spc="-75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сложности.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  <a:p>
            <a:pPr marL="152995" marR="97630" algn="ctr">
              <a:lnSpc>
                <a:spcPct val="115700"/>
              </a:lnSpc>
            </a:pPr>
            <a:r>
              <a:rPr sz="2531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Рекурсивные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6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функции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занимают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1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больше</a:t>
            </a:r>
            <a:r>
              <a:rPr sz="2531" b="1" spc="-10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2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места</a:t>
            </a:r>
            <a:r>
              <a:rPr sz="2531" b="1" spc="-10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-74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памяти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сравнению </a:t>
            </a:r>
            <a:r>
              <a:rPr sz="2531" b="1" spc="5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 </a:t>
            </a:r>
            <a:r>
              <a:rPr sz="2531" b="1" spc="26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итеративными </a:t>
            </a:r>
            <a:r>
              <a:rPr sz="2531" b="1" spc="155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из-за </a:t>
            </a:r>
            <a:r>
              <a:rPr sz="2531" b="1" spc="15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6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постоянного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добавления </a:t>
            </a:r>
            <a:r>
              <a:rPr sz="2531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новых </a:t>
            </a:r>
            <a:r>
              <a:rPr sz="2531" b="1" spc="17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слоев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191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стек </a:t>
            </a:r>
            <a:r>
              <a:rPr sz="2531" b="1" spc="31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 </a:t>
            </a:r>
            <a:r>
              <a:rPr sz="2531" b="1" spc="319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183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памяти. </a:t>
            </a:r>
            <a:r>
              <a:rPr sz="2531" b="1" spc="230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Однако </a:t>
            </a: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их </a:t>
            </a:r>
            <a:r>
              <a:rPr sz="2531" b="1" spc="197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производительность </a:t>
            </a:r>
            <a:r>
              <a:rPr sz="2531" b="1" spc="244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куда </a:t>
            </a:r>
            <a:r>
              <a:rPr sz="2531" b="1" spc="248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 </a:t>
            </a:r>
            <a:r>
              <a:rPr sz="2531" b="1" spc="206" dirty="0">
                <a:solidFill>
                  <a:schemeClr val="accent1">
                    <a:lumMod val="50000"/>
                  </a:schemeClr>
                </a:solidFill>
                <a:cs typeface="Trebuchet MS"/>
              </a:rPr>
              <a:t>выше.</a:t>
            </a:r>
            <a:endParaRPr sz="2531" dirty="0">
              <a:solidFill>
                <a:schemeClr val="accent1">
                  <a:lumMod val="50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4857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F3F875-4765-49D6-8093-DECD7DCFD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25416" y="2553493"/>
            <a:ext cx="5368925" cy="17510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40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1037219" y="2075095"/>
            <a:ext cx="996944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0"/>
              </a:lnSpc>
            </a:pPr>
            <a:r>
              <a:rPr lang="ru-RU" sz="3200" dirty="0">
                <a:latin typeface="+mj-lt"/>
                <a:ea typeface="+mj-ea"/>
                <a:cs typeface="+mj-cs"/>
              </a:rPr>
              <a:t>Функции </a:t>
            </a:r>
            <a:r>
              <a:rPr lang="en-US" sz="3200" dirty="0">
                <a:latin typeface="+mj-lt"/>
                <a:ea typeface="+mj-ea"/>
                <a:cs typeface="+mj-cs"/>
              </a:rPr>
              <a:t>- составная инструкция, которая может принимать данные ввода, выполнять указания и возвращать данные.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37219" y="606603"/>
            <a:ext cx="7852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936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0772" y="1930042"/>
            <a:ext cx="8129922" cy="131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sz="3200" dirty="0">
                <a:latin typeface="Open Sans Extra Bold"/>
              </a:rPr>
              <a:t>def имя_функции</a:t>
            </a:r>
            <a:r>
              <a:rPr lang="ru-RU" sz="3200" dirty="0">
                <a:latin typeface="Open Sans Extra Bold"/>
              </a:rPr>
              <a:t> </a:t>
            </a:r>
            <a:r>
              <a:rPr lang="en-US" sz="3200" dirty="0">
                <a:latin typeface="Open Sans Extra Bold"/>
              </a:rPr>
              <a:t>(аргументы):</a:t>
            </a:r>
          </a:p>
          <a:p>
            <a:pPr algn="ctr">
              <a:lnSpc>
                <a:spcPts val="5381"/>
              </a:lnSpc>
            </a:pPr>
            <a:r>
              <a:rPr lang="en-US" sz="3200" dirty="0">
                <a:latin typeface="Open Sans Extra Bold"/>
              </a:rPr>
              <a:t>определение функции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9FB4D9-3910-BA89-B197-767DFEEBC93F}"/>
              </a:ext>
            </a:extLst>
          </p:cNvPr>
          <p:cNvSpPr/>
          <p:nvPr/>
        </p:nvSpPr>
        <p:spPr>
          <a:xfrm>
            <a:off x="1037219" y="606603"/>
            <a:ext cx="7852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Синтаксис</a:t>
            </a:r>
            <a:endParaRPr 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ru-RU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8730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6148" y="2044005"/>
            <a:ext cx="3407234" cy="131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add(x, y):</a:t>
            </a:r>
          </a:p>
          <a:p>
            <a:pPr algn="ctr">
              <a:lnSpc>
                <a:spcPts val="5381"/>
              </a:lnSpc>
              <a:spcBef>
                <a:spcPct val="0"/>
              </a:spcBef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x + 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3722" y="1113461"/>
            <a:ext cx="677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Протестируйте программный код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9125" y="3979617"/>
            <a:ext cx="482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Какой результат вы получили?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313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91922" y="2297215"/>
            <a:ext cx="6318724" cy="113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Напишите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функцию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нахождения факториала</a:t>
            </a:r>
          </a:p>
        </p:txBody>
      </p:sp>
    </p:spTree>
    <p:extLst>
      <p:ext uri="{BB962C8B-B14F-4D97-AF65-F5344CB8AC3E}">
        <p14:creationId xmlns:p14="http://schemas.microsoft.com/office/powerpoint/2010/main" val="372876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38146" y="1658906"/>
            <a:ext cx="6675443" cy="445618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58279" y="5868888"/>
            <a:ext cx="6675443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187">
                <a:solidFill>
                  <a:srgbClr val="FFFFFF"/>
                </a:solidFill>
                <a:latin typeface="Open Sans"/>
              </a:rPr>
              <a:t>Давайте вспомним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39491" y="670399"/>
            <a:ext cx="6604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Вспомним формулу факториала: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7304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6779" y="1431259"/>
            <a:ext cx="7224693" cy="4755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factorial(n):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res = 1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for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in range(1, n + 1):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res *=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Open Sans Extra Bold"/>
            </a:endParaRP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return res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print(factorial(3))</a:t>
            </a:r>
          </a:p>
          <a:p>
            <a:pPr>
              <a:lnSpc>
                <a:spcPts val="5381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print(factorial(5))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6114" y="573935"/>
            <a:ext cx="8079085" cy="439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факториала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2338" y="4511341"/>
            <a:ext cx="4758267" cy="43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40"/>
              </a:lnSpc>
            </a:pPr>
            <a:r>
              <a:rPr lang="ru-RU" sz="2400" dirty="0">
                <a:solidFill>
                  <a:schemeClr val="tx2">
                    <a:lumMod val="50000"/>
                  </a:schemeClr>
                </a:solidFill>
                <a:latin typeface="Open Sans"/>
              </a:rPr>
              <a:t>Какой результат получили?</a:t>
            </a:r>
          </a:p>
        </p:txBody>
      </p:sp>
    </p:spTree>
    <p:extLst>
      <p:ext uri="{BB962C8B-B14F-4D97-AF65-F5344CB8AC3E}">
        <p14:creationId xmlns:p14="http://schemas.microsoft.com/office/powerpoint/2010/main" val="376004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975" y="1239888"/>
            <a:ext cx="8424184" cy="5138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def max(a, b):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if a &gt; b: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return a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else: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        return b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print(max(3, 5))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print(max(5, 3))</a:t>
            </a:r>
          </a:p>
          <a:p>
            <a:pPr>
              <a:lnSpc>
                <a:spcPts val="5119"/>
              </a:lnSpc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print(max(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int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(input()),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int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Open Sans Extra Bold"/>
              </a:rPr>
              <a:t>(input())))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1998" y="545889"/>
            <a:ext cx="8967025" cy="400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Функция нахождения максимального числа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13067" y="3084287"/>
            <a:ext cx="5585373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Open Sans"/>
              </a:rPr>
              <a:t>Протестируйте код, в чем отличие от встроенной функции max()?</a:t>
            </a:r>
          </a:p>
        </p:txBody>
      </p:sp>
    </p:spTree>
    <p:extLst>
      <p:ext uri="{BB962C8B-B14F-4D97-AF65-F5344CB8AC3E}">
        <p14:creationId xmlns:p14="http://schemas.microsoft.com/office/powerpoint/2010/main" val="19330716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Itstep_darkblue">
      <a:dk1>
        <a:sysClr val="windowText" lastClr="000000"/>
      </a:dk1>
      <a:lt1>
        <a:sysClr val="window" lastClr="FFFFFF"/>
      </a:lt1>
      <a:dk2>
        <a:srgbClr val="1E4E79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tstep_KZ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step_KZ.potx" id="{5DFBDE60-DCF7-4B9F-8E62-2D7F83E9C38B}" vid="{7066FB53-62E1-48E4-96F3-BF8D44E79D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Itstep_KZ</Template>
  <TotalTime>41</TotalTime>
  <Words>875</Words>
  <Application>Microsoft Office PowerPoint</Application>
  <PresentationFormat>Широкоэкранный</PresentationFormat>
  <Paragraphs>149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Arial</vt:lpstr>
      <vt:lpstr>Calibri</vt:lpstr>
      <vt:lpstr>Helvetica Light</vt:lpstr>
      <vt:lpstr>Lucida Console</vt:lpstr>
      <vt:lpstr>Open Sans</vt:lpstr>
      <vt:lpstr>Open Sans Extra Bold</vt:lpstr>
      <vt:lpstr>Tahoma</vt:lpstr>
      <vt:lpstr>Trebuchet MS</vt:lpstr>
      <vt:lpstr>Wingdings</vt:lpstr>
      <vt:lpstr>Тема Office</vt:lpstr>
      <vt:lpstr>Функции. Модули, библиотеки и пакеты</vt:lpstr>
      <vt:lpstr>Что такое функции?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Что такое рекурсия?</vt:lpstr>
      <vt:lpstr>Рекурсивная функция — это та,  которая вызывает сама себя.</vt:lpstr>
      <vt:lpstr>Протестируем код программы</vt:lpstr>
      <vt:lpstr>def rec(x):  if x&lt;4: print(x)  rec(x+1)</vt:lpstr>
      <vt:lpstr>def fact(n):  if n==0: return 1  else:</vt:lpstr>
      <vt:lpstr>def fact(n):  if n==0: return 1  else:</vt:lpstr>
      <vt:lpstr>def fact(n):  if n==1: return 1</vt:lpstr>
      <vt:lpstr>Как работает рекурсия (3)</vt:lpstr>
      <vt:lpstr>Презентация PowerPoint</vt:lpstr>
      <vt:lpstr>Рекурсивно или итеративно?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программирование</dc:title>
  <dc:creator>admin</dc:creator>
  <cp:lastModifiedBy>admin</cp:lastModifiedBy>
  <cp:revision>16</cp:revision>
  <dcterms:created xsi:type="dcterms:W3CDTF">2022-01-30T05:59:16Z</dcterms:created>
  <dcterms:modified xsi:type="dcterms:W3CDTF">2023-06-30T10:46:27Z</dcterms:modified>
</cp:coreProperties>
</file>