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8" r:id="rId5"/>
    <p:sldId id="287" r:id="rId6"/>
    <p:sldId id="293" r:id="rId7"/>
    <p:sldId id="294" r:id="rId8"/>
    <p:sldId id="295" r:id="rId9"/>
    <p:sldId id="297" r:id="rId10"/>
    <p:sldId id="296" r:id="rId11"/>
    <p:sldId id="291" r:id="rId12"/>
    <p:sldId id="292" r:id="rId13"/>
    <p:sldId id="289" r:id="rId14"/>
    <p:sldId id="290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299" r:id="rId28"/>
    <p:sldId id="298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9728" y="2648761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Сортировка, поиск, регулярные выражения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№8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reverse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392505" cy="4440238"/>
          </a:xfrm>
        </p:spPr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У </a:t>
            </a:r>
            <a:r>
              <a:rPr lang="ru-RU" dirty="0" err="1">
                <a:cs typeface="Times New Roman" panose="02020603050405020304" pitchFamily="18" charset="0"/>
              </a:rPr>
              <a:t>list.sort</a:t>
            </a:r>
            <a:r>
              <a:rPr lang="ru-RU" dirty="0">
                <a:cs typeface="Times New Roman" panose="02020603050405020304" pitchFamily="18" charset="0"/>
              </a:rPr>
              <a:t>() и </a:t>
            </a:r>
            <a:r>
              <a:rPr lang="ru-RU" dirty="0" err="1">
                <a:cs typeface="Times New Roman" panose="02020603050405020304" pitchFamily="18" charset="0"/>
              </a:rPr>
              <a:t>sorted</a:t>
            </a:r>
            <a:r>
              <a:rPr lang="ru-RU" dirty="0">
                <a:cs typeface="Times New Roman" panose="02020603050405020304" pitchFamily="18" charset="0"/>
              </a:rPr>
              <a:t>() есть параметр </a:t>
            </a:r>
            <a:r>
              <a:rPr lang="ru-RU" dirty="0" err="1">
                <a:cs typeface="Times New Roman" panose="02020603050405020304" pitchFamily="18" charset="0"/>
              </a:rPr>
              <a:t>reverse</a:t>
            </a:r>
            <a:r>
              <a:rPr lang="ru-RU" dirty="0">
                <a:cs typeface="Times New Roman" panose="02020603050405020304" pitchFamily="18" charset="0"/>
              </a:rPr>
              <a:t>, принимающий </a:t>
            </a:r>
            <a:r>
              <a:rPr lang="ru-RU" dirty="0" err="1">
                <a:cs typeface="Times New Roman" panose="02020603050405020304" pitchFamily="18" charset="0"/>
              </a:rPr>
              <a:t>boolean</a:t>
            </a:r>
            <a:r>
              <a:rPr lang="ru-RU" dirty="0">
                <a:cs typeface="Times New Roman" panose="02020603050405020304" pitchFamily="18" charset="0"/>
              </a:rPr>
              <a:t>-значение. </a:t>
            </a:r>
          </a:p>
          <a:p>
            <a:r>
              <a:rPr lang="ru-RU" dirty="0">
                <a:cs typeface="Times New Roman" panose="02020603050405020304" pitchFamily="18" charset="0"/>
              </a:rPr>
              <a:t>Он нужен для обозначения сортировки по убыванию.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8443" y="1841228"/>
            <a:ext cx="5952676" cy="1568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815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k-KZ" dirty="0"/>
              <a:t>Сортировка пузырьком 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17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8" y="152400"/>
            <a:ext cx="3836896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3.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Сортировка пузырьком это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4498" y="1905506"/>
            <a:ext cx="40197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860" marR="34925" indent="-6350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Метод сортировки массивов и списков путем последовательного сравнения и обмена соседних элементов, если предшествующий оказывается больше последующего.</a:t>
            </a:r>
            <a:endParaRPr lang="en-US" sz="2400" dirty="0">
              <a:solidFill>
                <a:srgbClr val="000000"/>
              </a:solidFill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549" y="970462"/>
            <a:ext cx="4082959" cy="3817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4549" y="445849"/>
            <a:ext cx="360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Практический пример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6748" y="4952529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Результат программы: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48" y="5579057"/>
            <a:ext cx="3873388" cy="9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7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k-KZ" dirty="0"/>
              <a:t>Сортировка Шелла (</a:t>
            </a:r>
            <a:r>
              <a:rPr lang="en-US" dirty="0"/>
              <a:t>Shell sort</a:t>
            </a:r>
            <a:r>
              <a:rPr lang="kk-KZ" dirty="0"/>
              <a:t>) 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76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47948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4. </a:t>
            </a:r>
            <a:r>
              <a:rPr lang="kk-KZ" sz="4000" dirty="0"/>
              <a:t>Сортировка Шелла (</a:t>
            </a:r>
            <a:r>
              <a:rPr lang="en-US" sz="4000" dirty="0"/>
              <a:t>Shell sort</a:t>
            </a:r>
            <a:r>
              <a:rPr lang="kk-KZ" sz="4000" dirty="0"/>
              <a:t>) это</a:t>
            </a:r>
            <a:r>
              <a:rPr lang="en-US" sz="4000" dirty="0"/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5309" y="1477963"/>
            <a:ext cx="447407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Сортировка Шелла является оптимизированным вариантом сортировки вставками.</a:t>
            </a:r>
          </a:p>
          <a:p>
            <a:r>
              <a:rPr lang="ru-RU" dirty="0"/>
              <a:t>Оптимизация достигается путем сравнения не только соседних элементов, но и элементов на определенном расстоянии, которое в течении работы алгоритма уменьшается. На последней итерации это расстояние равно 1. </a:t>
            </a:r>
          </a:p>
          <a:p>
            <a:r>
              <a:rPr lang="ru-RU" dirty="0"/>
              <a:t>После этого алгоритм становится обычным алгоритмом сортировки вставками, что гарантирует правильный результат сортировки.</a:t>
            </a:r>
          </a:p>
          <a:p>
            <a:r>
              <a:rPr lang="ru-RU" dirty="0"/>
              <a:t>Но следует отметить один момент: к тому времени, когда это произойдет, наш массив будет почти отсортирован, поэтому итерации будут выполнятся очень быстро.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1504" y="0"/>
            <a:ext cx="309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Практический пример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2434" y="5594713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Результат программы: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475" y="425029"/>
            <a:ext cx="4554985" cy="24618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412" y="2886890"/>
            <a:ext cx="5224506" cy="27078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115" y="6031863"/>
            <a:ext cx="49911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0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5</a:t>
            </a:r>
            <a:r>
              <a:rPr lang="en-US" dirty="0"/>
              <a:t>. </a:t>
            </a:r>
            <a:r>
              <a:rPr lang="ru-RU" altLang="ru-RU" dirty="0"/>
              <a:t>Быстрая сортировка (</a:t>
            </a:r>
            <a:r>
              <a:rPr lang="en-US" altLang="ru-RU" i="1" dirty="0" err="1"/>
              <a:t>QuickSort</a:t>
            </a:r>
            <a:r>
              <a:rPr lang="ru-RU" altLang="ru-RU" dirty="0"/>
              <a:t>) </a:t>
            </a:r>
            <a:r>
              <a:rPr lang="kk-KZ" dirty="0"/>
              <a:t>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65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023" y="656116"/>
            <a:ext cx="4306253" cy="5594341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82023" y="116893"/>
            <a:ext cx="531009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5</a:t>
            </a:r>
            <a:r>
              <a:rPr lang="en-US" sz="4000" dirty="0"/>
              <a:t>. </a:t>
            </a:r>
            <a:r>
              <a:rPr lang="ru-RU" altLang="ru-RU" sz="4000" dirty="0"/>
              <a:t>Быстрая сортировка (</a:t>
            </a:r>
            <a:r>
              <a:rPr lang="en-US" altLang="ru-RU" sz="4000" i="1" dirty="0" err="1"/>
              <a:t>QuickSort</a:t>
            </a:r>
            <a:r>
              <a:rPr lang="ru-RU" altLang="ru-RU" sz="4000" dirty="0"/>
              <a:t>) </a:t>
            </a:r>
            <a:r>
              <a:rPr lang="kk-KZ" sz="4000" dirty="0"/>
              <a:t>это</a:t>
            </a:r>
            <a:r>
              <a:rPr lang="en-US" sz="4000" dirty="0"/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0023" y="178413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Практический пример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88" y="5321279"/>
            <a:ext cx="261315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Результат программы: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7603" y="1655959"/>
            <a:ext cx="3286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i="1" dirty="0"/>
              <a:t>Идея</a:t>
            </a:r>
            <a:r>
              <a:rPr lang="ru-RU" altLang="ru-RU" sz="2000" dirty="0"/>
              <a:t>: выгоднее переставлять элементы, который находятся дальше друг от друга.</a:t>
            </a:r>
            <a:r>
              <a:rPr lang="ru-RU" altLang="ru-RU" sz="2000" dirty="0">
                <a:solidFill>
                  <a:srgbClr val="3333FF"/>
                </a:solidFill>
              </a:rPr>
              <a:t> </a:t>
            </a:r>
          </a:p>
        </p:txBody>
      </p:sp>
      <p:grpSp>
        <p:nvGrpSpPr>
          <p:cNvPr id="12" name="Группа 5">
            <a:extLst>
              <a:ext uri="{FF2B5EF4-FFF2-40B4-BE49-F238E27FC236}">
                <a16:creationId xmlns:a16="http://schemas.microsoft.com/office/drawing/2014/main" id="{717DF70D-3BDF-8F8D-74DA-100AB65074DE}"/>
              </a:ext>
            </a:extLst>
          </p:cNvPr>
          <p:cNvGrpSpPr>
            <a:grpSpLocks/>
          </p:cNvGrpSpPr>
          <p:nvPr/>
        </p:nvGrpSpPr>
        <p:grpSpPr bwMode="auto">
          <a:xfrm>
            <a:off x="3648732" y="778889"/>
            <a:ext cx="2271776" cy="2707977"/>
            <a:chOff x="491339" y="886968"/>
            <a:chExt cx="2272599" cy="2708938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B47EDFF-37E5-6B11-B6B9-E0D4D7161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04" t="5145" r="9898" b="3230"/>
            <a:stretch>
              <a:fillRect/>
            </a:stretch>
          </p:blipFill>
          <p:spPr bwMode="auto">
            <a:xfrm>
              <a:off x="572242" y="886968"/>
              <a:ext cx="1338927" cy="2276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9A3EA18-A2F3-09C8-6A83-DCDE3DDFAF8B}"/>
                </a:ext>
              </a:extLst>
            </p:cNvPr>
            <p:cNvSpPr/>
            <p:nvPr/>
          </p:nvSpPr>
          <p:spPr>
            <a:xfrm>
              <a:off x="491339" y="3134077"/>
              <a:ext cx="2272599" cy="461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ru-RU" sz="2400" kern="0" dirty="0" err="1">
                  <a:solidFill>
                    <a:srgbClr val="000000"/>
                  </a:solidFill>
                  <a:latin typeface="Arial"/>
                  <a:ea typeface="+mj-ea"/>
                  <a:cs typeface="+mj-cs"/>
                </a:rPr>
                <a:t>Ч.Э.Хоар</a:t>
              </a:r>
              <a:r>
                <a:rPr lang="ru-RU" sz="2400" kern="0" dirty="0">
                  <a:solidFill>
                    <a:srgbClr val="000000"/>
                  </a:solidFill>
                  <a:latin typeface="Arial"/>
                  <a:ea typeface="+mj-ea"/>
                  <a:cs typeface="+mj-cs"/>
                </a:rPr>
                <a:t> 1960</a:t>
              </a:r>
              <a:endParaRPr lang="ru-RU" sz="1400" dirty="0"/>
            </a:p>
          </p:txBody>
        </p:sp>
      </p:grpSp>
      <p:graphicFrame>
        <p:nvGraphicFramePr>
          <p:cNvPr id="16" name="Group 185">
            <a:extLst>
              <a:ext uri="{FF2B5EF4-FFF2-40B4-BE49-F238E27FC236}">
                <a16:creationId xmlns:a16="http://schemas.microsoft.com/office/drawing/2014/main" id="{995C5F96-5658-F23B-5B8C-939701932113}"/>
              </a:ext>
            </a:extLst>
          </p:cNvPr>
          <p:cNvGraphicFramePr>
            <a:graphicFrameLocks noGrp="1"/>
          </p:cNvGraphicFramePr>
          <p:nvPr/>
        </p:nvGraphicFramePr>
        <p:xfrm>
          <a:off x="1628655" y="3509409"/>
          <a:ext cx="2981328" cy="459152"/>
        </p:xfrm>
        <a:graphic>
          <a:graphicData uri="http://schemas.openxmlformats.org/drawingml/2006/table">
            <a:tbl>
              <a:tblPr/>
              <a:tblGrid>
                <a:gridCol w="4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85">
            <a:extLst>
              <a:ext uri="{FF2B5EF4-FFF2-40B4-BE49-F238E27FC236}">
                <a16:creationId xmlns:a16="http://schemas.microsoft.com/office/drawing/2014/main" id="{4B7E48EE-BF82-3BFC-3179-557EEB5BE689}"/>
              </a:ext>
            </a:extLst>
          </p:cNvPr>
          <p:cNvGraphicFramePr>
            <a:graphicFrameLocks noGrp="1"/>
          </p:cNvGraphicFramePr>
          <p:nvPr/>
        </p:nvGraphicFramePr>
        <p:xfrm>
          <a:off x="1592296" y="4193062"/>
          <a:ext cx="2981328" cy="459152"/>
        </p:xfrm>
        <a:graphic>
          <a:graphicData uri="http://schemas.openxmlformats.org/drawingml/2006/table">
            <a:tbl>
              <a:tblPr/>
              <a:tblGrid>
                <a:gridCol w="4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185">
            <a:extLst>
              <a:ext uri="{FF2B5EF4-FFF2-40B4-BE49-F238E27FC236}">
                <a16:creationId xmlns:a16="http://schemas.microsoft.com/office/drawing/2014/main" id="{F74FFF94-DB01-0008-7988-A19891D928F4}"/>
              </a:ext>
            </a:extLst>
          </p:cNvPr>
          <p:cNvGraphicFramePr>
            <a:graphicFrameLocks noGrp="1"/>
          </p:cNvGraphicFramePr>
          <p:nvPr/>
        </p:nvGraphicFramePr>
        <p:xfrm>
          <a:off x="1592296" y="4872512"/>
          <a:ext cx="2981328" cy="459152"/>
        </p:xfrm>
        <a:graphic>
          <a:graphicData uri="http://schemas.openxmlformats.org/drawingml/2006/table">
            <a:tbl>
              <a:tblPr/>
              <a:tblGrid>
                <a:gridCol w="4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185">
            <a:extLst>
              <a:ext uri="{FF2B5EF4-FFF2-40B4-BE49-F238E27FC236}">
                <a16:creationId xmlns:a16="http://schemas.microsoft.com/office/drawing/2014/main" id="{7E8A018F-3C13-8143-416E-2061E2C089B7}"/>
              </a:ext>
            </a:extLst>
          </p:cNvPr>
          <p:cNvGraphicFramePr>
            <a:graphicFrameLocks noGrp="1"/>
          </p:cNvGraphicFramePr>
          <p:nvPr/>
        </p:nvGraphicFramePr>
        <p:xfrm>
          <a:off x="1592296" y="5551962"/>
          <a:ext cx="2981328" cy="459152"/>
        </p:xfrm>
        <a:graphic>
          <a:graphicData uri="http://schemas.openxmlformats.org/drawingml/2006/table">
            <a:tbl>
              <a:tblPr/>
              <a:tblGrid>
                <a:gridCol w="4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Группа 20">
            <a:extLst>
              <a:ext uri="{FF2B5EF4-FFF2-40B4-BE49-F238E27FC236}">
                <a16:creationId xmlns:a16="http://schemas.microsoft.com/office/drawing/2014/main" id="{56DA6EB0-D214-C4C4-99A2-ADEBB8D93FF0}"/>
              </a:ext>
            </a:extLst>
          </p:cNvPr>
          <p:cNvGrpSpPr>
            <a:grpSpLocks/>
          </p:cNvGrpSpPr>
          <p:nvPr/>
        </p:nvGrpSpPr>
        <p:grpSpPr bwMode="auto">
          <a:xfrm>
            <a:off x="1555783" y="3453287"/>
            <a:ext cx="3054350" cy="631825"/>
            <a:chOff x="2295144" y="1673352"/>
            <a:chExt cx="3054096" cy="632460"/>
          </a:xfrm>
        </p:grpSpPr>
        <p:sp>
          <p:nvSpPr>
            <p:cNvPr id="21" name="Овал 11">
              <a:extLst>
                <a:ext uri="{FF2B5EF4-FFF2-40B4-BE49-F238E27FC236}">
                  <a16:creationId xmlns:a16="http://schemas.microsoft.com/office/drawing/2014/main" id="{202B04CF-55C4-1A9F-5A34-F89680744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144" y="1673352"/>
              <a:ext cx="566928" cy="566928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2" name="Овал 12">
              <a:extLst>
                <a:ext uri="{FF2B5EF4-FFF2-40B4-BE49-F238E27FC236}">
                  <a16:creationId xmlns:a16="http://schemas.microsoft.com/office/drawing/2014/main" id="{DFDB0BD2-98A5-53A0-7BC3-9A3F9C4EC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312" y="1673352"/>
              <a:ext cx="566928" cy="566928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3" name="Полилиния 13">
              <a:extLst>
                <a:ext uri="{FF2B5EF4-FFF2-40B4-BE49-F238E27FC236}">
                  <a16:creationId xmlns:a16="http://schemas.microsoft.com/office/drawing/2014/main" id="{17E50C3B-1AD8-6288-D417-90D78A73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32" y="2157984"/>
              <a:ext cx="2093976" cy="147828"/>
            </a:xfrm>
            <a:custGeom>
              <a:avLst/>
              <a:gdLst>
                <a:gd name="T0" fmla="*/ 0 w 2093976"/>
                <a:gd name="T1" fmla="*/ 0 h 147828"/>
                <a:gd name="T2" fmla="*/ 1051560 w 2093976"/>
                <a:gd name="T3" fmla="*/ 146304 h 147828"/>
                <a:gd name="T4" fmla="*/ 2093976 w 2093976"/>
                <a:gd name="T5" fmla="*/ 9144 h 147828"/>
                <a:gd name="T6" fmla="*/ 0 60000 65536"/>
                <a:gd name="T7" fmla="*/ 0 60000 65536"/>
                <a:gd name="T8" fmla="*/ 0 60000 65536"/>
                <a:gd name="T9" fmla="*/ 0 w 2093976"/>
                <a:gd name="T10" fmla="*/ 0 h 147828"/>
                <a:gd name="T11" fmla="*/ 2093976 w 2093976"/>
                <a:gd name="T12" fmla="*/ 147828 h 1478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976" h="147828">
                  <a:moveTo>
                    <a:pt x="0" y="0"/>
                  </a:moveTo>
                  <a:cubicBezTo>
                    <a:pt x="351282" y="72390"/>
                    <a:pt x="702564" y="144780"/>
                    <a:pt x="1051560" y="146304"/>
                  </a:cubicBezTo>
                  <a:cubicBezTo>
                    <a:pt x="1400556" y="147828"/>
                    <a:pt x="1747266" y="78486"/>
                    <a:pt x="2093976" y="9144"/>
                  </a:cubicBezTo>
                </a:path>
              </a:pathLst>
            </a:custGeom>
            <a:noFill/>
            <a:ln w="12700" algn="ctr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4" name="Группа 21">
            <a:extLst>
              <a:ext uri="{FF2B5EF4-FFF2-40B4-BE49-F238E27FC236}">
                <a16:creationId xmlns:a16="http://schemas.microsoft.com/office/drawing/2014/main" id="{5B68B7EB-22F7-B29F-E301-03E345B95D22}"/>
              </a:ext>
            </a:extLst>
          </p:cNvPr>
          <p:cNvGrpSpPr>
            <a:grpSpLocks/>
          </p:cNvGrpSpPr>
          <p:nvPr/>
        </p:nvGrpSpPr>
        <p:grpSpPr bwMode="auto">
          <a:xfrm>
            <a:off x="2039971" y="4139087"/>
            <a:ext cx="2066925" cy="631825"/>
            <a:chOff x="2779776" y="2359152"/>
            <a:chExt cx="2066544" cy="630936"/>
          </a:xfrm>
        </p:grpSpPr>
        <p:sp>
          <p:nvSpPr>
            <p:cNvPr id="25" name="Овал 14">
              <a:extLst>
                <a:ext uri="{FF2B5EF4-FFF2-40B4-BE49-F238E27FC236}">
                  <a16:creationId xmlns:a16="http://schemas.microsoft.com/office/drawing/2014/main" id="{76A22A25-547B-84D6-A63A-425F2789D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76" y="2359152"/>
              <a:ext cx="566928" cy="566928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6" name="Овал 15">
              <a:extLst>
                <a:ext uri="{FF2B5EF4-FFF2-40B4-BE49-F238E27FC236}">
                  <a16:creationId xmlns:a16="http://schemas.microsoft.com/office/drawing/2014/main" id="{0FBD0433-25A8-68E9-4C02-35E5F65DC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392" y="2359152"/>
              <a:ext cx="566928" cy="566928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7" name="Полилиния 16">
              <a:extLst>
                <a:ext uri="{FF2B5EF4-FFF2-40B4-BE49-F238E27FC236}">
                  <a16:creationId xmlns:a16="http://schemas.microsoft.com/office/drawing/2014/main" id="{BF583EC5-6CA3-4537-1B2B-F659DCAA2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824" y="2900172"/>
              <a:ext cx="1307592" cy="89916"/>
            </a:xfrm>
            <a:custGeom>
              <a:avLst/>
              <a:gdLst>
                <a:gd name="T0" fmla="*/ 0 w 2093976"/>
                <a:gd name="T1" fmla="*/ 0 h 147828"/>
                <a:gd name="T2" fmla="*/ 1442 w 2093976"/>
                <a:gd name="T3" fmla="*/ 139 h 147828"/>
                <a:gd name="T4" fmla="*/ 2871 w 2093976"/>
                <a:gd name="T5" fmla="*/ 9 h 147828"/>
                <a:gd name="T6" fmla="*/ 0 60000 65536"/>
                <a:gd name="T7" fmla="*/ 0 60000 65536"/>
                <a:gd name="T8" fmla="*/ 0 60000 65536"/>
                <a:gd name="T9" fmla="*/ 0 w 2093976"/>
                <a:gd name="T10" fmla="*/ 0 h 147828"/>
                <a:gd name="T11" fmla="*/ 2093976 w 2093976"/>
                <a:gd name="T12" fmla="*/ 147828 h 1478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976" h="147828">
                  <a:moveTo>
                    <a:pt x="0" y="0"/>
                  </a:moveTo>
                  <a:cubicBezTo>
                    <a:pt x="351282" y="72390"/>
                    <a:pt x="702564" y="144780"/>
                    <a:pt x="1051560" y="146304"/>
                  </a:cubicBezTo>
                  <a:cubicBezTo>
                    <a:pt x="1400556" y="147828"/>
                    <a:pt x="1747266" y="78486"/>
                    <a:pt x="2093976" y="9144"/>
                  </a:cubicBezTo>
                </a:path>
              </a:pathLst>
            </a:custGeom>
            <a:noFill/>
            <a:ln w="12700" algn="ctr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8" name="Группа 22">
            <a:extLst>
              <a:ext uri="{FF2B5EF4-FFF2-40B4-BE49-F238E27FC236}">
                <a16:creationId xmlns:a16="http://schemas.microsoft.com/office/drawing/2014/main" id="{A5E79704-6288-CA7C-9BAC-0EF4AF5DF67C}"/>
              </a:ext>
            </a:extLst>
          </p:cNvPr>
          <p:cNvGrpSpPr>
            <a:grpSpLocks/>
          </p:cNvGrpSpPr>
          <p:nvPr/>
        </p:nvGrpSpPr>
        <p:grpSpPr bwMode="auto">
          <a:xfrm>
            <a:off x="2552733" y="4824887"/>
            <a:ext cx="1050925" cy="677863"/>
            <a:chOff x="3291840" y="3044952"/>
            <a:chExt cx="1051560" cy="678180"/>
          </a:xfrm>
        </p:grpSpPr>
        <p:sp>
          <p:nvSpPr>
            <p:cNvPr id="29" name="Овал 17">
              <a:extLst>
                <a:ext uri="{FF2B5EF4-FFF2-40B4-BE49-F238E27FC236}">
                  <a16:creationId xmlns:a16="http://schemas.microsoft.com/office/drawing/2014/main" id="{A1171915-9085-123A-52A3-23716999F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840" y="3044952"/>
              <a:ext cx="566928" cy="566928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" name="Овал 18">
              <a:extLst>
                <a:ext uri="{FF2B5EF4-FFF2-40B4-BE49-F238E27FC236}">
                  <a16:creationId xmlns:a16="http://schemas.microsoft.com/office/drawing/2014/main" id="{CCB6C8D5-2B77-005C-63FA-2389F905C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472" y="3044952"/>
              <a:ext cx="566928" cy="566928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1" name="Полилиния 19">
              <a:extLst>
                <a:ext uri="{FF2B5EF4-FFF2-40B4-BE49-F238E27FC236}">
                  <a16:creationId xmlns:a16="http://schemas.microsoft.com/office/drawing/2014/main" id="{7EC656B8-C938-44B0-E473-638C0F383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744" y="3575304"/>
              <a:ext cx="301752" cy="147828"/>
            </a:xfrm>
            <a:custGeom>
              <a:avLst/>
              <a:gdLst>
                <a:gd name="T0" fmla="*/ 0 w 2093976"/>
                <a:gd name="T1" fmla="*/ 0 h 147828"/>
                <a:gd name="T2" fmla="*/ 0 w 2093976"/>
                <a:gd name="T3" fmla="*/ 146304 h 147828"/>
                <a:gd name="T4" fmla="*/ 0 w 2093976"/>
                <a:gd name="T5" fmla="*/ 9144 h 147828"/>
                <a:gd name="T6" fmla="*/ 0 60000 65536"/>
                <a:gd name="T7" fmla="*/ 0 60000 65536"/>
                <a:gd name="T8" fmla="*/ 0 60000 65536"/>
                <a:gd name="T9" fmla="*/ 0 w 2093976"/>
                <a:gd name="T10" fmla="*/ 0 h 147828"/>
                <a:gd name="T11" fmla="*/ 2093976 w 2093976"/>
                <a:gd name="T12" fmla="*/ 147828 h 1478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976" h="147828">
                  <a:moveTo>
                    <a:pt x="0" y="0"/>
                  </a:moveTo>
                  <a:cubicBezTo>
                    <a:pt x="351282" y="72390"/>
                    <a:pt x="702564" y="144780"/>
                    <a:pt x="1051560" y="146304"/>
                  </a:cubicBezTo>
                  <a:cubicBezTo>
                    <a:pt x="1400556" y="147828"/>
                    <a:pt x="1747266" y="78486"/>
                    <a:pt x="2093976" y="9144"/>
                  </a:cubicBezTo>
                </a:path>
              </a:pathLst>
            </a:custGeom>
            <a:noFill/>
            <a:ln w="12700" algn="ctr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6</a:t>
            </a:r>
            <a:r>
              <a:rPr lang="en-US" dirty="0"/>
              <a:t>.</a:t>
            </a:r>
            <a:r>
              <a:rPr lang="ru-RU" b="1" dirty="0"/>
              <a:t> </a:t>
            </a:r>
            <a:r>
              <a:rPr lang="ru-RU" dirty="0"/>
              <a:t>Сортировка слиянием </a:t>
            </a:r>
            <a:r>
              <a:rPr lang="en-US" dirty="0"/>
              <a:t>(</a:t>
            </a:r>
            <a:r>
              <a:rPr lang="en-US" dirty="0" err="1"/>
              <a:t>mergesort</a:t>
            </a:r>
            <a:r>
              <a:rPr lang="en-US" dirty="0"/>
              <a:t>)</a:t>
            </a:r>
            <a:r>
              <a:rPr lang="ru-RU" altLang="ru-RU" dirty="0"/>
              <a:t> </a:t>
            </a:r>
            <a:r>
              <a:rPr lang="kk-KZ" dirty="0"/>
              <a:t>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69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49174" y="152400"/>
            <a:ext cx="1074376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6</a:t>
            </a:r>
            <a:r>
              <a:rPr lang="en-US" sz="4000" dirty="0"/>
              <a:t>.</a:t>
            </a:r>
            <a:r>
              <a:rPr lang="ru-RU" sz="4000" dirty="0"/>
              <a:t> Сортировка слиянием </a:t>
            </a:r>
            <a:r>
              <a:rPr lang="en-US" sz="4000" dirty="0"/>
              <a:t>(</a:t>
            </a:r>
            <a:r>
              <a:rPr lang="en-US" sz="4000" dirty="0" err="1"/>
              <a:t>mergesort</a:t>
            </a:r>
            <a:r>
              <a:rPr lang="en-US" sz="4000" dirty="0"/>
              <a:t>)</a:t>
            </a:r>
            <a:r>
              <a:rPr lang="ru-RU" altLang="ru-RU" sz="4000" dirty="0"/>
              <a:t> </a:t>
            </a:r>
            <a:r>
              <a:rPr lang="kk-KZ" sz="4000" dirty="0"/>
              <a:t>это</a:t>
            </a:r>
            <a:r>
              <a:rPr lang="en-US" sz="4000" dirty="0"/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9839" y="1477963"/>
            <a:ext cx="57068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массив делится на две примерно равные части. Если массив имеет нечетное количество элементов, одна из этих «половин» на один элемент больше, чем другая.</a:t>
            </a:r>
          </a:p>
          <a:p>
            <a:pPr algn="just" fontAlgn="base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Подмассивы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делятся снова и снова на две половины, пока вы не получите массивы, которые имеют только один элемент каждый.</a:t>
            </a:r>
          </a:p>
          <a:p>
            <a:pPr algn="just" fontAlgn="base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вы объединяете пары одноэлементных массивов в двухэлементные массивы, сохраняя их в процессе. Затем эти отсортированные пары объединяются в четырехэлементные массивы и так далее до тех пор, пока не будет получен исходный отсортированный массив.</a:t>
            </a:r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486" y="1477963"/>
            <a:ext cx="57816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9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Поиск</a:t>
            </a:r>
            <a:r>
              <a:rPr lang="ru-RU" altLang="ru-RU" dirty="0"/>
              <a:t> </a:t>
            </a:r>
            <a:r>
              <a:rPr lang="kk-KZ" dirty="0"/>
              <a:t>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35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Что такое сортировка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87" y="1267098"/>
            <a:ext cx="6668030" cy="4428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444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40563" y="1629679"/>
            <a:ext cx="48550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cs typeface="Times New Roman" panose="02020603050405020304" pitchFamily="18" charset="0"/>
              </a:rPr>
              <a:t>Поиск — процесс обнаружения в некотором наборе данных объектов, характеристики которых соответствуют критериям поиска. </a:t>
            </a:r>
          </a:p>
          <a:p>
            <a:pPr algn="just"/>
            <a:endParaRPr lang="en-US" sz="2400" dirty="0"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cs typeface="Times New Roman" panose="02020603050405020304" pitchFamily="18" charset="0"/>
              </a:rPr>
              <a:t>Критерий поиска — это условие (ограничение), накладываемое на значения свойств (характеристик) данных. 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95627" y="1814345"/>
            <a:ext cx="48550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Пример: </a:t>
            </a: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Найти в списке логинов пользователей такие логины, которые содержат меньше 7 символов. </a:t>
            </a: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Здесь 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критерием поиска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будет количество символов в логине (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длина логина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).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7151" y="399050"/>
            <a:ext cx="27237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Поиск</a:t>
            </a:r>
            <a:r>
              <a:rPr lang="ru-RU" alt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kk-KZ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это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12162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1. Линейный поиск</a:t>
            </a:r>
            <a:r>
              <a:rPr lang="ru-RU" altLang="ru-RU" dirty="0"/>
              <a:t> </a:t>
            </a:r>
            <a:r>
              <a:rPr lang="kk-KZ" dirty="0"/>
              <a:t>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059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5969" y="643858"/>
            <a:ext cx="55242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Линейный поиск</a:t>
            </a:r>
            <a:r>
              <a:rPr lang="ru-RU" alt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kk-KZ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это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81435" y="2180885"/>
            <a:ext cx="4540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Линейный поиск — это полный последовательный (один за одним) перебор всех элементов набора данных (например, некоторого списка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myList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), при котором каждый элемент набора проверяется на соответствие критерию поиска (в простейших случаях сравнивается с ключом поиска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key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).</a:t>
            </a:r>
            <a:endParaRPr lang="en-US" sz="20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05640" y="1569775"/>
            <a:ext cx="264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Рассмотрим на примере.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40" y="2180885"/>
            <a:ext cx="5087831" cy="3448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4367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5" y="269965"/>
            <a:ext cx="11196637" cy="1325563"/>
          </a:xfrm>
        </p:spPr>
        <p:txBody>
          <a:bodyPr/>
          <a:lstStyle/>
          <a:p>
            <a:r>
              <a:rPr lang="ru-RU" sz="4000" dirty="0"/>
              <a:t>Программный код и его реализация</a:t>
            </a:r>
            <a:endParaRPr lang="en-US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2" y="1988442"/>
            <a:ext cx="10699195" cy="3173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811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2</a:t>
            </a:r>
            <a:r>
              <a:rPr lang="en-US" dirty="0"/>
              <a:t>.</a:t>
            </a:r>
            <a:r>
              <a:rPr lang="ru-RU" dirty="0"/>
              <a:t> Бинарный поиск</a:t>
            </a:r>
            <a:r>
              <a:rPr lang="ru-RU" altLang="ru-RU" dirty="0"/>
              <a:t> </a:t>
            </a:r>
            <a:r>
              <a:rPr lang="kk-KZ" dirty="0"/>
              <a:t>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43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6391" y="230778"/>
            <a:ext cx="6905214" cy="1245326"/>
          </a:xfrm>
        </p:spPr>
        <p:txBody>
          <a:bodyPr>
            <a:normAutofit/>
          </a:bodyPr>
          <a:lstStyle/>
          <a:p>
            <a:r>
              <a:rPr lang="ru-RU" sz="4000" dirty="0"/>
              <a:t>2</a:t>
            </a:r>
            <a:r>
              <a:rPr lang="en-US" sz="4000" dirty="0"/>
              <a:t>.</a:t>
            </a:r>
            <a:r>
              <a:rPr lang="ru-RU" sz="4000" dirty="0"/>
              <a:t> Бинарный поиск</a:t>
            </a:r>
            <a:r>
              <a:rPr lang="ru-RU" altLang="ru-RU" sz="4000" dirty="0"/>
              <a:t> </a:t>
            </a:r>
            <a:r>
              <a:rPr lang="kk-KZ" sz="4000" dirty="0"/>
              <a:t>это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26391" y="1779397"/>
            <a:ext cx="49725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Этот алгоритм поиска может использоваться только в отсортированных наборах данных.</a:t>
            </a:r>
          </a:p>
          <a:p>
            <a:endParaRPr lang="ru-RU" sz="20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Алгоритм бинарного поиска использует подход «разделяй и властвуй». </a:t>
            </a:r>
            <a:endParaRPr lang="en-US" sz="20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47658" y="177939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Шаги выполнения: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Выполняем сравнение среднего элемента набора с ключом. 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Если ключ и средний элемент оказываются равны, то поиск завершается успешно. 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Если средний элемент больше ключа, то, значит, нужно продолжать поиск только в левой части набора (до среднего элемента), иначе — поиск будет проходить в правой части, т. е. определяем новые границы пространства поиска. 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Шаги 1-3 повторяем, пока в пространстве поиска есть элементы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4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858" y="243297"/>
            <a:ext cx="9176703" cy="683623"/>
          </a:xfrm>
        </p:spPr>
        <p:txBody>
          <a:bodyPr>
            <a:normAutofit/>
          </a:bodyPr>
          <a:lstStyle/>
          <a:p>
            <a:r>
              <a:rPr lang="ru-RU" sz="3600" dirty="0"/>
              <a:t>Визуальный пример</a:t>
            </a:r>
            <a:endParaRPr lang="en-US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3" y="965020"/>
            <a:ext cx="4857750" cy="1714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83" y="2558462"/>
            <a:ext cx="4781550" cy="1962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58" y="4520612"/>
            <a:ext cx="4752975" cy="1362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046" y="965020"/>
            <a:ext cx="4724400" cy="12001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046" y="2203270"/>
            <a:ext cx="4733925" cy="952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4946" y="3193870"/>
            <a:ext cx="4800600" cy="12096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1621" y="4403545"/>
            <a:ext cx="4695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64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183" y="0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Программный код и его реализация</a:t>
            </a:r>
            <a:endParaRPr lang="en-US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92" y="1298666"/>
            <a:ext cx="8162925" cy="449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5088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Что такое регулярные выражения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95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10076" y="697077"/>
            <a:ext cx="55999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Что такое сортировка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10076" y="1576130"/>
            <a:ext cx="4898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algn="just">
              <a:defRPr/>
            </a:pPr>
            <a:r>
              <a:rPr lang="ru-RU" sz="2000" b="1" dirty="0"/>
              <a:t>Сортировка</a:t>
            </a:r>
            <a:r>
              <a:rPr lang="ru-RU" sz="2000" dirty="0"/>
              <a:t> – это расстановка элементов</a:t>
            </a:r>
          </a:p>
          <a:p>
            <a:pPr marL="357188" indent="-357188" algn="just">
              <a:defRPr/>
            </a:pPr>
            <a:r>
              <a:rPr lang="ru-RU" sz="2000" dirty="0"/>
              <a:t>массива в заданном порядке.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10076" y="238206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2000" dirty="0"/>
              <a:t>Варианты сортировки по возрастанию, убыванию, последней цифре, сумме делителей, по алфавиту.</a:t>
            </a:r>
            <a:endParaRPr lang="en-US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0076" y="3124535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ru-RU" altLang="ru-RU" sz="2000" b="1" dirty="0">
                <a:solidFill>
                  <a:srgbClr val="333399"/>
                </a:solidFill>
              </a:rPr>
              <a:t>Алгоритмы: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000" dirty="0"/>
              <a:t>простые и понятные, но неэффективные для больших массивов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▫"/>
            </a:pPr>
            <a:r>
              <a:rPr lang="ru-RU" altLang="ru-RU" sz="2000" dirty="0"/>
              <a:t>метод пузырька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000" dirty="0"/>
              <a:t>сложные, но эффективные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▫"/>
            </a:pPr>
            <a:r>
              <a:rPr lang="ru-RU" altLang="ru-RU" sz="2000" dirty="0"/>
              <a:t>быстрая сортировка</a:t>
            </a:r>
            <a:r>
              <a:rPr lang="en-US" altLang="ru-RU" sz="2000" dirty="0"/>
              <a:t> (</a:t>
            </a:r>
            <a:r>
              <a:rPr lang="en-US" altLang="ru-RU" sz="2000" i="1" dirty="0" err="1"/>
              <a:t>QuickSort</a:t>
            </a:r>
            <a:r>
              <a:rPr lang="en-US" altLang="ru-RU" sz="2000" dirty="0"/>
              <a:t>)</a:t>
            </a:r>
            <a:endParaRPr lang="ru-RU" altLang="ru-RU" sz="2000" dirty="0"/>
          </a:p>
          <a:p>
            <a:pPr lvl="2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▫"/>
            </a:pPr>
            <a:r>
              <a:rPr lang="ru-RU" altLang="ru-RU" sz="2000" dirty="0"/>
              <a:t>сортировка </a:t>
            </a:r>
            <a:r>
              <a:rPr lang="kk-KZ" altLang="ru-RU" sz="2000" dirty="0"/>
              <a:t>Шелла </a:t>
            </a:r>
            <a:r>
              <a:rPr lang="ru-RU" altLang="ru-RU" sz="2000" dirty="0"/>
              <a:t>(</a:t>
            </a:r>
            <a:r>
              <a:rPr lang="en-US" altLang="ru-RU" sz="2000" dirty="0"/>
              <a:t>Shell Sort</a:t>
            </a:r>
            <a:r>
              <a:rPr lang="ru-RU" altLang="ru-RU" sz="2000" dirty="0"/>
              <a:t>)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▫"/>
            </a:pPr>
            <a:r>
              <a:rPr lang="ru-RU" altLang="ru-RU" sz="2000" dirty="0"/>
              <a:t>сортировка слиянием </a:t>
            </a:r>
            <a:r>
              <a:rPr lang="en-US" altLang="ru-RU" sz="2000" dirty="0"/>
              <a:t>(</a:t>
            </a:r>
            <a:r>
              <a:rPr lang="en-US" altLang="ru-RU" sz="2000" i="1" dirty="0" err="1"/>
              <a:t>MergeSort</a:t>
            </a:r>
            <a:r>
              <a:rPr lang="en-US" altLang="ru-RU" sz="2000" dirty="0"/>
              <a:t>)</a:t>
            </a:r>
            <a:endParaRPr lang="ru-RU" altLang="ru-RU" sz="2000" dirty="0"/>
          </a:p>
        </p:txBody>
      </p:sp>
      <p:pic>
        <p:nvPicPr>
          <p:cNvPr id="1026" name="Picture 2" descr="https://gbcdn.mrgcdn.ru/uploads/post/1333/og_cover_image/dd0558fd43db6b489f3263dbad1e57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16" y="1639052"/>
            <a:ext cx="5408023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63908" y="582030"/>
            <a:ext cx="55320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Регулярные выражения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54528" y="3140180"/>
            <a:ext cx="89577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r'^[a-zA-Z0-9_.+-]+@[a-zA-Z0-9-]+(?:\.[a-zA-Z0-9-]+)+$</a:t>
            </a:r>
          </a:p>
          <a:p>
            <a:pPr algn="ctr"/>
            <a:endParaRPr lang="ru-KZ" sz="2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Ш</a:t>
            </a:r>
            <a:r>
              <a:rPr lang="ru-KZ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аблон для поиска ошибок при вводе электронной почты</a:t>
            </a:r>
            <a:endParaRPr lang="ru-KZ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2997" y="1676439"/>
            <a:ext cx="9909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Регулярные выражения предназначены для поиска подстрок в тексте посредством задания шаблона:</a:t>
            </a:r>
          </a:p>
        </p:txBody>
      </p:sp>
    </p:spTree>
    <p:extLst>
      <p:ext uri="{BB962C8B-B14F-4D97-AF65-F5344CB8AC3E}">
        <p14:creationId xmlns:p14="http://schemas.microsoft.com/office/powerpoint/2010/main" val="2303309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61362" y="1874728"/>
            <a:ext cx="10363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</a:rPr>
              <a:t>Любая строка (в которой нет символов .^$*+?{}[]\|()) сама по себе является регулярным выражением. </a:t>
            </a:r>
          </a:p>
          <a:p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</a:rPr>
              <a:t>Регулярные выражения являются регистрозависимыми, поэтому Хаха будет соответствовать строка “Хаха” и только она. </a:t>
            </a:r>
          </a:p>
          <a:p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</a:endParaRPr>
          </a:p>
          <a:p>
            <a:r>
              <a:rPr lang="ru-KZ" sz="2800" dirty="0">
                <a:solidFill>
                  <a:srgbClr val="002060"/>
                </a:solidFill>
                <a:ea typeface="Calibri" panose="020F0502020204030204" pitchFamily="34" charset="0"/>
              </a:rPr>
              <a:t>С</a:t>
            </a: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</a:rPr>
              <a:t>трока “хаха” (с маленькой буквы) уже не будет соответствовать выражению выше</a:t>
            </a:r>
            <a:r>
              <a:rPr lang="ru-RU" sz="2800" dirty="0">
                <a:solidFill>
                  <a:srgbClr val="002060"/>
                </a:solidFill>
                <a:effectLst/>
                <a:ea typeface="Calibri" panose="020F0502020204030204" pitchFamily="34" charset="0"/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2E99CB-2995-E40B-3C1B-604C5E7F9E88}"/>
              </a:ext>
            </a:extLst>
          </p:cNvPr>
          <p:cNvSpPr/>
          <p:nvPr/>
        </p:nvSpPr>
        <p:spPr>
          <a:xfrm>
            <a:off x="703707" y="518968"/>
            <a:ext cx="38197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KZ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Синтаксис RegEx</a:t>
            </a:r>
          </a:p>
        </p:txBody>
      </p:sp>
    </p:spTree>
    <p:extLst>
      <p:ext uri="{BB962C8B-B14F-4D97-AF65-F5344CB8AC3E}">
        <p14:creationId xmlns:p14="http://schemas.microsoft.com/office/powerpoint/2010/main" val="1679964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6984" y="1718957"/>
            <a:ext cx="103196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Подобно строкам в языке Python, регулярные выражения имеют спецсимволы .^$*+?{}[]\|(), которые в регулярках являются управляющими конструкциями. 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написания их просто как символов требуется их экранировать, для чего нужно поставить перед ними знак \. 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Так же, как и в питоне, в регулярных выражениях выражение \n соответствует концу строки, а \t — табуляции.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9DC6B4-2B8D-A7FB-54B1-3959374747E6}"/>
              </a:ext>
            </a:extLst>
          </p:cNvPr>
          <p:cNvSpPr/>
          <p:nvPr/>
        </p:nvSpPr>
        <p:spPr>
          <a:xfrm>
            <a:off x="621345" y="550498"/>
            <a:ext cx="32919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Спецсимволы</a:t>
            </a:r>
          </a:p>
        </p:txBody>
      </p:sp>
    </p:spTree>
    <p:extLst>
      <p:ext uri="{BB962C8B-B14F-4D97-AF65-F5344CB8AC3E}">
        <p14:creationId xmlns:p14="http://schemas.microsoft.com/office/powerpoint/2010/main" val="3551789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2574" y="1607977"/>
            <a:ext cx="101261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 — соответствует любой одной цифре и заменяет собой выражение [0-9];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 — исключает все цифры и заменяет [^0-9];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\w — заменяет любую цифру, букву, а также знак нижнего подчёркивания;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\W — любой символ кроме латиницы, цифр или нижнего подчёркивания;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\s — соответствует любому пробельному символу;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\S — описывает любой непробельный символ.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5FFAA4-7827-0C8A-880A-62046B05ACFC}"/>
              </a:ext>
            </a:extLst>
          </p:cNvPr>
          <p:cNvSpPr/>
          <p:nvPr/>
        </p:nvSpPr>
        <p:spPr>
          <a:xfrm>
            <a:off x="574048" y="503202"/>
            <a:ext cx="70097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Дополнительные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1864831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9322" y="2066836"/>
            <a:ext cx="82242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определения нужного формата, например телефонного номера или email-адреса;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разбивки строк на подстроки;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поиска, замены и извлечения символов;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быстрого выполнения нетривиальных операций.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0992" y="533350"/>
            <a:ext cx="110277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cs typeface="+mj-cs"/>
              </a:rPr>
              <a:t>Для чего используются регулярные выражения?</a:t>
            </a:r>
          </a:p>
        </p:txBody>
      </p:sp>
    </p:spTree>
    <p:extLst>
      <p:ext uri="{BB962C8B-B14F-4D97-AF65-F5344CB8AC3E}">
        <p14:creationId xmlns:p14="http://schemas.microsoft.com/office/powerpoint/2010/main" val="2363309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96533" y="1874728"/>
            <a:ext cx="83989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\d{5}	Последовательности из 5 цифр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 означает любую цифру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{5} — ровно 5 раз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\d\d/\d\d/\d{4}	Даты в формате ДД/ММ/ГГГГ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(и прочие куски, на них похожие, например, 98/76/5432)</a:t>
            </a:r>
          </a:p>
          <a:p>
            <a:pPr algn="just"/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6B0978-1DD8-EBF2-554B-CDA48B310B2F}"/>
              </a:ext>
            </a:extLst>
          </p:cNvPr>
          <p:cNvSpPr/>
          <p:nvPr/>
        </p:nvSpPr>
        <p:spPr>
          <a:xfrm>
            <a:off x="637110" y="582029"/>
            <a:ext cx="7812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cs typeface="+mj-cs"/>
              </a:rPr>
              <a:t>Примеры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82757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96533" y="1874728"/>
            <a:ext cx="83989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\b\w{3}\b	Слова в точности из трёх букв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\b означает границу слова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(с одной стороны буква, а с другой — нет)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\w — любая буква,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{3} — ровно три раза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6B0978-1DD8-EBF2-554B-CDA48B310B2F}"/>
              </a:ext>
            </a:extLst>
          </p:cNvPr>
          <p:cNvSpPr/>
          <p:nvPr/>
        </p:nvSpPr>
        <p:spPr>
          <a:xfrm>
            <a:off x="652876" y="566264"/>
            <a:ext cx="7812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cs typeface="+mj-cs"/>
              </a:rPr>
              <a:t>Примеры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355002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96533" y="1874728"/>
            <a:ext cx="83989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[-+]?\d+	Целое число, например, 7, +17, -42, 0013 (возможны ведущие нули)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[-+]? — либо -, либо +, либо пусто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\d+ — последовательность из 1 или более цифр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[-+]?(?:\d+(?:\.\d*)?|\.\d+)(?:[eE][-+]?\d+)?	Действительное число, возможно в экспоненциальной записи</a:t>
            </a:r>
            <a:r>
              <a:rPr lang="ru-RU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6B0978-1DD8-EBF2-554B-CDA48B310B2F}"/>
              </a:ext>
            </a:extLst>
          </p:cNvPr>
          <p:cNvSpPr/>
          <p:nvPr/>
        </p:nvSpPr>
        <p:spPr>
          <a:xfrm>
            <a:off x="621344" y="566264"/>
            <a:ext cx="7812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cs typeface="+mj-cs"/>
              </a:rPr>
              <a:t>Примеры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604003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B4C6C1-D0D3-2C92-83EE-B2CCA9DF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15" y="2248535"/>
            <a:ext cx="10638969" cy="236093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404C75-BA3E-6ADE-06A0-6D8AD6D50F64}"/>
              </a:ext>
            </a:extLst>
          </p:cNvPr>
          <p:cNvSpPr/>
          <p:nvPr/>
        </p:nvSpPr>
        <p:spPr>
          <a:xfrm>
            <a:off x="621344" y="566264"/>
            <a:ext cx="7812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cs typeface="+mj-cs"/>
              </a:rPr>
              <a:t>Примеры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630121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26067" y="1418792"/>
            <a:ext cx="99398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Python для работы с регулярками есть модуль re. Его нужно просто импортировать: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 re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 вот наиболее популярные методы, которые предоставляет модуль: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re.match()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re.search()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re.findall()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re.split()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re.sub()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re.compile()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E8E10D-E301-ED50-0DB2-F1C4F3032F03}"/>
              </a:ext>
            </a:extLst>
          </p:cNvPr>
          <p:cNvSpPr/>
          <p:nvPr/>
        </p:nvSpPr>
        <p:spPr>
          <a:xfrm>
            <a:off x="810530" y="591350"/>
            <a:ext cx="2485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cs typeface="+mj-cs"/>
              </a:rPr>
              <a:t>Модуль 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re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710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Функция </a:t>
            </a:r>
            <a:r>
              <a:rPr lang="en-US" dirty="0"/>
              <a:t>sorted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7305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82374" y="502035"/>
            <a:ext cx="5442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re.match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1523873"/>
            <a:ext cx="939219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Этот метод ищет по заданному шаблону в начале строки. Например, если мы вызовем метод match() на строке «AV Analytics AV» с шаблоном «AV», то он завершится успешно. Но если мы будем искать «Analytics», то результат будет отрицательный:</a:t>
            </a: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 re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re.match(r'AV', 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&lt;_sre.SRE_Match object at 0x0000000009BE4370&gt;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53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66608" y="470503"/>
            <a:ext cx="5442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re.match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1990305"/>
            <a:ext cx="93921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re.match(r'AV', 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result.group(0)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02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48080" y="470503"/>
            <a:ext cx="5442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re.match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2305615"/>
            <a:ext cx="93921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re.match(r'Analytics', 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56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66608" y="454738"/>
            <a:ext cx="5442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re.match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2305615"/>
            <a:ext cx="93921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re.match(r'AV', 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result.start()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result.end()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79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45436" y="486269"/>
            <a:ext cx="54980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re.search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63420" y="1874728"/>
            <a:ext cx="97305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 похож на match(), но ищет не только в начале строки. В отличие от предыдущего, search() вернёт объект, если мы попытаемся найти «Analytics»:</a:t>
            </a: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re.search(r'Analytics', 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result.group(0)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23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08497" y="486268"/>
            <a:ext cx="54520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re.findall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2021835"/>
            <a:ext cx="93921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re.findall(r'AV', 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['AV', 'AV']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79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66608" y="486269"/>
            <a:ext cx="7940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re.split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string, [</a:t>
            </a:r>
            <a:r>
              <a:rPr lang="en-US" sz="4000" dirty="0" err="1">
                <a:solidFill>
                  <a:schemeClr val="tx2"/>
                </a:solidFill>
                <a:cs typeface="+mj-cs"/>
              </a:rPr>
              <a:t>maxsplit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=0])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89544" y="1874728"/>
            <a:ext cx="93921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re.split(pattern, string, [maxsplit=0])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Этот метод разделяет строку по заданному шаблону.</a:t>
            </a: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re.split(r'y', 'Analytics')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['Anal', 'tics']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53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98139" y="517800"/>
            <a:ext cx="8048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re.split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 , [</a:t>
            </a:r>
            <a:r>
              <a:rPr lang="en-US" sz="4000" dirty="0" err="1">
                <a:solidFill>
                  <a:schemeClr val="tx2"/>
                </a:solidFill>
                <a:cs typeface="+mj-cs"/>
              </a:rPr>
              <a:t>maxsplit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=0])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2090172"/>
            <a:ext cx="93921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re.split(r'i', 'Analytics Vidhya')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['Analyt', 'cs V', 'dhya'] # все возможные участки.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53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03546" y="486269"/>
            <a:ext cx="8048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re.split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string , [</a:t>
            </a:r>
            <a:r>
              <a:rPr lang="en-US" sz="4000" dirty="0" err="1">
                <a:solidFill>
                  <a:schemeClr val="tx2"/>
                </a:solidFill>
                <a:cs typeface="+mj-cs"/>
              </a:rPr>
              <a:t>maxsplit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=0])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2305615"/>
            <a:ext cx="93921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re.split(r'i', 'Analytics Vidhya',maxsplit=1)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['Analyt', 'cs Vidhya']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89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92732" y="486268"/>
            <a:ext cx="5957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re.sub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</a:t>
            </a:r>
            <a:r>
              <a:rPr lang="en-US" sz="4000" dirty="0" err="1">
                <a:solidFill>
                  <a:schemeClr val="tx2"/>
                </a:solidFill>
                <a:cs typeface="+mj-cs"/>
              </a:rPr>
              <a:t>repl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51896" y="1706525"/>
            <a:ext cx="98882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re.sub(pattern, repl, string)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Ищет шаблон в строке и заменяет его на указанную подстроку. Если шаблон не найден, строка остается неизменной.</a:t>
            </a: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re.sub(r'India', 'the World', 'AV is largest Analytics community of India')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'AV is largest Analytics community of the World'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re.compile(pattern, repl, string)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7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97457" y="2105187"/>
            <a:ext cx="41793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Функция</a:t>
            </a:r>
            <a:r>
              <a:rPr lang="en-US" sz="2400" dirty="0"/>
              <a:t> sorted() </a:t>
            </a:r>
            <a:r>
              <a:rPr lang="en-US" sz="2400" dirty="0" err="1"/>
              <a:t>возвращает</a:t>
            </a:r>
            <a:r>
              <a:rPr lang="en-US" sz="2400" dirty="0"/>
              <a:t> </a:t>
            </a:r>
            <a:r>
              <a:rPr lang="en-US" sz="2400" dirty="0" err="1"/>
              <a:t>новый</a:t>
            </a:r>
            <a:r>
              <a:rPr lang="en-US" sz="2400" dirty="0"/>
              <a:t> </a:t>
            </a:r>
            <a:r>
              <a:rPr lang="en-US" sz="2400" dirty="0" err="1"/>
              <a:t>отсортированный</a:t>
            </a:r>
            <a:r>
              <a:rPr lang="en-US" sz="2400" dirty="0"/>
              <a:t> </a:t>
            </a:r>
            <a:r>
              <a:rPr lang="en-US" sz="2400" dirty="0" err="1"/>
              <a:t>список</a:t>
            </a:r>
            <a:r>
              <a:rPr lang="en-US" sz="2400" dirty="0"/>
              <a:t> </a:t>
            </a:r>
            <a:r>
              <a:rPr lang="en-US" sz="2400" dirty="0" err="1"/>
              <a:t>итерируемого</a:t>
            </a:r>
            <a:r>
              <a:rPr lang="en-US" sz="2400" dirty="0"/>
              <a:t> </a:t>
            </a:r>
            <a:r>
              <a:rPr lang="en-US" sz="2400" dirty="0" err="1"/>
              <a:t>объекта</a:t>
            </a:r>
            <a:r>
              <a:rPr lang="en-US" sz="2400" dirty="0"/>
              <a:t> (</a:t>
            </a:r>
            <a:r>
              <a:rPr lang="en-US" sz="2400" dirty="0" err="1"/>
              <a:t>списка</a:t>
            </a:r>
            <a:r>
              <a:rPr lang="en-US" sz="2400" dirty="0"/>
              <a:t>, </a:t>
            </a:r>
            <a:r>
              <a:rPr lang="en-US" sz="2400" dirty="0" err="1"/>
              <a:t>словаря</a:t>
            </a:r>
            <a:r>
              <a:rPr lang="en-US" sz="2400" dirty="0"/>
              <a:t>, </a:t>
            </a:r>
            <a:r>
              <a:rPr lang="en-US" sz="2400" dirty="0" err="1"/>
              <a:t>кортежа</a:t>
            </a:r>
            <a:r>
              <a:rPr lang="en-US" sz="2400" dirty="0"/>
              <a:t>). </a:t>
            </a:r>
            <a:endParaRPr lang="kk-KZ" sz="2400" dirty="0"/>
          </a:p>
          <a:p>
            <a:pPr algn="just"/>
            <a:r>
              <a:rPr lang="en-US" sz="2400" dirty="0" err="1"/>
              <a:t>По</a:t>
            </a:r>
            <a:r>
              <a:rPr lang="en-US" sz="2400" dirty="0"/>
              <a:t> </a:t>
            </a:r>
            <a:r>
              <a:rPr lang="en-US" sz="2400" dirty="0" err="1"/>
              <a:t>умолчанию</a:t>
            </a:r>
            <a:r>
              <a:rPr lang="en-US" sz="2400" dirty="0"/>
              <a:t> </a:t>
            </a:r>
            <a:r>
              <a:rPr lang="en-US" sz="2400" dirty="0" err="1"/>
              <a:t>она</a:t>
            </a:r>
            <a:r>
              <a:rPr lang="en-US" sz="2400" dirty="0"/>
              <a:t> </a:t>
            </a:r>
            <a:r>
              <a:rPr lang="en-US" sz="2400" dirty="0" err="1"/>
              <a:t>сортирует</a:t>
            </a:r>
            <a:r>
              <a:rPr lang="en-US" sz="2400" dirty="0"/>
              <a:t> </a:t>
            </a:r>
            <a:r>
              <a:rPr lang="en-US" sz="2400" dirty="0" err="1"/>
              <a:t>его</a:t>
            </a:r>
            <a:r>
              <a:rPr lang="en-US" sz="2400" dirty="0"/>
              <a:t> </a:t>
            </a:r>
            <a:r>
              <a:rPr lang="en-US" sz="2400" dirty="0" err="1"/>
              <a:t>по</a:t>
            </a:r>
            <a:r>
              <a:rPr lang="en-US" sz="2400" dirty="0"/>
              <a:t> </a:t>
            </a:r>
            <a:r>
              <a:rPr lang="en-US" sz="2400" dirty="0" err="1"/>
              <a:t>возрастанию</a:t>
            </a:r>
            <a:r>
              <a:rPr lang="en-US" sz="2400" dirty="0"/>
              <a:t>.</a:t>
            </a:r>
          </a:p>
        </p:txBody>
      </p:sp>
      <p:sp>
        <p:nvSpPr>
          <p:cNvPr id="12" name="Заголовок 3"/>
          <p:cNvSpPr>
            <a:spLocks noGrp="1"/>
          </p:cNvSpPr>
          <p:nvPr>
            <p:ph type="title"/>
          </p:nvPr>
        </p:nvSpPr>
        <p:spPr>
          <a:xfrm>
            <a:off x="479206" y="270668"/>
            <a:ext cx="471085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1. </a:t>
            </a:r>
            <a:r>
              <a:rPr lang="ru-RU" sz="4000" dirty="0"/>
              <a:t>Функция </a:t>
            </a:r>
            <a:r>
              <a:rPr lang="en-US" sz="4000" dirty="0"/>
              <a:t>sorted</a:t>
            </a:r>
            <a:endParaRPr lang="ru-RU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18" y="933450"/>
            <a:ext cx="5991225" cy="4991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4365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66608" y="486269"/>
            <a:ext cx="6893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cs typeface="+mj-cs"/>
              </a:rPr>
              <a:t>re.compile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(pattern, </a:t>
            </a:r>
            <a:r>
              <a:rPr lang="en-US" sz="4000" dirty="0" err="1">
                <a:solidFill>
                  <a:schemeClr val="tx2"/>
                </a:solidFill>
                <a:cs typeface="+mj-cs"/>
              </a:rPr>
              <a:t>repl</a:t>
            </a:r>
            <a:r>
              <a:rPr lang="en-US" sz="4000" dirty="0">
                <a:solidFill>
                  <a:schemeClr val="tx2"/>
                </a:solidFill>
                <a:cs typeface="+mj-cs"/>
              </a:rPr>
              <a:t>, string)</a:t>
            </a:r>
            <a:endParaRPr lang="ru-RU" sz="4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66608" y="1539639"/>
            <a:ext cx="1101023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Мы можем собрать регулярное выражение в отдельный объект, который может быть использован для поиска. Это также избавляет от переписывания одного и того же выражения.</a:t>
            </a: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pattern = re.compile('AV')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= pattern.findall('AV Analytics Vidhya AV')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result2 = pattern.findall('AV is largest analytics community of India')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 result2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['AV', 'AV']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KZ" sz="28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['AV']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79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50669" y="570936"/>
            <a:ext cx="5526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tx2"/>
                </a:solidFill>
              </a:rPr>
              <a:t>Операторы</a:t>
            </a:r>
            <a:r>
              <a:rPr lang="da-DK" sz="3600" dirty="0">
                <a:solidFill>
                  <a:schemeClr val="tx2"/>
                </a:solidFill>
              </a:rPr>
              <a:t> </a:t>
            </a:r>
            <a:r>
              <a:rPr lang="ru-RU" sz="3600" dirty="0">
                <a:solidFill>
                  <a:schemeClr val="tx2"/>
                </a:solidFill>
              </a:rPr>
              <a:t>и их описания</a:t>
            </a:r>
            <a:r>
              <a:rPr lang="da-DK" sz="36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85333" y="1880215"/>
            <a:ext cx="101343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r>
              <a:rPr lang="ru-RU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Один любой символ, кроме новой строки \n.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	</a:t>
            </a:r>
            <a:r>
              <a:rPr lang="ru-RU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 или 1 вхождение шаблона слева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	</a:t>
            </a:r>
            <a:r>
              <a:rPr lang="ru-RU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 и более вхождений шаблона слева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 	0 и более вхождений шаблона слева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\w	Любая цифра или буква (\W — все, кроме буквы или цифры)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\d	Любая цифра [0-9] (\D — все, кроме цифры)</a:t>
            </a:r>
          </a:p>
          <a:p>
            <a:endParaRPr lang="da-DK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85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03373" y="570936"/>
            <a:ext cx="5526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tx2"/>
                </a:solidFill>
              </a:rPr>
              <a:t>Операторы</a:t>
            </a:r>
            <a:r>
              <a:rPr lang="da-DK" sz="3600" dirty="0">
                <a:solidFill>
                  <a:schemeClr val="tx2"/>
                </a:solidFill>
              </a:rPr>
              <a:t> </a:t>
            </a:r>
            <a:r>
              <a:rPr lang="ru-RU" sz="3600" dirty="0">
                <a:solidFill>
                  <a:schemeClr val="tx2"/>
                </a:solidFill>
              </a:rPr>
              <a:t>и их описания</a:t>
            </a:r>
            <a:r>
              <a:rPr lang="da-DK" sz="36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85333" y="1880215"/>
            <a:ext cx="97401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\s	Любой пробельный символ (\S — любой непробельный символ)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\b	Граница слова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[..]	Один из символов в скобках ([^..] — любой символ, кроме тех, что в скобках)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	</a:t>
            </a:r>
            <a:r>
              <a:rPr lang="ru-RU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Экранирование специальных символов (\. означает точку или \+ — знак «плюс»)</a:t>
            </a:r>
          </a:p>
        </p:txBody>
      </p:sp>
    </p:spTree>
    <p:extLst>
      <p:ext uri="{BB962C8B-B14F-4D97-AF65-F5344CB8AC3E}">
        <p14:creationId xmlns:p14="http://schemas.microsoft.com/office/powerpoint/2010/main" val="1199078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5333" y="1880215"/>
            <a:ext cx="96771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^ и $	Начало и конец строки соответственно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{n,m}	От n до m вхождений ({,m} — от 0 до m)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a|b	Соответствует a или b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	Группирует выражение и возвращает найденный текст</a:t>
            </a:r>
          </a:p>
          <a:p>
            <a:pPr algn="just"/>
            <a:r>
              <a:rPr lang="ru-KZ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\t, \n, \r	Символ табуляции, новой строки и возврата каретки соответственно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7FC9BB9-336B-658B-36F6-CEF6BE9441E5}"/>
              </a:ext>
            </a:extLst>
          </p:cNvPr>
          <p:cNvSpPr/>
          <p:nvPr/>
        </p:nvSpPr>
        <p:spPr>
          <a:xfrm>
            <a:off x="903373" y="570936"/>
            <a:ext cx="5526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tx2"/>
                </a:solidFill>
              </a:rPr>
              <a:t>Операторы</a:t>
            </a:r>
            <a:r>
              <a:rPr lang="da-DK" sz="3600" dirty="0">
                <a:solidFill>
                  <a:schemeClr val="tx2"/>
                </a:solidFill>
              </a:rPr>
              <a:t> </a:t>
            </a:r>
            <a:r>
              <a:rPr lang="ru-RU" sz="3600" dirty="0">
                <a:solidFill>
                  <a:schemeClr val="tx2"/>
                </a:solidFill>
              </a:rPr>
              <a:t>и их описания</a:t>
            </a:r>
            <a:r>
              <a:rPr lang="da-DK" sz="3600" dirty="0">
                <a:solidFill>
                  <a:schemeClr val="tx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200392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00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5503862" cy="5158052"/>
          </a:xfrm>
        </p:spPr>
        <p:txBody>
          <a:bodyPr>
            <a:no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Сортировка строк осуществляется по ASCII-значениям.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Возвращаемое значение — List (список).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Синтаксис: </a:t>
            </a:r>
            <a:r>
              <a:rPr lang="ru-RU" sz="2000" dirty="0" err="1">
                <a:cs typeface="Times New Roman" panose="02020603050405020304" pitchFamily="18" charset="0"/>
              </a:rPr>
              <a:t>sorted</a:t>
            </a:r>
            <a:r>
              <a:rPr lang="ru-RU" sz="2000" dirty="0"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cs typeface="Times New Roman" panose="02020603050405020304" pitchFamily="18" charset="0"/>
              </a:rPr>
              <a:t>iterable,key</a:t>
            </a:r>
            <a:r>
              <a:rPr lang="ru-RU" sz="2000" dirty="0">
                <a:cs typeface="Times New Roman" panose="02020603050405020304" pitchFamily="18" charset="0"/>
              </a:rPr>
              <a:t>=</a:t>
            </a:r>
            <a:r>
              <a:rPr lang="ru-RU" sz="2000" dirty="0" err="1">
                <a:cs typeface="Times New Roman" panose="02020603050405020304" pitchFamily="18" charset="0"/>
              </a:rPr>
              <a:t>None,reverse</a:t>
            </a:r>
            <a:r>
              <a:rPr lang="ru-RU" sz="2000" dirty="0">
                <a:cs typeface="Times New Roman" panose="02020603050405020304" pitchFamily="18" charset="0"/>
              </a:rPr>
              <a:t>=</a:t>
            </a:r>
            <a:r>
              <a:rPr lang="ru-RU" sz="2000" dirty="0" err="1">
                <a:cs typeface="Times New Roman" panose="02020603050405020304" pitchFamily="18" charset="0"/>
              </a:rPr>
              <a:t>False</a:t>
            </a:r>
            <a:r>
              <a:rPr lang="ru-RU" sz="2000" dirty="0">
                <a:cs typeface="Times New Roman" panose="02020603050405020304" pitchFamily="18" charset="0"/>
              </a:rPr>
              <a:t>).</a:t>
            </a:r>
          </a:p>
          <a:p>
            <a:r>
              <a:rPr lang="ru-RU" sz="2000" dirty="0" err="1">
                <a:cs typeface="Times New Roman" panose="02020603050405020304" pitchFamily="18" charset="0"/>
              </a:rPr>
              <a:t>iterable</a:t>
            </a:r>
            <a:r>
              <a:rPr lang="ru-RU" sz="2000" dirty="0">
                <a:cs typeface="Times New Roman" panose="02020603050405020304" pitchFamily="18" charset="0"/>
              </a:rPr>
              <a:t>: строка, список, кортеж, множество, словарь</a:t>
            </a:r>
          </a:p>
          <a:p>
            <a:r>
              <a:rPr lang="ru-RU" sz="2000" dirty="0" err="1">
                <a:cs typeface="Times New Roman" panose="02020603050405020304" pitchFamily="18" charset="0"/>
              </a:rPr>
              <a:t>key</a:t>
            </a:r>
            <a:r>
              <a:rPr lang="ru-RU" sz="2000" dirty="0">
                <a:cs typeface="Times New Roman" panose="02020603050405020304" pitchFamily="18" charset="0"/>
              </a:rPr>
              <a:t> (необязательный параметр): если указать ключ, то сортировка будет выполнена по функции этого ключа.</a:t>
            </a:r>
          </a:p>
          <a:p>
            <a:r>
              <a:rPr lang="ru-RU" sz="2000" dirty="0" err="1">
                <a:cs typeface="Times New Roman" panose="02020603050405020304" pitchFamily="18" charset="0"/>
              </a:rPr>
              <a:t>reverse</a:t>
            </a:r>
            <a:r>
              <a:rPr lang="ru-RU" sz="2000" dirty="0">
                <a:cs typeface="Times New Roman" panose="02020603050405020304" pitchFamily="18" charset="0"/>
              </a:rPr>
              <a:t> (необязательный параметр): по умолчанию сортировка выполняется по возрастанию. Если указать </a:t>
            </a:r>
            <a:r>
              <a:rPr lang="ru-RU" sz="2000" dirty="0" err="1">
                <a:cs typeface="Times New Roman" panose="02020603050405020304" pitchFamily="18" charset="0"/>
              </a:rPr>
              <a:t>reverse</a:t>
            </a:r>
            <a:r>
              <a:rPr lang="ru-RU" sz="2000" dirty="0">
                <a:cs typeface="Times New Roman" panose="02020603050405020304" pitchFamily="18" charset="0"/>
              </a:rPr>
              <a:t>=</a:t>
            </a:r>
            <a:r>
              <a:rPr lang="ru-RU" sz="2000" dirty="0" err="1">
                <a:cs typeface="Times New Roman" panose="02020603050405020304" pitchFamily="18" charset="0"/>
              </a:rPr>
              <a:t>True</a:t>
            </a:r>
            <a:r>
              <a:rPr lang="ru-RU" sz="2000" dirty="0">
                <a:cs typeface="Times New Roman" panose="02020603050405020304" pitchFamily="18" charset="0"/>
              </a:rPr>
              <a:t>, то можно отсортировать по убыванию.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8574" y="1600087"/>
            <a:ext cx="53340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4000" dirty="0"/>
              <a:t>Функция </a:t>
            </a:r>
            <a:r>
              <a:rPr lang="en-US" sz="4000" dirty="0"/>
              <a:t>sorted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092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Метод </a:t>
            </a:r>
            <a:r>
              <a:rPr lang="en-US" dirty="0" err="1"/>
              <a:t>list.sort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2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2</a:t>
            </a:r>
            <a:r>
              <a:rPr lang="en-US" sz="4000" dirty="0"/>
              <a:t>. </a:t>
            </a:r>
            <a:r>
              <a:rPr lang="ru-RU" sz="4000" dirty="0"/>
              <a:t>Метод </a:t>
            </a:r>
            <a:r>
              <a:rPr lang="en-US" sz="4000" dirty="0" err="1"/>
              <a:t>list.sort</a:t>
            </a:r>
            <a:r>
              <a:rPr lang="en-US" sz="4000" dirty="0"/>
              <a:t>()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34533" y="1884356"/>
            <a:ext cx="46022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М</a:t>
            </a:r>
            <a:r>
              <a:rPr lang="en-US" sz="2400" dirty="0" err="1">
                <a:cs typeface="Times New Roman" panose="02020603050405020304" pitchFamily="18" charset="0"/>
              </a:rPr>
              <a:t>етод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списков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list.sort</a:t>
            </a:r>
            <a:r>
              <a:rPr lang="en-US" sz="2400" dirty="0"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cs typeface="Times New Roman" panose="02020603050405020304" pitchFamily="18" charset="0"/>
              </a:rPr>
              <a:t>который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изменяет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исходный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список</a:t>
            </a:r>
            <a:r>
              <a:rPr lang="en-US" sz="2400" dirty="0">
                <a:cs typeface="Times New Roman" panose="02020603050405020304" pitchFamily="18" charset="0"/>
              </a:rPr>
              <a:t> (и </a:t>
            </a:r>
            <a:r>
              <a:rPr lang="en-US" sz="2400" dirty="0" err="1">
                <a:cs typeface="Times New Roman" panose="02020603050405020304" pitchFamily="18" charset="0"/>
              </a:rPr>
              <a:t>возвращает</a:t>
            </a:r>
            <a:r>
              <a:rPr lang="en-US" sz="2400" dirty="0">
                <a:cs typeface="Times New Roman" panose="02020603050405020304" pitchFamily="18" charset="0"/>
              </a:rPr>
              <a:t> None </a:t>
            </a:r>
            <a:r>
              <a:rPr lang="en-US" sz="2400" dirty="0" err="1">
                <a:cs typeface="Times New Roman" panose="02020603050405020304" pitchFamily="18" charset="0"/>
              </a:rPr>
              <a:t>во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избежание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путаницы</a:t>
            </a:r>
            <a:r>
              <a:rPr lang="en-US" sz="2400" dirty="0"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01" y="1884356"/>
            <a:ext cx="3238500" cy="1266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Прямоугольник 9"/>
          <p:cNvSpPr/>
          <p:nvPr/>
        </p:nvSpPr>
        <p:spPr>
          <a:xfrm>
            <a:off x="984068" y="4051553"/>
            <a:ext cx="97347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О</a:t>
            </a:r>
            <a:r>
              <a:rPr lang="en-US" sz="2800" dirty="0" err="1">
                <a:cs typeface="Times New Roman" panose="02020603050405020304" pitchFamily="18" charset="0"/>
              </a:rPr>
              <a:t>тличие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заключается</a:t>
            </a:r>
            <a:r>
              <a:rPr lang="en-US" sz="2800" dirty="0">
                <a:cs typeface="Times New Roman" panose="02020603050405020304" pitchFamily="18" charset="0"/>
              </a:rPr>
              <a:t> в </a:t>
            </a:r>
            <a:r>
              <a:rPr lang="en-US" sz="2800" dirty="0" err="1">
                <a:cs typeface="Times New Roman" panose="02020603050405020304" pitchFamily="18" charset="0"/>
              </a:rPr>
              <a:t>том</a:t>
            </a:r>
            <a:r>
              <a:rPr lang="en-US" sz="2800" dirty="0"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cs typeface="Times New Roman" panose="02020603050405020304" pitchFamily="18" charset="0"/>
              </a:rPr>
              <a:t>что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метод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list.sort</a:t>
            </a:r>
            <a:r>
              <a:rPr lang="en-US" sz="2800" dirty="0">
                <a:cs typeface="Times New Roman" panose="02020603050405020304" pitchFamily="18" charset="0"/>
              </a:rPr>
              <a:t>() </a:t>
            </a:r>
            <a:r>
              <a:rPr lang="en-US" sz="2800" dirty="0" err="1">
                <a:cs typeface="Times New Roman" panose="02020603050405020304" pitchFamily="18" charset="0"/>
              </a:rPr>
              <a:t>определён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только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для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списков</a:t>
            </a:r>
            <a:r>
              <a:rPr lang="en-US" sz="2800" dirty="0">
                <a:cs typeface="Times New Roman" panose="02020603050405020304" pitchFamily="18" charset="0"/>
              </a:rPr>
              <a:t>, в </a:t>
            </a:r>
            <a:r>
              <a:rPr lang="en-US" sz="2800" dirty="0" err="1">
                <a:cs typeface="Times New Roman" panose="02020603050405020304" pitchFamily="18" charset="0"/>
              </a:rPr>
              <a:t>то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время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как</a:t>
            </a:r>
            <a:r>
              <a:rPr lang="en-US" sz="2800" dirty="0">
                <a:cs typeface="Times New Roman" panose="02020603050405020304" pitchFamily="18" charset="0"/>
              </a:rPr>
              <a:t> sorted() </a:t>
            </a:r>
            <a:r>
              <a:rPr lang="en-US" sz="2800" dirty="0" err="1">
                <a:cs typeface="Times New Roman" panose="02020603050405020304" pitchFamily="18" charset="0"/>
              </a:rPr>
              <a:t>работает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со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всеми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итерируемыми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объектами</a:t>
            </a:r>
            <a:r>
              <a:rPr lang="ru-RU" sz="2800" dirty="0">
                <a:cs typeface="Times New Roman" panose="02020603050405020304" pitchFamily="18" charset="0"/>
              </a:rPr>
              <a:t>.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по возрастанию и сортировка по убыванию в </a:t>
            </a:r>
            <a:r>
              <a:rPr lang="ru-RU" dirty="0" err="1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037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60</TotalTime>
  <Words>2112</Words>
  <Application>Microsoft Office PowerPoint</Application>
  <PresentationFormat>Широкоэкранный</PresentationFormat>
  <Paragraphs>257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1" baseType="lpstr">
      <vt:lpstr>Arial</vt:lpstr>
      <vt:lpstr>Calibri</vt:lpstr>
      <vt:lpstr>Helvetica Light</vt:lpstr>
      <vt:lpstr>Lucida Console</vt:lpstr>
      <vt:lpstr>Times New Roman</vt:lpstr>
      <vt:lpstr>Wingdings</vt:lpstr>
      <vt:lpstr>Тема Office</vt:lpstr>
      <vt:lpstr>Сортировка, поиск, регулярные выражения</vt:lpstr>
      <vt:lpstr> Что такое сортировка?</vt:lpstr>
      <vt:lpstr>Презентация PowerPoint</vt:lpstr>
      <vt:lpstr>1. Функция sorted()</vt:lpstr>
      <vt:lpstr>1. Функция sorted</vt:lpstr>
      <vt:lpstr> Функция sorted</vt:lpstr>
      <vt:lpstr>2. Метод list.sort()</vt:lpstr>
      <vt:lpstr>2. Метод list.sort()</vt:lpstr>
      <vt:lpstr>Сортировка по возрастанию и сортировка по убыванию в Python</vt:lpstr>
      <vt:lpstr>reverse</vt:lpstr>
      <vt:lpstr>3. Сортировка пузырьком это?</vt:lpstr>
      <vt:lpstr>3. Сортировка пузырьком это?</vt:lpstr>
      <vt:lpstr>4. Сортировка Шелла (Shell sort) это?</vt:lpstr>
      <vt:lpstr>4. Сортировка Шелла (Shell sort) это?</vt:lpstr>
      <vt:lpstr>5. Быстрая сортировка (QuickSort) это?</vt:lpstr>
      <vt:lpstr>5. Быстрая сортировка (QuickSort) это?</vt:lpstr>
      <vt:lpstr>6. Сортировка слиянием (mergesort) это?</vt:lpstr>
      <vt:lpstr>6. Сортировка слиянием (mergesort) это?</vt:lpstr>
      <vt:lpstr>Поиск это?</vt:lpstr>
      <vt:lpstr>Презентация PowerPoint</vt:lpstr>
      <vt:lpstr>Презентация PowerPoint</vt:lpstr>
      <vt:lpstr>1. Линейный поиск это?</vt:lpstr>
      <vt:lpstr>Презентация PowerPoint</vt:lpstr>
      <vt:lpstr>Программный код и его реализация</vt:lpstr>
      <vt:lpstr>2. Бинарный поиск это?</vt:lpstr>
      <vt:lpstr>2. Бинарный поиск это?</vt:lpstr>
      <vt:lpstr>Визуальный пример</vt:lpstr>
      <vt:lpstr>Программный код и его реализация</vt:lpstr>
      <vt:lpstr>Что такое регулярные выражения?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87</cp:revision>
  <dcterms:created xsi:type="dcterms:W3CDTF">2022-01-30T05:59:16Z</dcterms:created>
  <dcterms:modified xsi:type="dcterms:W3CDTF">2023-06-30T10:56:19Z</dcterms:modified>
</cp:coreProperties>
</file>