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14" r:id="rId96"/>
    <p:sldId id="415" r:id="rId97"/>
    <p:sldId id="416" r:id="rId98"/>
    <p:sldId id="417" r:id="rId99"/>
    <p:sldId id="418" r:id="rId100"/>
    <p:sldId id="419" r:id="rId101"/>
    <p:sldId id="420" r:id="rId102"/>
    <p:sldId id="356" r:id="rId103"/>
    <p:sldId id="357" r:id="rId104"/>
    <p:sldId id="421" r:id="rId105"/>
    <p:sldId id="422" r:id="rId106"/>
    <p:sldId id="284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44268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Итераторы, контейнеры и перечисления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№9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Генератор</a:t>
            </a:r>
            <a:r>
              <a:rPr lang="ru-RU" dirty="0"/>
              <a:t> – это итератор, элементы которого можно перебирать (итерировать) только один раз.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Любая функция в Python, в теле которой встречается ключевое слово </a:t>
            </a:r>
            <a:r>
              <a:rPr lang="ru-RU" b="1" i="1" dirty="0" err="1"/>
              <a:t>yield</a:t>
            </a:r>
            <a:r>
              <a:rPr lang="ru-RU" dirty="0"/>
              <a:t>, называется </a:t>
            </a:r>
            <a:r>
              <a:rPr lang="ru-RU" i="1" dirty="0"/>
              <a:t>генераторной функцией</a:t>
            </a:r>
            <a:r>
              <a:rPr lang="ru-RU" dirty="0"/>
              <a:t> — при вызове она возвращает </a:t>
            </a:r>
            <a:r>
              <a:rPr lang="ru-RU" i="1" dirty="0"/>
              <a:t>объект-генератор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Вместо ключевого слова </a:t>
            </a:r>
            <a:r>
              <a:rPr lang="ru-RU" dirty="0" err="1"/>
              <a:t>return</a:t>
            </a:r>
            <a:r>
              <a:rPr lang="ru-RU" dirty="0"/>
              <a:t> в генераторе используется </a:t>
            </a:r>
            <a:r>
              <a:rPr lang="ru-RU" dirty="0" err="1"/>
              <a:t>yield</a:t>
            </a:r>
            <a:r>
              <a:rPr lang="ru-RU" dirty="0"/>
              <a:t>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1145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2434" y="4242867"/>
            <a:ext cx="5616574" cy="132556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en-US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zip_longest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требуется в тех случаях, когда необходимо произвести спаривание отдельных элементов последовательности. Параметр </a:t>
            </a:r>
            <a:r>
              <a:rPr lang="en-US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fillvalue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обозначить объект, которым будут заполнятся недостающие ячейки списка.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8511684" cy="4603751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zip_longest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zip_longest</a:t>
            </a:r>
            <a:r>
              <a:rPr lang="en-US" dirty="0"/>
              <a:t>('DOG', [0, 1, 2, 3], </a:t>
            </a:r>
            <a:r>
              <a:rPr lang="en-US" dirty="0" err="1"/>
              <a:t>fillvalue</a:t>
            </a:r>
            <a:r>
              <a:rPr lang="en-US" dirty="0"/>
              <a:t> = ' '):</a:t>
            </a:r>
          </a:p>
          <a:p>
            <a:r>
              <a:rPr lang="en-US" dirty="0"/>
              <a:t>    print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('D', 0)</a:t>
            </a:r>
          </a:p>
          <a:p>
            <a:r>
              <a:rPr lang="en-US" dirty="0"/>
              <a:t>('O', 1)</a:t>
            </a:r>
          </a:p>
          <a:p>
            <a:r>
              <a:rPr lang="en-US" dirty="0"/>
              <a:t>('G', 2)</a:t>
            </a:r>
          </a:p>
          <a:p>
            <a:r>
              <a:rPr lang="en-US" dirty="0"/>
              <a:t>(' ', 3)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A317F8-A7F0-B72E-58BA-AB537DD19D24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zip_longest</a:t>
            </a:r>
            <a:r>
              <a:rPr lang="ru-RU" sz="4000" b="1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41441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054" y="1779211"/>
            <a:ext cx="6511520" cy="1325563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используется для генерации собственных итераторов на основе итерируемой последовательности объектов. В примере показано создание итераторов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i1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i2.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42" y="1546454"/>
            <a:ext cx="5319597" cy="515914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</a:t>
            </a:r>
            <a:r>
              <a:rPr lang="en-US" sz="1800" dirty="0" err="1"/>
              <a:t>itertools</a:t>
            </a:r>
            <a:r>
              <a:rPr lang="en-US" sz="1800" dirty="0"/>
              <a:t> import tee</a:t>
            </a:r>
          </a:p>
          <a:p>
            <a:r>
              <a:rPr lang="en-US" sz="1800" dirty="0"/>
              <a:t>data = 'DOG'</a:t>
            </a:r>
          </a:p>
          <a:p>
            <a:r>
              <a:rPr lang="en-US" sz="1800" dirty="0"/>
              <a:t>i1, i2 = tee(data)</a:t>
            </a:r>
          </a:p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i1:</a:t>
            </a:r>
          </a:p>
          <a:p>
            <a:r>
              <a:rPr lang="en-US" sz="1800" dirty="0"/>
              <a:t>    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i2:</a:t>
            </a:r>
          </a:p>
          <a:p>
            <a:r>
              <a:rPr lang="en-US" sz="1800" dirty="0"/>
              <a:t>    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D</a:t>
            </a:r>
          </a:p>
          <a:p>
            <a:r>
              <a:rPr lang="en-US" sz="1800" dirty="0"/>
              <a:t>O</a:t>
            </a:r>
          </a:p>
          <a:p>
            <a:r>
              <a:rPr lang="en-US" sz="1800" dirty="0"/>
              <a:t>G</a:t>
            </a:r>
          </a:p>
          <a:p>
            <a:r>
              <a:rPr lang="en-US" sz="1800" dirty="0"/>
              <a:t>D</a:t>
            </a:r>
          </a:p>
          <a:p>
            <a:r>
              <a:rPr lang="en-US" sz="1800" dirty="0"/>
              <a:t>O</a:t>
            </a:r>
          </a:p>
          <a:p>
            <a:r>
              <a:rPr lang="en-US" sz="1800" dirty="0"/>
              <a:t>G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F3FDBD-7802-C3DF-AFF6-4799BDBD17F9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tee</a:t>
            </a:r>
            <a:r>
              <a:rPr lang="ru-RU" sz="4000" b="1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57315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7105" y="512763"/>
            <a:ext cx="7855469" cy="132556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Последняя функция в этом разделе называется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применяется для группировки объектов списка по общим значениям. Приведенный код показывает форматированную выдачу данных массива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animals. </a:t>
            </a:r>
            <a:br>
              <a:rPr lang="kk-KZ" sz="1800" dirty="0"/>
            </a:br>
            <a:endParaRPr lang="en-US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2101849"/>
            <a:ext cx="11196636" cy="4603751"/>
          </a:xfrm>
        </p:spPr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itertools</a:t>
            </a:r>
            <a:r>
              <a:rPr lang="en-US" sz="2400" dirty="0"/>
              <a:t> import </a:t>
            </a:r>
            <a:r>
              <a:rPr lang="en-US" sz="2400" dirty="0" err="1"/>
              <a:t>groupby</a:t>
            </a:r>
            <a:endParaRPr lang="en-US" sz="2400" dirty="0"/>
          </a:p>
          <a:p>
            <a:r>
              <a:rPr lang="en-US" sz="2400" dirty="0"/>
              <a:t>animals = [('CAT', 'TOM'), ('MOUSE', 'JARRY')]</a:t>
            </a:r>
          </a:p>
          <a:p>
            <a:r>
              <a:rPr lang="en-US" sz="2400" dirty="0"/>
              <a:t>for key, group in </a:t>
            </a:r>
            <a:r>
              <a:rPr lang="en-US" sz="2400" dirty="0" err="1"/>
              <a:t>groupby</a:t>
            </a:r>
            <a:r>
              <a:rPr lang="en-US" sz="2400" dirty="0"/>
              <a:t>(animals, lambda kind: kind[0]):</a:t>
            </a:r>
          </a:p>
          <a:p>
            <a:r>
              <a:rPr lang="en-US" sz="2400" dirty="0"/>
              <a:t>    for kind, name in group:</a:t>
            </a:r>
          </a:p>
          <a:p>
            <a:r>
              <a:rPr lang="en-US" sz="2400" dirty="0"/>
              <a:t>        print('{name} is a {kind}'.format(name = name, kind = kind))</a:t>
            </a:r>
          </a:p>
          <a:p>
            <a:endParaRPr lang="en-US" sz="2400" dirty="0"/>
          </a:p>
          <a:p>
            <a:r>
              <a:rPr lang="en-US" sz="2400" dirty="0"/>
              <a:t>TOM is a CAT</a:t>
            </a:r>
          </a:p>
          <a:p>
            <a:r>
              <a:rPr lang="en-US" sz="2400" dirty="0"/>
              <a:t>JARRY is a MOUSE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7105" y="4840073"/>
            <a:ext cx="7389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Как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видно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из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примера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метод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itertools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groupby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принимает в качестве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первого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аргумента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сам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список, в то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время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как на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месте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второго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стоит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лямбда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-функция.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7CD2A9-D601-9C46-DFDF-AE493EEE8CEC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Groupby</a:t>
            </a:r>
            <a:r>
              <a:rPr lang="ru-RU" sz="4000" b="1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622074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Следующая таблица отображает краткую сводку по всем функциям, включая в себя особенности их вызова и назначение.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898" y="1477963"/>
            <a:ext cx="7196203" cy="522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9194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001" y="640080"/>
            <a:ext cx="7549974" cy="6010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32506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79" y="907800"/>
            <a:ext cx="10534441" cy="504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45190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yield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При первом исполнении кода тела функции код будет выполнен с начала и до первого встретившегося оператора </a:t>
            </a:r>
            <a:r>
              <a:rPr lang="ru-RU" b="1" dirty="0" err="1"/>
              <a:t>yield</a:t>
            </a:r>
            <a:r>
              <a:rPr lang="ru-RU" dirty="0"/>
              <a:t>. После этого будет возвращено первое значение и выполнение тела функции опять приостановлено.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Запрос следующего значения у генератора во время итерации заставит код тела функции выполняться дальше (с предыдущего </a:t>
            </a:r>
            <a:r>
              <a:rPr lang="ru-RU" b="1" dirty="0" err="1"/>
              <a:t>yield</a:t>
            </a:r>
            <a:r>
              <a:rPr lang="ru-RU" dirty="0" err="1"/>
              <a:t>’а</a:t>
            </a:r>
            <a:r>
              <a:rPr lang="ru-RU" dirty="0"/>
              <a:t>), пока не встретится следующий </a:t>
            </a:r>
            <a:r>
              <a:rPr lang="ru-RU" b="1" dirty="0" err="1"/>
              <a:t>yield</a:t>
            </a:r>
            <a:r>
              <a:rPr lang="ru-RU" dirty="0"/>
              <a:t>. Генератор считается «закончившимся» в случае если при очередном исполнении кода тела функции не было встречено ни одного оператора </a:t>
            </a:r>
            <a:r>
              <a:rPr lang="ru-RU" b="1" dirty="0" err="1"/>
              <a:t>yield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Функции-генераторы</a:t>
            </a:r>
            <a:r>
              <a:rPr lang="ru-RU" dirty="0"/>
              <a:t> – это функции, которые возвращают значение и затем могут продолжить работу с того места, где они остановились в предыдущий раз.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результате генераторы позволяют нам генерировать последовательности значений постепенно, не создавая всю последовательность единовременно в памяти.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33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387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Во многих отношениях, функция-генератор выглядит очень похоже на обычную функцию. Основное отличие в том, что когда эта функция компилируется, она становится объектом, который поддерживает протокол итераций. </a:t>
            </a:r>
          </a:p>
          <a:p>
            <a:pPr marL="0" indent="0">
              <a:buNone/>
            </a:pPr>
            <a:r>
              <a:rPr lang="ru-RU" dirty="0"/>
              <a:t>Это значит, что когда такая функция вызывается в Вашем коде, она не просто возвращает значение и завершает работу. </a:t>
            </a:r>
          </a:p>
          <a:p>
            <a:pPr marL="0" indent="0">
              <a:buNone/>
            </a:pPr>
            <a:r>
              <a:rPr lang="ru-RU" dirty="0"/>
              <a:t>Вместо этого, функция-генератор ставит своё выполнение на паузу, и возобновляет выполнение с последней точки генерации значений. </a:t>
            </a:r>
          </a:p>
          <a:p>
            <a:pPr marL="0" indent="0">
              <a:buNone/>
            </a:pPr>
            <a:r>
              <a:rPr lang="ru-RU" dirty="0"/>
              <a:t>Основное преимущество такого подхода в том, что вместо необходимости сразу вычислить всю серию значений, генератор генерирует одно значение и ставит выполнение на паузу, ожидая дальнейших инструкций. </a:t>
            </a:r>
          </a:p>
          <a:p>
            <a:pPr marL="0" indent="0">
              <a:buNone/>
            </a:pPr>
            <a:r>
              <a:rPr lang="ru-RU" dirty="0"/>
              <a:t>Такая особенность работы называется </a:t>
            </a:r>
            <a:r>
              <a:rPr lang="ru-RU" b="1" dirty="0" err="1"/>
              <a:t>state</a:t>
            </a:r>
            <a:r>
              <a:rPr lang="ru-RU" b="1" dirty="0"/>
              <a:t> </a:t>
            </a:r>
            <a:r>
              <a:rPr lang="ru-RU" b="1" dirty="0" err="1"/>
              <a:t>suspension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88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range()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Например, функция </a:t>
            </a:r>
            <a:r>
              <a:rPr lang="en-US" b="1" dirty="0"/>
              <a:t>range() </a:t>
            </a:r>
            <a:r>
              <a:rPr lang="ru-RU" dirty="0"/>
              <a:t>не создает весь список в памяти от начала до конца.</a:t>
            </a:r>
          </a:p>
          <a:p>
            <a:pPr marL="0" indent="0">
              <a:buNone/>
            </a:pPr>
            <a:r>
              <a:rPr lang="ru-RU" dirty="0"/>
              <a:t>Вместо этого она просто хранит последнее значение и размер шага, и постепенно возвращает значения.</a:t>
            </a:r>
          </a:p>
          <a:p>
            <a:pPr marL="0" indent="0">
              <a:buNone/>
            </a:pPr>
            <a:r>
              <a:rPr lang="ru-RU" dirty="0"/>
              <a:t>В итоге список генерируется постепенно без необходимости создания одного большого списка в памяти.</a:t>
            </a:r>
          </a:p>
          <a:p>
            <a:pPr marL="0" indent="0">
              <a:buNone/>
            </a:pPr>
            <a:r>
              <a:rPr lang="ru-RU" dirty="0"/>
              <a:t>Обычно генераторы используются в циклах. На каждой итерации цикла используется только очередное значение из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94460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072" y="1758112"/>
            <a:ext cx="9027073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Функция, которая возводит числа в куб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create_cubes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result = []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for x in range 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result.append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(x**3)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return result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мы храним в памяти весь список</a:t>
            </a:r>
          </a:p>
        </p:txBody>
      </p:sp>
    </p:spTree>
    <p:extLst>
      <p:ext uri="{BB962C8B-B14F-4D97-AF65-F5344CB8AC3E}">
        <p14:creationId xmlns:p14="http://schemas.microsoft.com/office/powerpoint/2010/main" val="385508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Аналогично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08482"/>
            <a:ext cx="11196636" cy="46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gencubes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print(x)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27</a:t>
            </a:r>
          </a:p>
          <a:p>
            <a:pPr marL="0" indent="0">
              <a:buNone/>
            </a:pPr>
            <a:r>
              <a:rPr lang="en-US" dirty="0"/>
              <a:t>64</a:t>
            </a:r>
          </a:p>
          <a:p>
            <a:pPr marL="0" indent="0">
              <a:buNone/>
            </a:pPr>
            <a:r>
              <a:rPr lang="en-US" dirty="0"/>
              <a:t>125</a:t>
            </a:r>
          </a:p>
          <a:p>
            <a:pPr marL="0" indent="0">
              <a:buNone/>
            </a:pPr>
            <a:r>
              <a:rPr lang="en-US" dirty="0"/>
              <a:t>216</a:t>
            </a:r>
          </a:p>
          <a:p>
            <a:pPr marL="0" indent="0">
              <a:buNone/>
            </a:pPr>
            <a:r>
              <a:rPr lang="en-US" dirty="0"/>
              <a:t>343</a:t>
            </a:r>
          </a:p>
          <a:p>
            <a:pPr marL="0" indent="0">
              <a:buNone/>
            </a:pPr>
            <a:r>
              <a:rPr lang="en-US" dirty="0"/>
              <a:t>512</a:t>
            </a:r>
          </a:p>
          <a:p>
            <a:pPr marL="0" indent="0">
              <a:buNone/>
            </a:pPr>
            <a:r>
              <a:rPr lang="en-US" dirty="0"/>
              <a:t>729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88557" y="2598003"/>
            <a:ext cx="528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 хранит в памяти список, каждый раз выводит лишь одно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19270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1604"/>
            <a:ext cx="10515600" cy="6074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Функция-генератор, которая возводит числа в куб.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gencubes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for x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yield x**3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каждый раз получаем лишь одно значение, всю последовательность одновременно в списке не храним, используем память более эффективно. Особенно заметно при работе с </a:t>
            </a:r>
            <a:r>
              <a:rPr lang="en-US" dirty="0"/>
              <a:t>Big Data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Чтобы получить результат в виде списка используем </a:t>
            </a:r>
            <a:r>
              <a:rPr lang="en-US" b="1" dirty="0"/>
              <a:t>list(</a:t>
            </a:r>
            <a:r>
              <a:rPr lang="en-US" b="1" dirty="0" err="1"/>
              <a:t>gencubes</a:t>
            </a:r>
            <a:r>
              <a:rPr lang="en-US" b="1" dirty="0"/>
              <a:t>(10))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0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Функция для получения чисел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73566"/>
            <a:ext cx="11196636" cy="460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genfibon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Generate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fibonnaci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sequence up to 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a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b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yield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b,a+b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845" y="4177977"/>
            <a:ext cx="5183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– </a:t>
            </a:r>
            <a:r>
              <a:rPr lang="ru-RU" sz="2400" dirty="0"/>
              <a:t>очередное число</a:t>
            </a:r>
          </a:p>
          <a:p>
            <a:r>
              <a:rPr lang="en-US" sz="2400" dirty="0"/>
              <a:t>b  - </a:t>
            </a:r>
            <a:r>
              <a:rPr lang="ru-RU" sz="2400" dirty="0"/>
              <a:t>предыдущее число</a:t>
            </a:r>
          </a:p>
          <a:p>
            <a:r>
              <a:rPr lang="en-US" sz="2400" dirty="0"/>
              <a:t>yield </a:t>
            </a:r>
            <a:r>
              <a:rPr lang="ru-RU" sz="2400" dirty="0"/>
              <a:t>возвращает очередное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00258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820" y="1741486"/>
            <a:ext cx="10390360" cy="46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genfibon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13</a:t>
            </a:r>
          </a:p>
          <a:p>
            <a:pPr marL="0" indent="0">
              <a:buNone/>
            </a:pPr>
            <a:r>
              <a:rPr lang="en-US" dirty="0"/>
              <a:t>21</a:t>
            </a:r>
          </a:p>
          <a:p>
            <a:pPr marL="0" indent="0">
              <a:buNone/>
            </a:pPr>
            <a:r>
              <a:rPr lang="en-US" dirty="0"/>
              <a:t>34</a:t>
            </a:r>
          </a:p>
          <a:p>
            <a:pPr marL="0" indent="0">
              <a:buNone/>
            </a:pPr>
            <a:r>
              <a:rPr lang="en-US" dirty="0"/>
              <a:t>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16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442228"/>
            <a:ext cx="11196636" cy="4603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Во многих современных языках программирования используют такие сущности, как итераторы. Основное их назначение – это упрощение навигации по элементам объекта, который, как правило, представляет собой некоторую коллекцию (список, словарь)</a:t>
            </a:r>
          </a:p>
        </p:txBody>
      </p:sp>
    </p:spTree>
    <p:extLst>
      <p:ext uri="{BB962C8B-B14F-4D97-AF65-F5344CB8AC3E}">
        <p14:creationId xmlns:p14="http://schemas.microsoft.com/office/powerpoint/2010/main" val="188879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Обычная 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Храним в памяти весь список.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fibon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a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b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output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output.append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b,a+b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output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мы укажем больше значение n (например 100000), вторая функция будет хранить каждое из результирующих значений, хотя в нашем случае нам только нужен предыдущий результат, чтобы вычислить следующее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80204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 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Генераторы выражений </a:t>
            </a:r>
            <a:r>
              <a:rPr lang="ru-RU" dirty="0"/>
              <a:t>предназначены для компактного и удобного способа генерации коллекций элементов, а также преобразования одного типа коллекций в другой.</a:t>
            </a:r>
          </a:p>
          <a:p>
            <a:pPr marL="0" indent="0">
              <a:buNone/>
            </a:pPr>
            <a:r>
              <a:rPr lang="ru-RU" dirty="0"/>
              <a:t>В процессе генерации или преобразования возможно применение условий и модификация элементов.</a:t>
            </a:r>
          </a:p>
          <a:p>
            <a:pPr marL="0" indent="0">
              <a:buNone/>
            </a:pPr>
            <a:r>
              <a:rPr lang="ru-RU" dirty="0"/>
              <a:t>Генераторы выражений, так же как и генераторы коллекций являются синтаксическим сахаром и не решают задач, которые нельзя было бы решить без их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2775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11196637" cy="1325563"/>
          </a:xfrm>
        </p:spPr>
        <p:txBody>
          <a:bodyPr>
            <a:noAutofit/>
          </a:bodyPr>
          <a:lstStyle/>
          <a:p>
            <a:r>
              <a:rPr lang="ru-RU" sz="4000" b="1" dirty="0"/>
              <a:t>Преимущества использования генераторов выражений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Более короткий и удобный синтаксис, чем генерация в обычном цикле.</a:t>
            </a:r>
          </a:p>
          <a:p>
            <a:r>
              <a:rPr lang="ru-RU" dirty="0"/>
              <a:t>Более понятный и читаемый синтаксис.</a:t>
            </a:r>
          </a:p>
          <a:p>
            <a:r>
              <a:rPr lang="ru-RU" dirty="0"/>
              <a:t>Быстрее набирать, легче читать, особенно когда подобных операций много в коде.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20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Выражение-генератор</a:t>
            </a:r>
            <a:r>
              <a:rPr lang="ru-RU" dirty="0"/>
              <a:t> (</a:t>
            </a:r>
            <a:r>
              <a:rPr lang="ru-RU" dirty="0" err="1"/>
              <a:t>generator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) — выражение в круглых скобках которое выдает создает на каждой итерации новый элемент по правилам.</a:t>
            </a:r>
          </a:p>
          <a:p>
            <a:r>
              <a:rPr lang="ru-RU" b="1" dirty="0"/>
              <a:t>Генератор коллекции </a:t>
            </a:r>
            <a:r>
              <a:rPr lang="ru-RU" dirty="0"/>
              <a:t>— обобщенное название для генератора списка 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comprehension</a:t>
            </a:r>
            <a:r>
              <a:rPr lang="ru-RU" dirty="0"/>
              <a:t>), генератора словаря (</a:t>
            </a:r>
            <a:r>
              <a:rPr lang="ru-RU" dirty="0" err="1"/>
              <a:t>dictionary</a:t>
            </a:r>
            <a:r>
              <a:rPr lang="ru-RU" dirty="0"/>
              <a:t> </a:t>
            </a:r>
            <a:r>
              <a:rPr lang="ru-RU" dirty="0" err="1"/>
              <a:t>comprehension</a:t>
            </a:r>
            <a:r>
              <a:rPr lang="ru-RU" dirty="0"/>
              <a:t>) и генератора множества (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comprehension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2260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List comprehensions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Генераторы списков </a:t>
            </a:r>
            <a:r>
              <a:rPr lang="ru-RU" dirty="0"/>
              <a:t>предназначены для удобной обработки списков, к которой можно отнести и создание новых списков, и модификацию существующих.</a:t>
            </a:r>
          </a:p>
        </p:txBody>
      </p:sp>
    </p:spTree>
    <p:extLst>
      <p:ext uri="{BB962C8B-B14F-4D97-AF65-F5344CB8AC3E}">
        <p14:creationId xmlns:p14="http://schemas.microsoft.com/office/powerpoint/2010/main" val="222017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списка, заполненного одинаковыми элементами, можно использовать оператор повторения списка, например: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A = [0] * n</a:t>
            </a:r>
          </a:p>
          <a:p>
            <a:pPr marL="0" indent="0">
              <a:buNone/>
            </a:pPr>
            <a:r>
              <a:rPr lang="ru-RU" dirty="0"/>
              <a:t>Общий вид генератора следующий: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[выражение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переменная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список]</a:t>
            </a:r>
          </a:p>
        </p:txBody>
      </p:sp>
    </p:spTree>
    <p:extLst>
      <p:ext uri="{BB962C8B-B14F-4D97-AF65-F5344CB8AC3E}">
        <p14:creationId xmlns:p14="http://schemas.microsoft.com/office/powerpoint/2010/main" val="98263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[выражение </a:t>
            </a:r>
            <a:r>
              <a:rPr lang="ru-RU" sz="4000" b="1" dirty="0" err="1"/>
              <a:t>for</a:t>
            </a:r>
            <a:r>
              <a:rPr lang="ru-RU" sz="4000" b="1" dirty="0"/>
              <a:t> переменная </a:t>
            </a:r>
            <a:r>
              <a:rPr lang="ru-RU" sz="4000" b="1" dirty="0" err="1"/>
              <a:t>in</a:t>
            </a:r>
            <a:r>
              <a:rPr lang="ru-RU" sz="4000" b="1" dirty="0"/>
              <a:t> список]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    где: </a:t>
            </a:r>
          </a:p>
          <a:p>
            <a:pPr marL="0" indent="0">
              <a:buNone/>
            </a:pPr>
            <a:r>
              <a:rPr lang="ru-RU" b="1" dirty="0"/>
              <a:t>Переменная</a:t>
            </a:r>
            <a:r>
              <a:rPr lang="ru-RU" dirty="0"/>
              <a:t> — идентификатор некоторой переменной; </a:t>
            </a:r>
          </a:p>
          <a:p>
            <a:pPr marL="0" indent="0">
              <a:buNone/>
            </a:pPr>
            <a:r>
              <a:rPr lang="ru-RU" b="1" dirty="0"/>
              <a:t>Список</a:t>
            </a:r>
            <a:r>
              <a:rPr lang="ru-RU" dirty="0"/>
              <a:t> — список значений, который принимает данная переменная (как правило, полученный при помощи функции </a:t>
            </a:r>
            <a:r>
              <a:rPr lang="ru-RU" b="1" dirty="0" err="1"/>
              <a:t>range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b="1" dirty="0"/>
              <a:t>Выражение</a:t>
            </a:r>
            <a:r>
              <a:rPr lang="ru-RU" dirty="0"/>
              <a:t> — некоторое выражение, которым будут заполнены элементы списка, как правило, зависящее от использованной в генераторе переменной.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несколько примеров использования генераторов.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Создать список, состоящий из </a:t>
            </a:r>
            <a:r>
              <a:rPr lang="ru-RU" b="1" dirty="0"/>
              <a:t>n</a:t>
            </a:r>
            <a:r>
              <a:rPr lang="ru-RU" dirty="0"/>
              <a:t> нулей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A = [0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</p:txBody>
      </p:sp>
    </p:spTree>
    <p:extLst>
      <p:ext uri="{BB962C8B-B14F-4D97-AF65-F5344CB8AC3E}">
        <p14:creationId xmlns:p14="http://schemas.microsoft.com/office/powerpoint/2010/main" val="408423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Генераторы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список, заполненный квадратами целых чисел можно так: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A = [i ** 2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Если нужно заполнить список квадратами чисел от </a:t>
            </a:r>
            <a:r>
              <a:rPr lang="ru-RU" b="1" dirty="0"/>
              <a:t>1</a:t>
            </a:r>
            <a:r>
              <a:rPr lang="ru-RU" dirty="0"/>
              <a:t> до </a:t>
            </a:r>
            <a:r>
              <a:rPr lang="ru-RU" b="1" dirty="0"/>
              <a:t>n</a:t>
            </a:r>
            <a:r>
              <a:rPr lang="ru-RU" dirty="0"/>
              <a:t>, то можно изменить параметры функции</a:t>
            </a:r>
            <a:r>
              <a:rPr lang="ru-RU" b="1" dirty="0"/>
              <a:t> </a:t>
            </a:r>
            <a:r>
              <a:rPr lang="ru-RU" b="1" dirty="0" err="1"/>
              <a:t>range</a:t>
            </a:r>
            <a:r>
              <a:rPr lang="ru-RU" b="1" dirty="0"/>
              <a:t> </a:t>
            </a:r>
            <a:r>
              <a:rPr lang="ru-RU" dirty="0"/>
              <a:t>на </a:t>
            </a:r>
            <a:r>
              <a:rPr lang="ru-RU" b="1" dirty="0" err="1"/>
              <a:t>range</a:t>
            </a:r>
            <a:r>
              <a:rPr lang="ru-RU" b="1" dirty="0"/>
              <a:t>(1, n + 1)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A = [i ** 2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(1, n + 1)]</a:t>
            </a:r>
          </a:p>
        </p:txBody>
      </p:sp>
    </p:spTree>
    <p:extLst>
      <p:ext uri="{BB962C8B-B14F-4D97-AF65-F5344CB8AC3E}">
        <p14:creationId xmlns:p14="http://schemas.microsoft.com/office/powerpoint/2010/main" val="16304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Вот так можно получить список, заполненный случайными числами от 1 до 9 (используя функцию </a:t>
            </a:r>
            <a:r>
              <a:rPr lang="ru-RU" b="1" dirty="0" err="1"/>
              <a:t>randint</a:t>
            </a:r>
            <a:r>
              <a:rPr lang="ru-RU" dirty="0"/>
              <a:t> из модуля </a:t>
            </a:r>
            <a:r>
              <a:rPr lang="ru-RU" b="1" dirty="0" err="1"/>
              <a:t>random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sz="1600" dirty="0"/>
              <a:t>       (про работу с модулями подробности позже)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A = [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randint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(1, 9)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  <a:p>
            <a:pPr marL="0" indent="0">
              <a:buNone/>
            </a:pPr>
            <a:r>
              <a:rPr lang="ru-RU" dirty="0"/>
              <a:t>А в этом примере список будет состоять из строк, считанных со стандартного ввода: сначала нужно ввести число элементов списка (это значение будет использовано в качестве аргумента функции </a:t>
            </a:r>
            <a:r>
              <a:rPr lang="ru-RU" b="1" dirty="0" err="1"/>
              <a:t>range</a:t>
            </a:r>
            <a:r>
              <a:rPr lang="ru-RU" dirty="0"/>
              <a:t>), потом — заданное количество строк: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A = [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()))]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Итерируемый объект </a:t>
            </a:r>
            <a:r>
              <a:rPr lang="ru-RU" dirty="0"/>
              <a:t>– это объект, который позволяет поочередно обойти свои элементы и может быть преобразован к итератору.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Итератор</a:t>
            </a:r>
            <a:r>
              <a:rPr lang="ru-RU" dirty="0"/>
              <a:t> – это объект, который поддерживает функцию </a:t>
            </a:r>
            <a:r>
              <a:rPr lang="ru-RU" dirty="0" err="1"/>
              <a:t>next</a:t>
            </a:r>
            <a:r>
              <a:rPr lang="ru-RU" dirty="0"/>
              <a:t>() для перехода к следующему элементу коллекции.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8707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[x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if x % 2 == 0]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[-2, 0, 2, 4]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[x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x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x % 2 == 0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x &gt; 0]</a:t>
            </a:r>
          </a:p>
          <a:p>
            <a:pPr marL="0" indent="0">
              <a:buNone/>
            </a:pPr>
            <a:r>
              <a:rPr lang="ru-RU" dirty="0"/>
              <a:t># берем те x, которые одновременно четные и больше нуля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/>
              <a:t>[2, 4]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3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Выражение выполняется независимо на каждой итерации, обрабатывая каждый элемент индивидуально.</a:t>
            </a:r>
          </a:p>
          <a:p>
            <a:pPr marL="0" indent="0">
              <a:buNone/>
            </a:pPr>
            <a:r>
              <a:rPr lang="ru-RU" dirty="0"/>
              <a:t>Можно использовать условия: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[x if x &lt; 0 else x**2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Если </a:t>
            </a:r>
            <a:r>
              <a:rPr lang="en-US" dirty="0"/>
              <a:t>x-</a:t>
            </a:r>
            <a:r>
              <a:rPr lang="ru-RU" dirty="0"/>
              <a:t>отрицательное - берем </a:t>
            </a:r>
            <a:r>
              <a:rPr lang="en-US" dirty="0"/>
              <a:t>x, </a:t>
            </a:r>
            <a:r>
              <a:rPr lang="ru-RU" dirty="0"/>
              <a:t>в остальных случаях - берем квадрат 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[-2, -1, 0, 1, 4, 9, 16, 25]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214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 = [c * 3 for c in 'list']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lll</a:t>
            </a:r>
            <a:r>
              <a:rPr lang="en-US" dirty="0"/>
              <a:t>', 'iii', '</a:t>
            </a:r>
            <a:r>
              <a:rPr lang="en-US" dirty="0" err="1"/>
              <a:t>sss</a:t>
            </a:r>
            <a:r>
              <a:rPr lang="en-US" dirty="0"/>
              <a:t>', '</a:t>
            </a:r>
            <a:r>
              <a:rPr lang="en-US" dirty="0" err="1"/>
              <a:t>ttt</a:t>
            </a:r>
            <a:r>
              <a:rPr lang="en-US" dirty="0"/>
              <a:t>']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 = [c * 3 for c in 'list' if c != '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lll</a:t>
            </a:r>
            <a:r>
              <a:rPr lang="en-US" dirty="0"/>
              <a:t>', '</a:t>
            </a:r>
            <a:r>
              <a:rPr lang="en-US" dirty="0" err="1"/>
              <a:t>sss</a:t>
            </a:r>
            <a:r>
              <a:rPr lang="en-US" dirty="0"/>
              <a:t>', '</a:t>
            </a:r>
            <a:r>
              <a:rPr lang="en-US" dirty="0" err="1"/>
              <a:t>ttt</a:t>
            </a:r>
            <a:r>
              <a:rPr lang="en-US" dirty="0"/>
              <a:t>']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 = [c + d for c in 'list' if c != '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 for d in 'spam' if d != 'a']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 dirty="0"/>
              <a:t>['ls', '</a:t>
            </a:r>
            <a:r>
              <a:rPr lang="en-US" dirty="0" err="1"/>
              <a:t>lp</a:t>
            </a:r>
            <a:r>
              <a:rPr lang="en-US" dirty="0"/>
              <a:t>', 'lm', '</a:t>
            </a:r>
            <a:r>
              <a:rPr lang="en-US" dirty="0" err="1"/>
              <a:t>ss</a:t>
            </a:r>
            <a:r>
              <a:rPr lang="en-US" dirty="0"/>
              <a:t>', '</a:t>
            </a:r>
            <a:r>
              <a:rPr lang="en-US" dirty="0" err="1"/>
              <a:t>sp</a:t>
            </a:r>
            <a:r>
              <a:rPr lang="en-US" dirty="0"/>
              <a:t>', '</a:t>
            </a:r>
            <a:r>
              <a:rPr lang="en-US" dirty="0" err="1"/>
              <a:t>sm</a:t>
            </a:r>
            <a:r>
              <a:rPr lang="en-US" dirty="0"/>
              <a:t>', '</a:t>
            </a:r>
            <a:r>
              <a:rPr lang="en-US" dirty="0" err="1"/>
              <a:t>ts</a:t>
            </a:r>
            <a:r>
              <a:rPr lang="en-US" dirty="0"/>
              <a:t>', '</a:t>
            </a:r>
            <a:r>
              <a:rPr lang="en-US" dirty="0" err="1"/>
              <a:t>tp</a:t>
            </a:r>
            <a:r>
              <a:rPr lang="en-US" dirty="0"/>
              <a:t>', 'tm']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219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Сравнение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numbs = [1, 2, 3, 4, 5]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x in numbs: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x &gt; 3: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 = x * x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result.append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numbs = [1, 2, 3, 4, 5]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 = [x * x for x in numbs if x &gt; 3]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8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множества (</a:t>
            </a:r>
            <a:r>
              <a:rPr lang="en-US" sz="4000" b="1" dirty="0"/>
              <a:t>set comprehension)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{0, 1, 2, 3, 4, 5, -1, -2} </a:t>
            </a:r>
            <a:r>
              <a:rPr lang="ru-RU" dirty="0"/>
              <a:t>      </a:t>
            </a:r>
            <a:r>
              <a:rPr lang="en-US" dirty="0"/>
              <a:t>- </a:t>
            </a:r>
            <a:r>
              <a:rPr lang="ru-RU" dirty="0"/>
              <a:t> </a:t>
            </a:r>
            <a:r>
              <a:rPr lang="en-US" dirty="0" err="1"/>
              <a:t>порядок</a:t>
            </a:r>
            <a:r>
              <a:rPr lang="en-US" dirty="0"/>
              <a:t> </a:t>
            </a:r>
            <a:r>
              <a:rPr lang="en-US" dirty="0" err="1"/>
              <a:t>случаен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78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словаря (</a:t>
            </a:r>
            <a:r>
              <a:rPr lang="en-US" sz="4000" b="1" dirty="0"/>
              <a:t>dictionary comprehension)</a:t>
            </a:r>
            <a:r>
              <a:rPr lang="ru-RU" sz="4000" b="1" dirty="0"/>
              <a:t> – переворачиваем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dict_abc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{'a': 1, 'b': 2, 'c': 3, 'd': 3}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dict_123 = {v: k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k, v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dict_abc.items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()}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(dict_123)</a:t>
            </a:r>
          </a:p>
          <a:p>
            <a:pPr marL="0" indent="0">
              <a:buNone/>
            </a:pPr>
            <a:r>
              <a:rPr lang="ru-RU" dirty="0"/>
              <a:t>{1: 'a', 2: 'b', 3: 'd'}</a:t>
            </a:r>
          </a:p>
          <a:p>
            <a:pPr marL="0" indent="0">
              <a:buNone/>
            </a:pPr>
            <a:r>
              <a:rPr lang="ru-RU" dirty="0"/>
              <a:t> Обратите внимание, мы потеряли "с"! Так как значения были одинаковы, то когда они стали ключами, только последнее значение сохранилось.</a:t>
            </a:r>
          </a:p>
        </p:txBody>
      </p:sp>
    </p:spTree>
    <p:extLst>
      <p:ext uri="{BB962C8B-B14F-4D97-AF65-F5344CB8AC3E}">
        <p14:creationId xmlns:p14="http://schemas.microsoft.com/office/powerpoint/2010/main" val="283222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dict_a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{x: x**2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dict_a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{0: 0, 1: 1, 2: 4, 3: 9, 4: 16, -2: 4, -1: 1, 5: 25}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dict_gen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((x, x ** 2)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генератор-выражения для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84086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Выражения-генераторы (</a:t>
            </a:r>
            <a:r>
              <a:rPr lang="ru-RU" dirty="0" err="1"/>
              <a:t>generator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) доступны, начиная с Python 2.4. Основное их отличие от генераторов коллекций в том, что они выдают элемент по одному,  не загружая в память сразу всю коллекцию.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создаем большую структуру данных без использования генератора, то она загружается в память целиком, соответственно, это увеличивает расход памяти приложением, а в крайних случаях памяти может просто не хватить. </a:t>
            </a:r>
          </a:p>
          <a:p>
            <a:pPr marL="0" indent="0">
              <a:buNone/>
            </a:pPr>
            <a:r>
              <a:rPr lang="ru-RU" dirty="0"/>
              <a:t>В случае использования выражения-генератора, такого не происходит, так как элементы создаются по одному, в момент обращения.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1125327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   #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выражение-генератор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   # -2 -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очередной элемент генератора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   # -1 -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очередной элемент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50247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sum(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sum((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#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так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тоже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можно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  # 12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7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817" y="1328334"/>
            <a:ext cx="11196636" cy="460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вы создаёте список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list)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считывать его элементы по одному — это называется итерацией.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[1, 2, 3]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итерируемый объект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0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print(sum(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# 12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print(sum(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# 0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Обратите внимание, что после прохождения по выражению-генератору оно остается пустым!</a:t>
            </a:r>
          </a:p>
        </p:txBody>
      </p:sp>
    </p:spTree>
    <p:extLst>
      <p:ext uri="{BB962C8B-B14F-4D97-AF65-F5344CB8AC3E}">
        <p14:creationId xmlns:p14="http://schemas.microsoft.com/office/powerpoint/2010/main" val="3946622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Decorators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Декораторы</a:t>
            </a:r>
            <a:r>
              <a:rPr lang="ru-RU" dirty="0"/>
              <a:t> позволяют «декорировать» функцию.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Декораторы можно представить себе как функции, которые меняют </a:t>
            </a:r>
            <a:r>
              <a:rPr lang="ru-RU" i="1" dirty="0"/>
              <a:t>функциональность</a:t>
            </a:r>
            <a:r>
              <a:rPr lang="ru-RU" dirty="0"/>
              <a:t> другой функции. Они помогают сделать Ваш код короче, а также по стилю более похожим на стиль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611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209" y="298162"/>
            <a:ext cx="10515600" cy="64039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Создадим простую функцию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simple_func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&lt;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результат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/>
              <a:t>А теперь мы хотим добавить в функцию дополнительные возможности: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simple_func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дополнительные действия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&lt;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результат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95914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два варианта, как это сделать:</a:t>
            </a:r>
          </a:p>
          <a:p>
            <a:r>
              <a:rPr lang="ru-RU" dirty="0"/>
              <a:t>добавить новую функциональность в старую функцию</a:t>
            </a:r>
          </a:p>
          <a:p>
            <a:r>
              <a:rPr lang="ru-RU" dirty="0"/>
              <a:t>создать новую функцию, скопировать в нее старый код и добавить новый код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9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127124"/>
            <a:ext cx="11196636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Но что, если вы затем захотите убрать эту новую функциональность? Можно ли включать/выключать функциональность?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Декораторы позволяют добавить функциональность в уже существующую функцию. Они используют оператор </a:t>
            </a:r>
            <a:r>
              <a:rPr lang="en-US" dirty="0"/>
              <a:t>@</a:t>
            </a:r>
            <a:r>
              <a:rPr lang="ru-RU" dirty="0"/>
              <a:t> и помещаются поверх исходной функции.</a:t>
            </a:r>
          </a:p>
          <a:p>
            <a:pPr marL="0" indent="0">
              <a:buNone/>
            </a:pPr>
            <a:r>
              <a:rPr lang="ru-RU" dirty="0"/>
              <a:t>Когда дополнительный код уже больше не нужен вы просто удаляете декоратор.</a:t>
            </a:r>
          </a:p>
        </p:txBody>
      </p:sp>
    </p:spTree>
    <p:extLst>
      <p:ext uri="{BB962C8B-B14F-4D97-AF65-F5344CB8AC3E}">
        <p14:creationId xmlns:p14="http://schemas.microsoft.com/office/powerpoint/2010/main" val="669386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Декоратор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Декораторы</a:t>
            </a:r>
            <a:r>
              <a:rPr lang="ru-RU" dirty="0"/>
              <a:t> — это, по сути, просто своеобразные «обёртки», которые дают нам возможность делать что-либо до и после того, что сделает декорируемая функция, не изменяя её.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того, чтобы понять, как работают декораторы, в первую очередь следует вспомнить, что функции в </a:t>
            </a:r>
            <a:r>
              <a:rPr lang="ru-RU" dirty="0" err="1"/>
              <a:t>python</a:t>
            </a:r>
            <a:r>
              <a:rPr lang="ru-RU" dirty="0"/>
              <a:t> являются объектами, соответственно, их можно возвращать из другой функции или передавать в качестве аргумента. Также следует помнить, что функция в </a:t>
            </a:r>
            <a:r>
              <a:rPr lang="ru-RU" dirty="0" err="1"/>
              <a:t>python</a:t>
            </a:r>
            <a:r>
              <a:rPr lang="ru-RU" dirty="0"/>
              <a:t> может быть определена и внутри другой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66331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 можете легко добавить новую функциональность с помощью декоратора: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some_decorator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simple_func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return &lt;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результат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68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Подробнее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Создадим простую функцию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Поскольку функции являются объектами, мы можем сохранить эту функцию в переменной, затем выполнить ее с помощью этой переменной.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02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hello():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Привет!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ru-RU" dirty="0"/>
              <a:t>Привет!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 = 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связываем функцию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с переменной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greet()         #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теперь мы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 можем вызывать "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 через "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greet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Привет!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 hello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удалить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то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все еще будет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1395791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hello (name = ‘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Мария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функция со значением по умолчанию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(‘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Мы запустили функцию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hello’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          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вызываем функцию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Мы запустили функцию </a:t>
            </a:r>
            <a:r>
              <a:rPr lang="en-US" dirty="0"/>
              <a:t>hello</a:t>
            </a:r>
            <a:r>
              <a:rPr lang="ru-RU" dirty="0"/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фразу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393" y="1477963"/>
            <a:ext cx="11064181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Основное место использования итераторов – это цикл </a:t>
            </a:r>
            <a:r>
              <a:rPr lang="ru-RU" dirty="0" err="1"/>
              <a:t>for</a:t>
            </a:r>
            <a:r>
              <a:rPr lang="ru-RU" dirty="0"/>
              <a:t>. Если вы перебираете элементы в некотором списке или символы в строке с помощью цикла </a:t>
            </a:r>
            <a:r>
              <a:rPr lang="ru-RU" b="1" dirty="0" err="1"/>
              <a:t>for</a:t>
            </a:r>
            <a:r>
              <a:rPr lang="ru-RU" dirty="0"/>
              <a:t>, то ,фактически, это означает, что при каждой итерации цикла происходит обращение к итератору, содержащемуся в строке/списке, с требованием выдать следующий элемент, если элементов в объекте больше нет, то итератор генерирует исключение, обрабатываемое в рамках цикла </a:t>
            </a:r>
            <a:r>
              <a:rPr lang="ru-RU" b="1" dirty="0" err="1"/>
              <a:t>for</a:t>
            </a:r>
            <a:r>
              <a:rPr lang="ru-RU" dirty="0"/>
              <a:t> незаметно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509574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36" y="9527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Определим функцию внутри этой функции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‘Мария’): #функция со значением по умолчанию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(‘Мы запустили функцию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greet 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return ‘\t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Это функция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внутри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print(greet())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ru-RU" dirty="0"/>
              <a:t>Мы запустили функцию </a:t>
            </a: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ru-RU" dirty="0"/>
              <a:t>Это функция </a:t>
            </a:r>
            <a:r>
              <a:rPr lang="en-US" dirty="0"/>
              <a:t>greet</a:t>
            </a:r>
            <a:r>
              <a:rPr lang="ru-RU" dirty="0"/>
              <a:t> внутри функции </a:t>
            </a: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124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1501"/>
            <a:ext cx="10515600" cy="60210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Добавим еще одну вложенную функцию: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hello(name='Name'):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print('</a:t>
            </a:r>
            <a:r>
              <a:rPr lang="ru-RU" dirty="0">
                <a:solidFill>
                  <a:schemeClr val="accent6"/>
                </a:solidFill>
              </a:rPr>
              <a:t>Запущена функция </a:t>
            </a:r>
            <a:r>
              <a:rPr lang="en-US" dirty="0">
                <a:solidFill>
                  <a:schemeClr val="accent6"/>
                </a:solidFill>
              </a:rPr>
              <a:t>hello()')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greet():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'\t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greet()'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welcome():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"\t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welcome()"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print(greet())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print(welcome())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print("</a:t>
            </a:r>
            <a:r>
              <a:rPr lang="ru-RU" dirty="0">
                <a:solidFill>
                  <a:schemeClr val="accent6"/>
                </a:solidFill>
              </a:rPr>
              <a:t>Теперь мы вернулись в функцию </a:t>
            </a:r>
            <a:r>
              <a:rPr lang="en-US" dirty="0">
                <a:solidFill>
                  <a:schemeClr val="accent6"/>
                </a:solidFill>
              </a:rPr>
              <a:t>hello()")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459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6047"/>
            <a:ext cx="10515600" cy="5989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hello()</a:t>
            </a:r>
          </a:p>
          <a:p>
            <a:pPr marL="0" indent="0">
              <a:buNone/>
            </a:pPr>
            <a:r>
              <a:rPr lang="ru-RU" dirty="0"/>
              <a:t>Запущена функция </a:t>
            </a: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ru-RU" dirty="0"/>
              <a:t>Мы находимся внутри функции </a:t>
            </a:r>
            <a:r>
              <a:rPr lang="en-US" dirty="0"/>
              <a:t>greet()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ru-RU" dirty="0"/>
              <a:t>Мы находимся внутри функции </a:t>
            </a:r>
            <a:r>
              <a:rPr lang="en-US" dirty="0"/>
              <a:t>welcome()</a:t>
            </a:r>
          </a:p>
          <a:p>
            <a:pPr marL="0" indent="0">
              <a:buNone/>
            </a:pPr>
            <a:r>
              <a:rPr lang="ru-RU" dirty="0"/>
              <a:t>Теперь мы вернулись в функцию </a:t>
            </a: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welcome()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                                 </a:t>
            </a:r>
            <a:r>
              <a:rPr lang="en-US" dirty="0" err="1"/>
              <a:t>Traceback</a:t>
            </a:r>
            <a:r>
              <a:rPr lang="en-US" dirty="0"/>
              <a:t> (most recent call last)</a:t>
            </a:r>
          </a:p>
          <a:p>
            <a:pPr marL="0" indent="0">
              <a:buNone/>
            </a:pPr>
            <a:r>
              <a:rPr lang="en-US" dirty="0"/>
              <a:t>&lt;ipython-input-18-efaf77b113fd&gt; in &lt;module&gt;()</a:t>
            </a:r>
          </a:p>
          <a:p>
            <a:pPr marL="0" indent="0">
              <a:buNone/>
            </a:pPr>
            <a:r>
              <a:rPr lang="en-US" dirty="0"/>
              <a:t>----&gt; 1 welcome()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: name 'welcome' is not 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Из-за области видимости функция </a:t>
            </a:r>
            <a:r>
              <a:rPr lang="en-US" dirty="0"/>
              <a:t>welcome() </a:t>
            </a:r>
            <a:r>
              <a:rPr lang="ru-RU" dirty="0"/>
              <a:t>не определена вне функции </a:t>
            </a:r>
            <a:r>
              <a:rPr lang="en-US" dirty="0"/>
              <a:t>hello(). </a:t>
            </a:r>
            <a:r>
              <a:rPr lang="ru-RU" dirty="0"/>
              <a:t>Теперь посмотрим как можно возвращать функции изнутри функций:</a:t>
            </a:r>
          </a:p>
        </p:txBody>
      </p:sp>
    </p:spTree>
    <p:extLst>
      <p:ext uri="{BB962C8B-B14F-4D97-AF65-F5344CB8AC3E}">
        <p14:creationId xmlns:p14="http://schemas.microsoft.com/office/powerpoint/2010/main" val="13918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0682"/>
            <a:ext cx="10515600" cy="563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hello(name='Name'):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greet():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'\t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greet()'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welcome():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"\t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welcome()"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if name == 'Name':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greet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welcome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8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33103"/>
            <a:ext cx="10515600" cy="562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посмотрим какая функция будет возвращена, если мы установим x =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(), обратите внимание что пустые скобки означают, что имя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определено как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‘Name’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x = </a:t>
            </a:r>
            <a:r>
              <a:rPr lang="ru-RU" dirty="0" err="1">
                <a:solidFill>
                  <a:schemeClr val="accent6"/>
                </a:solidFill>
              </a:rPr>
              <a:t>hello</a:t>
            </a:r>
            <a:r>
              <a:rPr lang="ru-RU" dirty="0">
                <a:solidFill>
                  <a:schemeClr val="accent6"/>
                </a:solidFill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x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function</a:t>
            </a:r>
            <a:r>
              <a:rPr lang="ru-RU" dirty="0"/>
              <a:t> __</a:t>
            </a:r>
            <a:r>
              <a:rPr lang="ru-RU" dirty="0" err="1"/>
              <a:t>main</a:t>
            </a:r>
            <a:r>
              <a:rPr lang="ru-RU" dirty="0"/>
              <a:t>__.</a:t>
            </a:r>
            <a:r>
              <a:rPr lang="ru-RU" dirty="0" err="1"/>
              <a:t>hello</a:t>
            </a:r>
            <a:r>
              <a:rPr lang="ru-RU" dirty="0"/>
              <a:t>.&lt;</a:t>
            </a:r>
            <a:r>
              <a:rPr lang="ru-RU" dirty="0" err="1"/>
              <a:t>locals</a:t>
            </a:r>
            <a:r>
              <a:rPr lang="ru-RU" dirty="0"/>
              <a:t>&gt;.</a:t>
            </a:r>
            <a:r>
              <a:rPr lang="ru-RU" dirty="0" err="1"/>
              <a:t>greet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видим что x указывает на функцию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greet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внутри функции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/>
                </a:solidFill>
              </a:rPr>
              <a:t>print</a:t>
            </a:r>
            <a:r>
              <a:rPr lang="ru-RU" dirty="0">
                <a:solidFill>
                  <a:schemeClr val="accent6"/>
                </a:solidFill>
              </a:rPr>
              <a:t>(x())</a:t>
            </a:r>
          </a:p>
          <a:p>
            <a:pPr marL="0" indent="0">
              <a:buNone/>
            </a:pPr>
            <a:r>
              <a:rPr lang="ru-RU" dirty="0"/>
              <a:t>Мы находимся внутри функции </a:t>
            </a:r>
            <a:r>
              <a:rPr lang="ru-RU" dirty="0" err="1"/>
              <a:t>greet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793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операторе </a:t>
            </a:r>
            <a:r>
              <a:rPr lang="ru-RU" b="1" dirty="0" err="1"/>
              <a:t>if</a:t>
            </a:r>
            <a:r>
              <a:rPr lang="ru-RU" b="1" dirty="0"/>
              <a:t>/</a:t>
            </a:r>
            <a:r>
              <a:rPr lang="ru-RU" b="1" dirty="0" err="1"/>
              <a:t>else</a:t>
            </a:r>
            <a:r>
              <a:rPr lang="ru-RU" dirty="0"/>
              <a:t> мы возвращаем </a:t>
            </a:r>
            <a:r>
              <a:rPr lang="ru-RU" dirty="0" err="1"/>
              <a:t>greet</a:t>
            </a:r>
            <a:r>
              <a:rPr lang="ru-RU" dirty="0"/>
              <a:t> и </a:t>
            </a:r>
            <a:r>
              <a:rPr lang="ru-RU" dirty="0" err="1"/>
              <a:t>welcome</a:t>
            </a:r>
            <a:r>
              <a:rPr lang="ru-RU" dirty="0"/>
              <a:t>, а не </a:t>
            </a:r>
            <a:r>
              <a:rPr lang="ru-RU" b="1" dirty="0" err="1"/>
              <a:t>greet</a:t>
            </a:r>
            <a:r>
              <a:rPr lang="ru-RU" b="1" dirty="0"/>
              <a:t>() </a:t>
            </a:r>
            <a:r>
              <a:rPr lang="ru-RU" dirty="0"/>
              <a:t>и </a:t>
            </a:r>
            <a:r>
              <a:rPr lang="ru-RU" b="1" dirty="0" err="1"/>
              <a:t>welcome</a:t>
            </a:r>
            <a:r>
              <a:rPr lang="ru-RU" b="1" dirty="0"/>
              <a:t>().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потому что, когда мы пишем скобки после названия функции, то запускаем эту функцию. Однако, когда мы не пишем скобки, то мы можем передавать эту функцию, не запуская её.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мы пишем </a:t>
            </a:r>
            <a:r>
              <a:rPr lang="ru-RU" b="1" dirty="0"/>
              <a:t>x = </a:t>
            </a:r>
            <a:r>
              <a:rPr lang="ru-RU" b="1" dirty="0" err="1"/>
              <a:t>hello</a:t>
            </a:r>
            <a:r>
              <a:rPr lang="ru-RU" b="1" dirty="0"/>
              <a:t>()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ru-RU" dirty="0"/>
              <a:t>то запускается функция </a:t>
            </a:r>
            <a:r>
              <a:rPr lang="ru-RU" dirty="0" err="1"/>
              <a:t>hello</a:t>
            </a:r>
            <a:r>
              <a:rPr lang="ru-RU" dirty="0"/>
              <a:t>(), и поскольку по умолчанию </a:t>
            </a:r>
            <a:r>
              <a:rPr lang="ru-RU" dirty="0" err="1"/>
              <a:t>name</a:t>
            </a:r>
            <a:r>
              <a:rPr lang="ru-RU" dirty="0"/>
              <a:t> равно </a:t>
            </a:r>
            <a:r>
              <a:rPr lang="en-US" dirty="0"/>
              <a:t>Name</a:t>
            </a:r>
            <a:r>
              <a:rPr lang="ru-RU" dirty="0"/>
              <a:t>, то возвращается функция </a:t>
            </a:r>
            <a:r>
              <a:rPr lang="ru-RU" dirty="0" err="1"/>
              <a:t>greet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Если мы поменяем команду на </a:t>
            </a:r>
            <a:r>
              <a:rPr lang="ru-RU" b="1" dirty="0"/>
              <a:t>x = </a:t>
            </a:r>
            <a:r>
              <a:rPr lang="ru-RU" b="1" dirty="0" err="1"/>
              <a:t>hello</a:t>
            </a:r>
            <a:r>
              <a:rPr lang="ru-RU" b="1" dirty="0"/>
              <a:t>(</a:t>
            </a:r>
            <a:r>
              <a:rPr lang="ru-RU" b="1" dirty="0" err="1"/>
              <a:t>name</a:t>
            </a:r>
            <a:r>
              <a:rPr lang="ru-RU" b="1" dirty="0"/>
              <a:t> = "</a:t>
            </a:r>
            <a:r>
              <a:rPr lang="ru-RU" b="1" dirty="0" err="1"/>
              <a:t>Sam</a:t>
            </a:r>
            <a:r>
              <a:rPr lang="ru-RU" b="1" dirty="0"/>
              <a:t>")</a:t>
            </a:r>
            <a:r>
              <a:rPr lang="ru-RU" dirty="0"/>
              <a:t>, то вернется функция </a:t>
            </a:r>
            <a:r>
              <a:rPr lang="ru-RU" dirty="0" err="1"/>
              <a:t>welcome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9419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Функции как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2639"/>
            <a:ext cx="10515600" cy="4774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hello():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'Hi, Name!'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other(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Здесь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будет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указан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другой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код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        #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запускаем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en-US" dirty="0"/>
              <a:t>Hi, Name!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other(hello)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запускаем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other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, в качестве параметры используем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r>
              <a:rPr lang="en-US" sz="2400" dirty="0" err="1"/>
              <a:t>Здесь</a:t>
            </a:r>
            <a:r>
              <a:rPr lang="en-US" sz="2400" dirty="0"/>
              <a:t>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en-US" sz="2400" dirty="0" err="1"/>
              <a:t>указан</a:t>
            </a:r>
            <a:r>
              <a:rPr lang="en-US" sz="2400" dirty="0"/>
              <a:t> </a:t>
            </a:r>
            <a:r>
              <a:rPr lang="en-US" sz="2400" dirty="0" err="1"/>
              <a:t>другой</a:t>
            </a:r>
            <a:r>
              <a:rPr lang="en-US" sz="2400" dirty="0"/>
              <a:t> </a:t>
            </a:r>
            <a:r>
              <a:rPr lang="en-US" sz="2400" dirty="0" err="1"/>
              <a:t>код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Hi, Name!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04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Создаем декоратор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7963"/>
            <a:ext cx="10515600" cy="48236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new_decorator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):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 качестве параметра другая функция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wrap_func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дополнительная функциональность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print("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Здесь находится код, до запуска функции")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вызываем исходную функцию, которую принимаем в качестве параметра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print("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Этот код запустится после функции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()")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wrap_func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Для этой функции нужен декоратор")</a:t>
            </a:r>
          </a:p>
        </p:txBody>
      </p:sp>
    </p:spTree>
    <p:extLst>
      <p:ext uri="{BB962C8B-B14F-4D97-AF65-F5344CB8AC3E}">
        <p14:creationId xmlns:p14="http://schemas.microsoft.com/office/powerpoint/2010/main" val="84345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new_decorator</a:t>
            </a:r>
            <a:r>
              <a:rPr lang="ru-RU" dirty="0"/>
              <a:t> принимает на вход функцию и возвращает тоже функцию.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На входе любая исходная функция, на выходе другая функция, в которую мы добавили дополнительный код до и после исходной функции, т.е. </a:t>
            </a:r>
            <a:r>
              <a:rPr lang="ru-RU" b="1" dirty="0"/>
              <a:t>декорировали</a:t>
            </a:r>
            <a:r>
              <a:rPr lang="ru-RU" dirty="0"/>
              <a:t> исходную функцию.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937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Продолжение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создадим функцию, которую будем декорировать.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print(‘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Эта функция нуждается в декораторе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ru-RU" dirty="0"/>
              <a:t>если мы просто запустим эту функцию, то получим одну фразу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Эта функция нуждается в декораторе.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127124"/>
            <a:ext cx="11196636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Итерируемые объекты достаточно удобны потому что вы можете считывать из них столько данных, сколько вам необходимо, но при этом вы храните все значения последовательности в памяти и это не всегда приемлемо, особенно если вы имеете достаточно большие последовательности.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360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Продолжение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запустим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new_decorator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сохраним результат в переменную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decorated_func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запускаем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decorated_func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Здесь находится код, до запуска функции.</a:t>
            </a:r>
          </a:p>
          <a:p>
            <a:pPr marL="0" indent="0">
              <a:buNone/>
            </a:pPr>
            <a:r>
              <a:rPr lang="ru-RU" dirty="0"/>
              <a:t> Для этой функции нужен декоратор.       </a:t>
            </a:r>
          </a:p>
          <a:p>
            <a:pPr marL="0" indent="0">
              <a:buNone/>
            </a:pPr>
            <a:r>
              <a:rPr lang="ru-RU" dirty="0"/>
              <a:t> Этот код запустится после функции </a:t>
            </a:r>
            <a:r>
              <a:rPr lang="en-US" dirty="0" err="1"/>
              <a:t>func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Декоратор здесь служит оберткой функции, поменяв её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4181304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5966"/>
            <a:ext cx="10515600" cy="5866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посмотрим, как можно переписать этот код с помощью символа @, который используется в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декораторов: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("Для этой функции нужен декоратор")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при вызове функции: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Здесь находится код, до запуска функции.</a:t>
            </a:r>
          </a:p>
          <a:p>
            <a:pPr marL="0" indent="0">
              <a:buNone/>
            </a:pPr>
            <a:r>
              <a:rPr lang="ru-RU" dirty="0"/>
              <a:t> Для этой функции нужен декоратор.       </a:t>
            </a:r>
          </a:p>
          <a:p>
            <a:pPr marL="0" indent="0">
              <a:buNone/>
            </a:pPr>
            <a:r>
              <a:rPr lang="ru-RU" dirty="0"/>
              <a:t> Этот код запустится после функции </a:t>
            </a:r>
            <a:r>
              <a:rPr lang="en-US" dirty="0" err="1"/>
              <a:t>func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10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Итог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Теперь, если мы захотим отключить дополнительную функциональность, то просто сделаем так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("Для этой функции нужен декоратор")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Символ @ используется для автоматизации, чтобы сделать код более чистым. Вы будете часто встречаться с декораторами, если начнете использовать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веб-разработки, например во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Flask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928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декоратор, который оборачивает строку в теги &lt;i&gt;&lt;/i&gt;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декоратор, который оборачивает строку в теги &lt;</a:t>
            </a:r>
            <a:r>
              <a:rPr lang="ru-RU" dirty="0" err="1"/>
              <a:t>strong</a:t>
            </a:r>
            <a:r>
              <a:rPr lang="ru-RU" dirty="0"/>
              <a:t>&gt;&lt;/</a:t>
            </a:r>
            <a:r>
              <a:rPr lang="ru-RU" dirty="0" err="1"/>
              <a:t>strong</a:t>
            </a:r>
            <a:r>
              <a:rPr lang="ru-RU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Применить оба декоратора.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декоратор, который в любую функцию, в __</a:t>
            </a:r>
            <a:r>
              <a:rPr lang="ru-RU" dirty="0" err="1"/>
              <a:t>doc</a:t>
            </a:r>
            <a:r>
              <a:rPr lang="ru-RU" dirty="0"/>
              <a:t>__ дописывает имя и фамилию автора.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createdbyme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def</a:t>
            </a:r>
            <a:r>
              <a:rPr lang="ru-RU" dirty="0"/>
              <a:t> a():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070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Справочная информация для практики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	Строки документации </a:t>
            </a:r>
            <a:r>
              <a:rPr lang="ru-RU" b="1" dirty="0" err="1"/>
              <a:t>Python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Строки документации в </a:t>
            </a:r>
            <a:r>
              <a:rPr lang="ru-RU" dirty="0" err="1"/>
              <a:t>Python</a:t>
            </a:r>
            <a:r>
              <a:rPr lang="ru-RU" dirty="0"/>
              <a:t> — это строки, которые пишутся сразу после определения функции, метода, класса или модуля. Они используются для документирования нашего кода.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можем получить доступ к этим строкам документации, используя атрибут __</a:t>
            </a:r>
            <a:r>
              <a:rPr lang="ru-RU" dirty="0" err="1"/>
              <a:t>doc</a:t>
            </a:r>
            <a:r>
              <a:rPr lang="ru-RU" dirty="0"/>
              <a:t>__.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	Атрибут __</a:t>
            </a:r>
            <a:r>
              <a:rPr lang="ru-RU" b="1" dirty="0" err="1"/>
              <a:t>doc</a:t>
            </a:r>
            <a:r>
              <a:rPr lang="ru-RU" b="1" dirty="0"/>
              <a:t>__</a:t>
            </a:r>
          </a:p>
          <a:p>
            <a:pPr marL="0" indent="0">
              <a:buNone/>
            </a:pPr>
            <a:r>
              <a:rPr lang="ru-RU" dirty="0"/>
              <a:t>Всякий раз, когда строковые литералы присутствуют сразу после определения функции, модуля, класса или метода, они становятся специальным атрибутом __</a:t>
            </a:r>
            <a:r>
              <a:rPr lang="ru-RU" dirty="0" err="1"/>
              <a:t>doc</a:t>
            </a:r>
            <a:r>
              <a:rPr lang="ru-RU" dirty="0"/>
              <a:t>__ этого объекта. Позже мы можем использовать этот атрибут для получения этой строки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0610926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'''Принимает число n, возвращает квадрат числа n'''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n**2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.__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doc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ru-RU" dirty="0"/>
              <a:t>Принимает число n, возвращает квадрат числа n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Здесь  мы получили доступ к документации нашей функции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square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с помощью атрибута __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42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37162" y="2897870"/>
            <a:ext cx="9122228" cy="531130"/>
          </a:xfrm>
        </p:spPr>
        <p:txBody>
          <a:bodyPr>
            <a:noAutofit/>
          </a:bodyPr>
          <a:lstStyle/>
          <a:p>
            <a:r>
              <a:rPr lang="ru-RU" dirty="0"/>
              <a:t>Коллекции </a:t>
            </a:r>
            <a:r>
              <a:rPr lang="kk-KZ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903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4914" y="387682"/>
            <a:ext cx="1084217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Коллекции в Python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Collections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— это встроенный модуль Python, предоставляющий такие полезные типы данных, как контейнеры.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Контейнерные типы данных позволяют нам хранить и получать доступ к значениям удобным способом. 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Как правило, мы используем списки, кортежи и словари. </a:t>
            </a:r>
          </a:p>
        </p:txBody>
      </p:sp>
    </p:spTree>
    <p:extLst>
      <p:ext uri="{BB962C8B-B14F-4D97-AF65-F5344CB8AC3E}">
        <p14:creationId xmlns:p14="http://schemas.microsoft.com/office/powerpoint/2010/main" val="704223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68135" y="1492863"/>
            <a:ext cx="9837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Контейнерные типы данных позволяют нам хранить и получать доступ к значениям удобным способом. 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Как правило, мы используем такие контейнеры, как списки, кортежи и словари. </a:t>
            </a:r>
          </a:p>
        </p:txBody>
      </p:sp>
    </p:spTree>
    <p:extLst>
      <p:ext uri="{BB962C8B-B14F-4D97-AF65-F5344CB8AC3E}">
        <p14:creationId xmlns:p14="http://schemas.microsoft.com/office/powerpoint/2010/main" val="445848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828" y="307702"/>
            <a:ext cx="7820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Умножение контейнеров в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2629" y="20346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' * 4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2629" y="3249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('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',) * 3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2629" y="41612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 = [{'key':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'}] * 2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[{'key':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'}, {'key':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'}]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92629" y="56269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d[0]['key'] = ''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[{'key': ''}, {'key': ''}]</a:t>
            </a:r>
          </a:p>
        </p:txBody>
      </p:sp>
    </p:spTree>
    <p:extLst>
      <p:ext uri="{BB962C8B-B14F-4D97-AF65-F5344CB8AC3E}">
        <p14:creationId xmlns:p14="http://schemas.microsoft.com/office/powerpoint/2010/main" val="28726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iter</a:t>
            </a:r>
            <a:r>
              <a:rPr lang="en-US" sz="4000" b="1" dirty="0"/>
              <a:t>()</a:t>
            </a:r>
            <a:r>
              <a:rPr lang="ru-RU" sz="4000" b="1" dirty="0"/>
              <a:t> и </a:t>
            </a:r>
            <a:r>
              <a:rPr lang="en-US" sz="4000" b="1" dirty="0"/>
              <a:t>next()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Объекты, элементы которых можно перебирать в цикле </a:t>
            </a:r>
            <a:r>
              <a:rPr lang="ru-RU" dirty="0" err="1"/>
              <a:t>for</a:t>
            </a:r>
            <a:r>
              <a:rPr lang="ru-RU" dirty="0"/>
              <a:t>, содержат в себе объект итератор, для того, чтобы его получить необходимо использовать функцию </a:t>
            </a:r>
            <a:r>
              <a:rPr lang="ru-RU" dirty="0" err="1"/>
              <a:t>iter</a:t>
            </a:r>
            <a:r>
              <a:rPr lang="ru-RU" dirty="0"/>
              <a:t>(), а для извлечения следующего элемента из итератора – функцию </a:t>
            </a:r>
            <a:r>
              <a:rPr lang="ru-RU" dirty="0" err="1"/>
              <a:t>next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126244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4562" y="2504502"/>
            <a:ext cx="79228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Geneva"/>
              </a:rPr>
              <a:t>Перечисления </a:t>
            </a:r>
            <a:r>
              <a:rPr lang="en-US" sz="4400" dirty="0">
                <a:solidFill>
                  <a:schemeClr val="bg1"/>
                </a:solidFill>
                <a:latin typeface="Geneva"/>
              </a:rPr>
              <a:t>enum </a:t>
            </a:r>
            <a:r>
              <a:rPr lang="ru-RU" sz="4400" dirty="0">
                <a:solidFill>
                  <a:schemeClr val="bg1"/>
                </a:solidFill>
                <a:latin typeface="Geneva"/>
              </a:rPr>
              <a:t>в </a:t>
            </a:r>
            <a:r>
              <a:rPr lang="en-US" sz="4400" dirty="0">
                <a:solidFill>
                  <a:schemeClr val="bg1"/>
                </a:solidFill>
                <a:latin typeface="Geneva"/>
              </a:rPr>
              <a:t>Python</a:t>
            </a:r>
            <a:endParaRPr lang="en-US" sz="4400" i="0" dirty="0">
              <a:solidFill>
                <a:schemeClr val="bg1"/>
              </a:solidFill>
              <a:effectLst/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36747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4217" y="1412855"/>
            <a:ext cx="9757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Перечисления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— это наборы символических имен, связанных с уникальными константными значениями.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84217" y="2928588"/>
            <a:ext cx="9940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Модуль enum используется для создания перечислений в Python. Вы можете определить их с помощью ключевого слова class или с помощью функционального API.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CD2A2C-BE9A-A4B0-5CB9-79D894F8666F}"/>
              </a:ext>
            </a:extLst>
          </p:cNvPr>
          <p:cNvSpPr/>
          <p:nvPr/>
        </p:nvSpPr>
        <p:spPr>
          <a:xfrm>
            <a:off x="700453" y="341031"/>
            <a:ext cx="3398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Перечисления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0678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1915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использования enum в Python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311599"/>
            <a:ext cx="10526076" cy="460375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#!/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usr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/bin/python3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from enum import Enum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class Weapon(Enum):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SWORD = 1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BOW = 2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DAGGER = 3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CLUB = 4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ranged_weapon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Weapon.BOW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print(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ranged_weapon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if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ranged_weapon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==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Weapon.BOW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print("It's a bow")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print(list(Weapon))</a:t>
            </a:r>
          </a:p>
        </p:txBody>
      </p:sp>
    </p:spTree>
    <p:extLst>
      <p:ext uri="{BB962C8B-B14F-4D97-AF65-F5344CB8AC3E}">
        <p14:creationId xmlns:p14="http://schemas.microsoft.com/office/powerpoint/2010/main" val="1914141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02525"/>
            <a:ext cx="11196637" cy="1325563"/>
          </a:xfrm>
        </p:spPr>
        <p:txBody>
          <a:bodyPr>
            <a:normAutofit/>
          </a:bodyPr>
          <a:lstStyle/>
          <a:p>
            <a:r>
              <a:rPr lang="kk-KZ" sz="4000" b="1" dirty="0"/>
              <a:t>Пояснение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В примере у нас есть перечисление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Weapon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, которое имеет четыре различных значения: SWORD, BOW, DAGGER и CLUB. 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Чтобы получить доступ к одному из членов enum, мы должны указать название перечисления, за которым следует точка и имя интересующей нас символической константы.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16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425602"/>
            <a:ext cx="11196636" cy="4603751"/>
          </a:xfrm>
        </p:spPr>
        <p:txBody>
          <a:bodyPr/>
          <a:lstStyle/>
          <a:p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class Weapon(Enum):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SWORD = 1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BOW = 2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DAGGER = 3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CLUB =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23656" y="1984942"/>
            <a:ext cx="73239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Перечисление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Weapon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создается нами с помощью ключевого слова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, то есть происходит наследование от базового класса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enum.Enum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После этого мы явно задаем числа, соответствующие значениям перечисления.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742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560" y="1401852"/>
            <a:ext cx="6054679" cy="1537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ranged_weapon</a:t>
            </a:r>
            <a:r>
              <a:rPr lang="en-US" dirty="0"/>
              <a:t> = </a:t>
            </a:r>
            <a:r>
              <a:rPr lang="en-US" dirty="0" err="1"/>
              <a:t>Weapon.BOW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ranged_weapon</a:t>
            </a:r>
            <a:r>
              <a:rPr lang="en-US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03817" y="232914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Здесь символическая константа присваивается переменной и выводится на консоль.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1372" y="442541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if </a:t>
            </a:r>
            <a:r>
              <a:rPr lang="en-US" sz="2400" b="1" dirty="0" err="1"/>
              <a:t>ranged_weapon</a:t>
            </a:r>
            <a:r>
              <a:rPr lang="en-US" sz="2400" b="1" dirty="0"/>
              <a:t> == </a:t>
            </a:r>
            <a:r>
              <a:rPr lang="en-US" sz="2400" b="1" dirty="0" err="1"/>
              <a:t>Weapon.BOW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        print("It's a bow")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3817" y="52576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Данный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фрагмент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демонстрирует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использование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Weapon.BOW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выражении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if.</a:t>
            </a:r>
          </a:p>
        </p:txBody>
      </p:sp>
    </p:spTree>
    <p:extLst>
      <p:ext uri="{BB962C8B-B14F-4D97-AF65-F5344CB8AC3E}">
        <p14:creationId xmlns:p14="http://schemas.microsoft.com/office/powerpoint/2010/main" val="92305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644" y="1754551"/>
            <a:ext cx="10926428" cy="21025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print(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list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Weapon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))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встроенной функции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list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мы получаем список всех возможных значений для перечисления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Weapon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66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54" y="324083"/>
            <a:ext cx="5244782" cy="460375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from enum import Enum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class Weapon(Enum):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SWORD = 1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BOW = 2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DAGGER = 3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CLUB = 4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weapon =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Weapon.SWORD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print(weapon)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(weapon, Weapon))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print(type(weapon))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repr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(weapon))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print(Weapon['SWORD'])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print(Weapon(1))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91200" y="262595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k-KZ" sz="2000" dirty="0"/>
              <a:t>Результат программы</a:t>
            </a:r>
          </a:p>
          <a:p>
            <a:endParaRPr lang="kk-KZ" sz="2000" dirty="0"/>
          </a:p>
          <a:p>
            <a:r>
              <a:rPr lang="en-US" sz="2000" dirty="0" err="1"/>
              <a:t>Weapon.SWORD</a:t>
            </a:r>
            <a:endParaRPr lang="en-US" sz="2000" dirty="0"/>
          </a:p>
          <a:p>
            <a:r>
              <a:rPr lang="en-US" sz="2000" dirty="0"/>
              <a:t>    True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Weapon.SWORD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Weapon.SWORD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4785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7192" y="2659559"/>
            <a:ext cx="4864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4400" dirty="0">
                <a:solidFill>
                  <a:schemeClr val="bg1"/>
                </a:solidFill>
              </a:rPr>
              <a:t>Что такое </a:t>
            </a:r>
            <a:r>
              <a:rPr lang="en-US" sz="4400" dirty="0" err="1">
                <a:solidFill>
                  <a:schemeClr val="bg1"/>
                </a:solidFill>
              </a:rPr>
              <a:t>itertools</a:t>
            </a:r>
            <a:r>
              <a:rPr lang="en-US" sz="4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16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25236" y="1463041"/>
            <a:ext cx="10668000" cy="3377478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Данное расширение является сборником полезных итераторов, повышающих эффективность работы с циклами и генераторами последовательностей объектов. 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Это достигается за счет лучшего управления памятью в программе, быстрого выполнения подключаемых функций, а также сокращения и упрощения кода.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712" y="1724860"/>
            <a:ext cx="9459335" cy="46037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num_list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num_list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2247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380" y="10609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Бесконечная итерация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748611"/>
            <a:ext cx="11196636" cy="4603751"/>
          </a:xfrm>
        </p:spPr>
        <p:txBody>
          <a:bodyPr/>
          <a:lstStyle/>
          <a:p>
            <a:pPr fontAlgn="base"/>
            <a:r>
              <a:rPr lang="ru-RU" dirty="0"/>
              <a:t>На сегодняшний день существует три функции-итератора, действие которых не прерывается автоматически.</a:t>
            </a:r>
          </a:p>
          <a:p>
            <a:pPr fontAlgn="base"/>
            <a:r>
              <a:rPr lang="ru-RU" dirty="0"/>
              <a:t>К ним относятся методы: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dirty="0" err="1"/>
              <a:t>count</a:t>
            </a:r>
            <a:r>
              <a:rPr lang="ru-RU" dirty="0"/>
              <a:t>;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dirty="0" err="1"/>
              <a:t>cycle</a:t>
            </a:r>
            <a:r>
              <a:rPr lang="ru-RU" dirty="0"/>
              <a:t>;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dirty="0" err="1"/>
              <a:t>repeat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18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384" y="257250"/>
            <a:ext cx="10997679" cy="1003716"/>
          </a:xfrm>
        </p:spPr>
        <p:txBody>
          <a:bodyPr>
            <a:noAutofit/>
          </a:bodyPr>
          <a:lstStyle/>
          <a:p>
            <a:pPr fontAlgn="base"/>
            <a:r>
              <a:rPr lang="en-US" sz="4000" b="1" dirty="0"/>
              <a:t>C</a:t>
            </a:r>
            <a:r>
              <a:rPr lang="ru-RU" sz="4000" b="1" dirty="0" err="1"/>
              <a:t>ount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384" y="1541643"/>
            <a:ext cx="11196636" cy="4603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count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count(0, 2):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&gt;= 10: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C8B0-5299-A773-DF2F-66C258A80953}"/>
              </a:ext>
            </a:extLst>
          </p:cNvPr>
          <p:cNvSpPr txBox="1"/>
          <p:nvPr/>
        </p:nvSpPr>
        <p:spPr>
          <a:xfrm>
            <a:off x="4958542" y="1346039"/>
            <a:ext cx="6555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Данный метод создает равномерно распределенную последовательность, генерируя объекты при помощи одного или двух параметров пользователя. Первым аргументом здесь является стартовое значение набора данных, а вторым (необязательным) – длина постоянного шага.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24928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2247" y="1741486"/>
            <a:ext cx="7340079" cy="2514630"/>
          </a:xfrm>
        </p:spPr>
        <p:txBody>
          <a:bodyPr>
            <a:noAutofit/>
          </a:bodyPr>
          <a:lstStyle/>
          <a:p>
            <a:pPr fontAlgn="base"/>
            <a:br>
              <a:rPr lang="en-US" sz="2000" b="1" dirty="0"/>
            </a:br>
            <a:br>
              <a:rPr lang="ru-RU" sz="2000" b="1" dirty="0"/>
            </a:b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Следующий итератор позволяет создать бесконечный цикл, поочередно выводящий некие символы или числа. В качестве аргумента в данном случае выступает объект либо некий набор объектов, которые можно перечислить один за другим.</a:t>
            </a:r>
            <a:b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447" y="1737299"/>
            <a:ext cx="7963044" cy="46037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cycle</a:t>
            </a:r>
          </a:p>
          <a:p>
            <a:r>
              <a:rPr lang="en-US" dirty="0"/>
              <a:t>count = 1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cycle('DOG'):</a:t>
            </a:r>
          </a:p>
          <a:p>
            <a:r>
              <a:rPr lang="en-US" dirty="0"/>
              <a:t>    if count &gt; 5: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count += 1</a:t>
            </a:r>
          </a:p>
          <a:p>
            <a:endParaRPr lang="en-US" dirty="0"/>
          </a:p>
          <a:p>
            <a:r>
              <a:rPr lang="en-US" dirty="0"/>
              <a:t>D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O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D0CA3-B72C-97A7-7BCE-9615B37FAE77}"/>
              </a:ext>
            </a:extLst>
          </p:cNvPr>
          <p:cNvSpPr txBox="1">
            <a:spLocks/>
          </p:cNvSpPr>
          <p:nvPr/>
        </p:nvSpPr>
        <p:spPr>
          <a:xfrm>
            <a:off x="678384" y="273875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Cycle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3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6816" y="1782018"/>
            <a:ext cx="6309301" cy="2866703"/>
          </a:xfrm>
        </p:spPr>
        <p:txBody>
          <a:bodyPr>
            <a:noAutofit/>
          </a:bodyPr>
          <a:lstStyle/>
          <a:p>
            <a:pPr fontAlgn="base"/>
            <a:br>
              <a:rPr lang="en-US" sz="2400" b="1" dirty="0"/>
            </a:br>
            <a:br>
              <a:rPr lang="ru-RU" sz="2400" b="1" dirty="0"/>
            </a:b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Последний из подобных итераторов осуществляет повторение объекта, который был передан в качестве первого параметра в метод. Вторым аргументом является количество идентичных элементов в создаваемой последовательности. </a:t>
            </a:r>
            <a:b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905" y="1938053"/>
            <a:ext cx="11196636" cy="339303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repeat</a:t>
            </a:r>
          </a:p>
          <a:p>
            <a:r>
              <a:rPr lang="en-US" dirty="0"/>
              <a:t>data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repeat('DOG', 3)]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['DOG', 'DOG', 'DOG']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AFF0AF-891C-F53B-746C-2416A8605E85}"/>
              </a:ext>
            </a:extLst>
          </p:cNvPr>
          <p:cNvSpPr txBox="1">
            <a:spLocks/>
          </p:cNvSpPr>
          <p:nvPr/>
        </p:nvSpPr>
        <p:spPr>
          <a:xfrm>
            <a:off x="777862" y="19842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Repeat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46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685" y="366047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Комбинация значений</a:t>
            </a:r>
            <a:br>
              <a:rPr lang="ru-RU" sz="4000" b="1" dirty="0"/>
            </a:b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575231"/>
            <a:ext cx="11196636" cy="4603751"/>
          </a:xfrm>
        </p:spPr>
        <p:txBody>
          <a:bodyPr/>
          <a:lstStyle/>
          <a:p>
            <a:pPr fontAlgn="base"/>
            <a:r>
              <a:rPr lang="ru-RU" dirty="0"/>
              <a:t>В данный момент имеется всего четыре функции-итератора, позволяющие комбинировать различные значения, меняя местами их составляющие. К их числу относятся такие методы как:</a:t>
            </a:r>
            <a:endParaRPr lang="en-US" dirty="0"/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combinations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combinations_with_replacement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permutations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product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6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65826" y="2368504"/>
            <a:ext cx="5746747" cy="2436252"/>
          </a:xfrm>
        </p:spPr>
        <p:txBody>
          <a:bodyPr>
            <a:noAutofit/>
          </a:bodyPr>
          <a:lstStyle/>
          <a:p>
            <a:pPr fontAlgn="base"/>
            <a:br>
              <a:rPr lang="en-US" sz="2000" b="1" dirty="0"/>
            </a:br>
            <a:br>
              <a:rPr lang="ru-RU" sz="2000" b="1" dirty="0"/>
            </a:b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Первая функция по комбинированию отдельных элементов последовательности принимает два аргумента, как и все последующие. Первый позволяет задать определенный объект, а второй – количество значений, которые будут присутствовать в каждом новом отрезке. </a:t>
            </a:r>
            <a:b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2092996"/>
            <a:ext cx="11196636" cy="298726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combinations</a:t>
            </a:r>
          </a:p>
          <a:p>
            <a:r>
              <a:rPr lang="en-US" dirty="0"/>
              <a:t>data = list(combinations('DOG', 2))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[('D', 'O'), ('D', 'G'), ('O', 'G')]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EC2BA5-FA02-EB8E-DCA2-C6441D523222}"/>
              </a:ext>
            </a:extLst>
          </p:cNvPr>
          <p:cNvSpPr txBox="1">
            <a:spLocks/>
          </p:cNvSpPr>
          <p:nvPr/>
        </p:nvSpPr>
        <p:spPr>
          <a:xfrm>
            <a:off x="714894" y="307122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Combinations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95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376" y="3678381"/>
            <a:ext cx="6941069" cy="1325563"/>
          </a:xfrm>
        </p:spPr>
        <p:txBody>
          <a:bodyPr>
            <a:noAutofit/>
          </a:bodyPr>
          <a:lstStyle/>
          <a:p>
            <a:pPr fontAlgn="base"/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продвинутая вариация предыдущего итератора предоставляет программе возможность делать выборку из отдельных элементов с учетом их порядка.</a:t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8677938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combinations_with_replacement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combinations_with_replacement</a:t>
            </a:r>
            <a:r>
              <a:rPr lang="en-US" dirty="0"/>
              <a:t>('DOG', 2):</a:t>
            </a:r>
          </a:p>
          <a:p>
            <a:r>
              <a:rPr lang="en-US" dirty="0"/>
              <a:t>print(''.join(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DD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DG</a:t>
            </a:r>
          </a:p>
          <a:p>
            <a:r>
              <a:rPr lang="en-US" dirty="0"/>
              <a:t>OO</a:t>
            </a:r>
          </a:p>
          <a:p>
            <a:r>
              <a:rPr lang="en-US" dirty="0"/>
              <a:t>OG</a:t>
            </a:r>
          </a:p>
          <a:p>
            <a:r>
              <a:rPr lang="en-US" dirty="0"/>
              <a:t>GG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3B4939-02B3-D04E-9BC7-304D0347C1D0}"/>
              </a:ext>
            </a:extLst>
          </p:cNvPr>
          <p:cNvSpPr txBox="1">
            <a:spLocks/>
          </p:cNvSpPr>
          <p:nvPr/>
        </p:nvSpPr>
        <p:spPr>
          <a:xfrm>
            <a:off x="744886" y="24817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ru-RU" sz="4000" b="1" dirty="0"/>
              <a:t>С</a:t>
            </a:r>
            <a:r>
              <a:rPr lang="en-US" sz="4000" b="1" dirty="0" err="1"/>
              <a:t>ombinations_with_replacement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97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900" y="1811363"/>
            <a:ext cx="5893665" cy="2231998"/>
          </a:xfrm>
        </p:spPr>
        <p:txBody>
          <a:bodyPr>
            <a:noAutofit/>
          </a:bodyPr>
          <a:lstStyle/>
          <a:p>
            <a:pPr fontAlgn="base"/>
            <a:br>
              <a:rPr lang="ru-RU" sz="2400" b="1" dirty="0"/>
            </a:b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 функции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permutations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модуля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itertools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Python похожа на комбинацию со сменой порядка. Однако в ней не допускается размещение идентичных элементов в одной группе.</a:t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5893665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permutations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permutations('DOG', 2):</a:t>
            </a:r>
          </a:p>
          <a:p>
            <a:r>
              <a:rPr lang="en-US" dirty="0"/>
              <a:t>    print(''.join(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r>
              <a:rPr lang="en-US" dirty="0"/>
              <a:t>DG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OG</a:t>
            </a:r>
          </a:p>
          <a:p>
            <a:r>
              <a:rPr lang="en-US" dirty="0"/>
              <a:t>GD</a:t>
            </a:r>
          </a:p>
          <a:p>
            <a:r>
              <a:rPr lang="en-US" dirty="0"/>
              <a:t>GO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B2F957-8CE8-4A49-4EDD-20EBEDA9E321}"/>
              </a:ext>
            </a:extLst>
          </p:cNvPr>
          <p:cNvSpPr txBox="1">
            <a:spLocks/>
          </p:cNvSpPr>
          <p:nvPr/>
        </p:nvSpPr>
        <p:spPr>
          <a:xfrm>
            <a:off x="744886" y="24817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permutations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02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4640" y="1725173"/>
            <a:ext cx="5897925" cy="3407654"/>
          </a:xfrm>
        </p:spPr>
        <p:txBody>
          <a:bodyPr>
            <a:noAutofit/>
          </a:bodyPr>
          <a:lstStyle/>
          <a:p>
            <a:pPr fontAlgn="base"/>
            <a:br>
              <a:rPr lang="en-US" sz="2400" b="1" dirty="0"/>
            </a:br>
            <a:br>
              <a:rPr lang="ru-RU" sz="2400" b="1" dirty="0"/>
            </a:b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Последний из комбинационных итераторов получает в качестве параметра массив данных, состоящий из нескольких групп значений. Функция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библиотеки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itertools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Python 3 позволяет получить из введенной последовательности чисел или символов новую совокупность групп во всех возможных вариациях. </a:t>
            </a:r>
            <a:b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435" y="1929118"/>
            <a:ext cx="5897925" cy="353590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product</a:t>
            </a:r>
          </a:p>
          <a:p>
            <a:r>
              <a:rPr lang="en-US" dirty="0"/>
              <a:t>data = list(product((0, 1), (2, 3)))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[(0, 2), (0, 3), (1, 2), (1, 3)]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AA085B-45FE-3FFA-440B-22E7EAE69A79}"/>
              </a:ext>
            </a:extLst>
          </p:cNvPr>
          <p:cNvSpPr txBox="1">
            <a:spLocks/>
          </p:cNvSpPr>
          <p:nvPr/>
        </p:nvSpPr>
        <p:spPr>
          <a:xfrm>
            <a:off x="744886" y="24817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Product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23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1"/>
            <a:ext cx="11196637" cy="1153886"/>
          </a:xfrm>
        </p:spPr>
        <p:txBody>
          <a:bodyPr>
            <a:normAutofit/>
          </a:bodyPr>
          <a:lstStyle/>
          <a:p>
            <a:r>
              <a:rPr lang="ru-RU" sz="4000" b="1" dirty="0"/>
              <a:t>Фильтрация последовательности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566" y="1427978"/>
            <a:ext cx="11196636" cy="4603751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Для управления данными в списке или любой другой последовательности значений также используются инструменты фильтрации. </a:t>
            </a:r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filterfalse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dropwhile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takewhile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compress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318" y="872837"/>
            <a:ext cx="10515600" cy="5354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num_list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0" indent="0">
              <a:buNone/>
            </a:pPr>
            <a:r>
              <a:rPr lang="en-US" dirty="0"/>
              <a:t>  File "&lt;pyshell#12&gt;", line 1, in &lt;module&gt;</a:t>
            </a:r>
          </a:p>
          <a:p>
            <a:pPr marL="0" indent="0">
              <a:buNone/>
            </a:pPr>
            <a:r>
              <a:rPr lang="en-US" dirty="0"/>
              <a:t>    print(next(</a:t>
            </a:r>
            <a:r>
              <a:rPr lang="en-US" dirty="0" err="1"/>
              <a:t>itr</a:t>
            </a:r>
            <a:r>
              <a:rPr lang="en-US" dirty="0"/>
              <a:t>))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31654" y="1439765"/>
            <a:ext cx="5945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видно из примера вызов функции </a:t>
            </a:r>
            <a:r>
              <a:rPr lang="ru-RU" sz="2800" i="1" dirty="0" err="1"/>
              <a:t>next</a:t>
            </a:r>
            <a:r>
              <a:rPr lang="ru-RU" sz="2800" i="1" dirty="0"/>
              <a:t>(</a:t>
            </a:r>
            <a:r>
              <a:rPr lang="ru-RU" sz="2800" i="1" dirty="0" err="1"/>
              <a:t>itr</a:t>
            </a:r>
            <a:r>
              <a:rPr lang="ru-RU" sz="2800" i="1" dirty="0"/>
              <a:t>)</a:t>
            </a:r>
            <a:r>
              <a:rPr lang="ru-RU" sz="2800" dirty="0"/>
              <a:t> каждый раз возвращает следующий элемент из списка, а когда эти элементы заканчиваются, генерируется исключение </a:t>
            </a:r>
            <a:r>
              <a:rPr lang="ru-RU" sz="2800" i="1" dirty="0" err="1"/>
              <a:t>StopIteration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1634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filterfalse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193" y="1708235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filterfalse</a:t>
            </a:r>
            <a:endParaRPr lang="en-US" dirty="0"/>
          </a:p>
          <a:p>
            <a:r>
              <a:rPr lang="en-US" dirty="0"/>
              <a:t>data = list(</a:t>
            </a:r>
            <a:r>
              <a:rPr lang="en-US" dirty="0" err="1"/>
              <a:t>filterfalse</a:t>
            </a:r>
            <a:r>
              <a:rPr lang="en-US" dirty="0"/>
              <a:t>(lambda i: </a:t>
            </a:r>
            <a:r>
              <a:rPr lang="en-US" dirty="0" err="1"/>
              <a:t>i</a:t>
            </a:r>
            <a:r>
              <a:rPr lang="en-US" dirty="0"/>
              <a:t> == 0, [1, 2, 3, 0, 4, 5, 1]))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[1, 2, 3, 4, 5, 1]</a:t>
            </a:r>
          </a:p>
        </p:txBody>
      </p:sp>
    </p:spTree>
    <p:extLst>
      <p:ext uri="{BB962C8B-B14F-4D97-AF65-F5344CB8AC3E}">
        <p14:creationId xmlns:p14="http://schemas.microsoft.com/office/powerpoint/2010/main" val="40006915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dropwhile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94" y="1691609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dropwhile</a:t>
            </a:r>
            <a:endParaRPr lang="en-US" dirty="0"/>
          </a:p>
          <a:p>
            <a:r>
              <a:rPr lang="en-US" dirty="0"/>
              <a:t>data = list(</a:t>
            </a:r>
            <a:r>
              <a:rPr lang="en-US" dirty="0" err="1"/>
              <a:t>dropwhile</a:t>
            </a:r>
            <a:r>
              <a:rPr lang="en-US" dirty="0"/>
              <a:t>(lambda i: </a:t>
            </a:r>
            <a:r>
              <a:rPr lang="en-US" dirty="0" err="1"/>
              <a:t>i</a:t>
            </a:r>
            <a:r>
              <a:rPr lang="en-US" dirty="0"/>
              <a:t> != 0, [1, 2, 3, 0, 4, 5, 1]))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[0, 4, 5, 1]</a:t>
            </a:r>
          </a:p>
        </p:txBody>
      </p:sp>
    </p:spTree>
    <p:extLst>
      <p:ext uri="{BB962C8B-B14F-4D97-AF65-F5344CB8AC3E}">
        <p14:creationId xmlns:p14="http://schemas.microsoft.com/office/powerpoint/2010/main" val="13809681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takewhile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95" y="1758111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takewhile</a:t>
            </a:r>
            <a:endParaRPr lang="en-US" dirty="0"/>
          </a:p>
          <a:p>
            <a:r>
              <a:rPr lang="en-US" dirty="0"/>
              <a:t>data = list(</a:t>
            </a:r>
            <a:r>
              <a:rPr lang="en-US" dirty="0" err="1"/>
              <a:t>takewhile</a:t>
            </a:r>
            <a:r>
              <a:rPr lang="en-US" dirty="0"/>
              <a:t>(lambda i: </a:t>
            </a:r>
            <a:r>
              <a:rPr lang="en-US" dirty="0" err="1"/>
              <a:t>i</a:t>
            </a:r>
            <a:r>
              <a:rPr lang="en-US" dirty="0"/>
              <a:t> != 0, [1, 2, 3, 0, 4, 5, 1]))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5214264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compress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compress</a:t>
            </a:r>
          </a:p>
          <a:p>
            <a:r>
              <a:rPr lang="en-US" dirty="0"/>
              <a:t>data = list(compress('DOG', [True, False, True]))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['D', 'G']</a:t>
            </a:r>
          </a:p>
        </p:txBody>
      </p:sp>
    </p:spTree>
    <p:extLst>
      <p:ext uri="{BB962C8B-B14F-4D97-AF65-F5344CB8AC3E}">
        <p14:creationId xmlns:p14="http://schemas.microsoft.com/office/powerpoint/2010/main" val="2820686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197" y="1310412"/>
            <a:ext cx="11196636" cy="4603751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 err="1"/>
              <a:t>chain</a:t>
            </a:r>
            <a:r>
              <a:rPr lang="ru-RU" dirty="0"/>
              <a:t>;</a:t>
            </a:r>
          </a:p>
          <a:p>
            <a:r>
              <a:rPr lang="ru-RU" dirty="0" err="1"/>
              <a:t>chain.from_iterable</a:t>
            </a:r>
            <a:endParaRPr lang="ru-RU" dirty="0"/>
          </a:p>
          <a:p>
            <a:r>
              <a:rPr lang="ru-RU" dirty="0" err="1"/>
              <a:t>starmap</a:t>
            </a:r>
            <a:endParaRPr lang="ru-RU" dirty="0"/>
          </a:p>
          <a:p>
            <a:r>
              <a:rPr lang="ru-RU" dirty="0" err="1"/>
              <a:t>accumulate</a:t>
            </a:r>
            <a:r>
              <a:rPr lang="ru-RU" dirty="0"/>
              <a:t>;</a:t>
            </a:r>
          </a:p>
          <a:p>
            <a:r>
              <a:rPr lang="ru-RU" dirty="0" err="1"/>
              <a:t>islice</a:t>
            </a:r>
            <a:r>
              <a:rPr lang="ru-RU" dirty="0"/>
              <a:t>;</a:t>
            </a:r>
          </a:p>
          <a:p>
            <a:r>
              <a:rPr lang="ru-RU" dirty="0" err="1"/>
              <a:t>izip</a:t>
            </a:r>
            <a:r>
              <a:rPr lang="ru-RU" dirty="0"/>
              <a:t>;</a:t>
            </a:r>
          </a:p>
          <a:p>
            <a:r>
              <a:rPr lang="ru-RU" dirty="0" err="1"/>
              <a:t>tee</a:t>
            </a:r>
            <a:r>
              <a:rPr lang="ru-RU" dirty="0"/>
              <a:t>;</a:t>
            </a:r>
          </a:p>
          <a:p>
            <a:r>
              <a:rPr lang="ru-RU" dirty="0" err="1"/>
              <a:t>groupby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6FB16-704B-FD87-A9A5-F627D6C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Прочие итераторы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1213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1408" y="1874323"/>
            <a:ext cx="5494654" cy="1849779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 объединение списков, как это показано в следующем примере для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data1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data2.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Итоговый массив содержит все элементы данных последовательностей.</a:t>
            </a:r>
            <a:b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090" y="1127124"/>
            <a:ext cx="11196636" cy="4603751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chain</a:t>
            </a:r>
          </a:p>
          <a:p>
            <a:r>
              <a:rPr lang="en-US" dirty="0"/>
              <a:t>data1 = ['D', 'O', 'G']</a:t>
            </a:r>
          </a:p>
          <a:p>
            <a:r>
              <a:rPr lang="en-US" dirty="0"/>
              <a:t>data2 = [0, 1, 2, 3, 4]</a:t>
            </a:r>
          </a:p>
          <a:p>
            <a:r>
              <a:rPr lang="en-US" dirty="0"/>
              <a:t>data = list(chain(data1, data2))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['D', 'O', 'G', 0, 1, 2, 3, 4]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F5A572B-8440-B1F5-CDE5-7ACB5286FF34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Chain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88092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2240249"/>
            <a:ext cx="5860414" cy="132556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Работает аналогично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chain.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выполняется объединение списков. Отличие заключается в том, что аргумент только один — вложенный список со списками, которые надо объединить.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802591"/>
            <a:ext cx="11196636" cy="4603751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chain</a:t>
            </a:r>
          </a:p>
          <a:p>
            <a:r>
              <a:rPr lang="en-US" dirty="0"/>
              <a:t>data = [['D', 'O', 'G'], [0, 1, 2, 3, 4]]</a:t>
            </a:r>
          </a:p>
          <a:p>
            <a:r>
              <a:rPr lang="en-US" dirty="0"/>
              <a:t>data2 = [0, 1, 2, 3, 4]</a:t>
            </a:r>
          </a:p>
          <a:p>
            <a:r>
              <a:rPr lang="en-US" dirty="0"/>
              <a:t>data = list(</a:t>
            </a:r>
            <a:r>
              <a:rPr lang="en-US" dirty="0" err="1"/>
              <a:t>chain.from_iterable</a:t>
            </a:r>
            <a:r>
              <a:rPr lang="en-US" dirty="0"/>
              <a:t>(data))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['D', 'O', 'G', 0, 1, 2, 3, 4]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9AB59E-747A-8DAA-2F15-78339608314C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chain.from_iterable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16883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3106" y="2166420"/>
            <a:ext cx="5128894" cy="1325563"/>
          </a:xfrm>
        </p:spPr>
        <p:txBody>
          <a:bodyPr>
            <a:noAutofit/>
          </a:bodyPr>
          <a:lstStyle/>
          <a:p>
            <a:br>
              <a:rPr lang="ru-RU" sz="2000" dirty="0"/>
            </a:br>
            <a:br>
              <a:rPr lang="ru-RU" sz="2000" dirty="0"/>
            </a:b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Первый аргумент — это функция. Второй аргумент — это с писок параметров, подаваемых на функцию. В качестве примера была взята стандартная функция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которая позволяет возводить число в степень.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625108"/>
            <a:ext cx="6093228" cy="4603751"/>
          </a:xfrm>
        </p:spPr>
        <p:txBody>
          <a:bodyPr>
            <a:normAutofit/>
          </a:bodyPr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itertools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starmap</a:t>
            </a:r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starmap</a:t>
            </a:r>
            <a:r>
              <a:rPr lang="ru-RU" dirty="0"/>
              <a:t>(</a:t>
            </a:r>
            <a:r>
              <a:rPr lang="ru-RU" dirty="0" err="1"/>
              <a:t>pow</a:t>
            </a:r>
            <a:r>
              <a:rPr lang="ru-RU" dirty="0"/>
              <a:t>, [(1, 2), (2, 2), (3, 2)]):</a:t>
            </a:r>
          </a:p>
          <a:p>
            <a:r>
              <a:rPr lang="ru-RU" dirty="0"/>
              <a:t>    print(i)</a:t>
            </a:r>
          </a:p>
          <a:p>
            <a:endParaRPr lang="ru-RU" dirty="0"/>
          </a:p>
          <a:p>
            <a:r>
              <a:rPr lang="ru-RU" dirty="0"/>
              <a:t>1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9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66D7C9-532A-4529-AAA8-A8FC29D60B0C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</a:t>
            </a:r>
            <a:r>
              <a:rPr lang="ru-RU" sz="4000" b="1" dirty="0" err="1"/>
              <a:t>tarmap</a:t>
            </a:r>
            <a:r>
              <a:rPr lang="ru-RU" sz="4000" b="1" dirty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38966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0420" y="1477963"/>
            <a:ext cx="5278523" cy="2895204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Данная функция модуля </a:t>
            </a:r>
            <a:r>
              <a:rPr lang="en-US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itertools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accumulate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высчитывает сумму предыдущих элементов и добавляет текущий к ней. Вот пример: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2094183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accumulate</a:t>
            </a:r>
          </a:p>
          <a:p>
            <a:r>
              <a:rPr lang="en-US" dirty="0"/>
              <a:t>data = list(accumulate([1,2,3,4]))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[1, 3, 6, 10]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97723E-C59A-CF1F-7BEF-EDDB3D7D46A8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Accumulate</a:t>
            </a:r>
            <a:r>
              <a:rPr lang="ru-RU" sz="4000" b="1" dirty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569705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9488" y="1477963"/>
            <a:ext cx="5616574" cy="3063270"/>
          </a:xfrm>
        </p:spPr>
        <p:txBody>
          <a:bodyPr>
            <a:noAutofit/>
          </a:bodyPr>
          <a:lstStyle/>
          <a:p>
            <a:br>
              <a:rPr lang="ru-RU" sz="1800" dirty="0"/>
            </a:br>
            <a:br>
              <a:rPr lang="ru-RU" sz="1800" dirty="0"/>
            </a:b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Итератор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islice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ограничить заполнение списка новыми элементами, если ввести в качестве параметра желаемое количество объектов. Данный пример показывает совместную работу методов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islice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создания 5 чисел, начиная с 0 и с шагом 2.</a:t>
            </a:r>
            <a:br>
              <a:rPr lang="ru-RU" sz="1800" dirty="0"/>
            </a:br>
            <a:endParaRPr lang="en-US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itertools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islice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itertools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count</a:t>
            </a:r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islice</a:t>
            </a:r>
            <a:r>
              <a:rPr lang="ru-RU" dirty="0"/>
              <a:t>(</a:t>
            </a:r>
            <a:r>
              <a:rPr lang="ru-RU" dirty="0" err="1"/>
              <a:t>count</a:t>
            </a:r>
            <a:r>
              <a:rPr lang="ru-RU" dirty="0"/>
              <a:t>(0, 2), 5):</a:t>
            </a:r>
          </a:p>
          <a:p>
            <a:r>
              <a:rPr lang="ru-RU" dirty="0"/>
              <a:t>    print(i)</a:t>
            </a:r>
          </a:p>
          <a:p>
            <a:endParaRPr lang="ru-RU" dirty="0"/>
          </a:p>
          <a:p>
            <a:r>
              <a:rPr lang="ru-RU" dirty="0"/>
              <a:t>0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6</a:t>
            </a:r>
          </a:p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75B78D-7F9C-9673-EFE4-9D566B1713DF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</a:t>
            </a:r>
            <a:r>
              <a:rPr lang="ru-RU" sz="4000" b="1" dirty="0" err="1"/>
              <a:t>slice</a:t>
            </a:r>
            <a:r>
              <a:rPr lang="ru-RU" sz="4000" b="1" dirty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5134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58</TotalTime>
  <Words>5992</Words>
  <Application>Microsoft Office PowerPoint</Application>
  <PresentationFormat>Широкоэкранный</PresentationFormat>
  <Paragraphs>778</Paragraphs>
  <Slides>106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3" baseType="lpstr">
      <vt:lpstr>Arial</vt:lpstr>
      <vt:lpstr>Calibri</vt:lpstr>
      <vt:lpstr>Geneva</vt:lpstr>
      <vt:lpstr>Helvetica Light</vt:lpstr>
      <vt:lpstr>Lucida Console</vt:lpstr>
      <vt:lpstr>Wingdings</vt:lpstr>
      <vt:lpstr>Тема Office</vt:lpstr>
      <vt:lpstr>Итераторы, контейнеры и перечисления</vt:lpstr>
      <vt:lpstr>Презентация PowerPoint</vt:lpstr>
      <vt:lpstr>Определения</vt:lpstr>
      <vt:lpstr>Пример</vt:lpstr>
      <vt:lpstr>for</vt:lpstr>
      <vt:lpstr>Презентация PowerPoint</vt:lpstr>
      <vt:lpstr>iter() и next()</vt:lpstr>
      <vt:lpstr>Презентация PowerPoint</vt:lpstr>
      <vt:lpstr>Презентация PowerPoint</vt:lpstr>
      <vt:lpstr>Генератор</vt:lpstr>
      <vt:lpstr>yield</vt:lpstr>
      <vt:lpstr>Презентация PowerPoint</vt:lpstr>
      <vt:lpstr>Презентация PowerPoint</vt:lpstr>
      <vt:lpstr>range()</vt:lpstr>
      <vt:lpstr>Пример</vt:lpstr>
      <vt:lpstr>Аналогично</vt:lpstr>
      <vt:lpstr>Презентация PowerPoint</vt:lpstr>
      <vt:lpstr>Функция для получения чисел Фибоначчи</vt:lpstr>
      <vt:lpstr>Презентация PowerPoint</vt:lpstr>
      <vt:lpstr>Обычная функция</vt:lpstr>
      <vt:lpstr>Презентация PowerPoint</vt:lpstr>
      <vt:lpstr>Выражение -генератор</vt:lpstr>
      <vt:lpstr>Преимущества использования генераторов выражений </vt:lpstr>
      <vt:lpstr>Классификация</vt:lpstr>
      <vt:lpstr>List comprehensions</vt:lpstr>
      <vt:lpstr>Генератор списков</vt:lpstr>
      <vt:lpstr>[выражение for переменная in список] </vt:lpstr>
      <vt:lpstr>Генераторы списков</vt:lpstr>
      <vt:lpstr>Генератор списков</vt:lpstr>
      <vt:lpstr>Генератор списков</vt:lpstr>
      <vt:lpstr>Генератор списков</vt:lpstr>
      <vt:lpstr>Генератор списков</vt:lpstr>
      <vt:lpstr>Сравнение</vt:lpstr>
      <vt:lpstr>Генератор множества (set comprehension)</vt:lpstr>
      <vt:lpstr>Генератор словаря (dictionary comprehension) – переворачиваем словарь</vt:lpstr>
      <vt:lpstr>Генератор словаря</vt:lpstr>
      <vt:lpstr>Выражение-генератор</vt:lpstr>
      <vt:lpstr>Синтаксис</vt:lpstr>
      <vt:lpstr>Выражение-генератор</vt:lpstr>
      <vt:lpstr>Выражение-генератор</vt:lpstr>
      <vt:lpstr>Decorators</vt:lpstr>
      <vt:lpstr>Презентация PowerPoint</vt:lpstr>
      <vt:lpstr>Презентация PowerPoint</vt:lpstr>
      <vt:lpstr>Презентация PowerPoint</vt:lpstr>
      <vt:lpstr>Декоратор</vt:lpstr>
      <vt:lpstr>Презентация PowerPoint</vt:lpstr>
      <vt:lpstr>Подробнее</vt:lpstr>
      <vt:lpstr>Пример 1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Пояснение</vt:lpstr>
      <vt:lpstr>Функции как параметры</vt:lpstr>
      <vt:lpstr>Создаем декоратор</vt:lpstr>
      <vt:lpstr>Пояснение</vt:lpstr>
      <vt:lpstr>Продолжение</vt:lpstr>
      <vt:lpstr>Продолжение</vt:lpstr>
      <vt:lpstr>Презентация PowerPoint</vt:lpstr>
      <vt:lpstr>Итог</vt:lpstr>
      <vt:lpstr>Практика</vt:lpstr>
      <vt:lpstr>Справочная информация для практики</vt:lpstr>
      <vt:lpstr>Пример</vt:lpstr>
      <vt:lpstr>Коллекции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использования enum в Python</vt:lpstr>
      <vt:lpstr>Пояснение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Данное расширение является сборником полезных итераторов, повышающих эффективность работы с циклами и генераторами последовательностей объектов.   Это достигается за счет лучшего управления памятью в программе, быстрого выполнения подключаемых функций, а также сокращения и упрощения кода.</vt:lpstr>
      <vt:lpstr>Бесконечная итерация</vt:lpstr>
      <vt:lpstr>Count</vt:lpstr>
      <vt:lpstr>  Следующий итератор позволяет создать бесконечный цикл, поочередно выводящий некие символы или числа. В качестве аргумента в данном случае выступает объект либо некий набор объектов, которые можно перечислить один за другим. </vt:lpstr>
      <vt:lpstr>  Последний из подобных итераторов осуществляет повторение объекта, который был передан в качестве первого параметра в метод. Вторым аргументом является количество идентичных элементов в создаваемой последовательности.  </vt:lpstr>
      <vt:lpstr>Комбинация значений </vt:lpstr>
      <vt:lpstr>  Первая функция по комбинированию отдельных элементов последовательности принимает два аргумента, как и все последующие. Первый позволяет задать определенный объект, а второй – количество значений, которые будут присутствовать в каждом новом отрезке.  </vt:lpstr>
      <vt:lpstr>Более продвинутая вариация предыдущего итератора предоставляет программе возможность делать выборку из отдельных элементов с учетом их порядка. </vt:lpstr>
      <vt:lpstr> Работа функции permutations модуля itertools в Python похожа на комбинацию со сменой порядка. Однако в ней не допускается размещение идентичных элементов в одной группе. </vt:lpstr>
      <vt:lpstr>  Последний из комбинационных итераторов получает в качестве параметра массив данных, состоящий из нескольких групп значений. Функция product библиотеки itertools в Python 3 позволяет получить из введенной последовательности чисел или символов новую совокупность групп во всех возможных вариациях.  </vt:lpstr>
      <vt:lpstr>Фильтрация последовательности</vt:lpstr>
      <vt:lpstr>filterfalse</vt:lpstr>
      <vt:lpstr>dropwhile</vt:lpstr>
      <vt:lpstr>takewhile</vt:lpstr>
      <vt:lpstr>compress</vt:lpstr>
      <vt:lpstr>Прочие итераторы</vt:lpstr>
      <vt:lpstr>Функция chain выполняет объединение списков, как это показано в следующем примере для data1 и data2. Итоговый массив содержит все элементы данных последовательностей. </vt:lpstr>
      <vt:lpstr>Работает аналогично chain. Также выполняется объединение списков. Отличие заключается в том, что аргумент только один — вложенный список со списками, которые надо объединить. </vt:lpstr>
      <vt:lpstr>  Первый аргумент — это функция. Второй аргумент — это с писок параметров, подаваемых на функцию. В качестве примера была взята стандартная функция pow, которая позволяет возводить число в степень. </vt:lpstr>
      <vt:lpstr>Данная функция модуля itertools — accumulate высчитывает сумму предыдущих элементов и добавляет текущий к ней. Вот пример: </vt:lpstr>
      <vt:lpstr>  Итератор islice позволяет ограничить заполнение списка новыми элементами, если ввести в качестве параметра желаемое количество объектов. Данный пример показывает совместную работу методов count и islice для создания 5 чисел, начиная с 0 и с шагом 2. </vt:lpstr>
      <vt:lpstr>Функция zip_longest требуется в тех случаях, когда необходимо произвести спаривание отдельных элементов последовательности. Параметр fillvalue позволяет обозначить объект, которым будут заполнятся недостающие ячейки списка. </vt:lpstr>
      <vt:lpstr> Метод tee используется для генерации собственных итераторов на основе итерируемой последовательности объектов. В примере показано создание итераторов i1 и i2. </vt:lpstr>
      <vt:lpstr>Последняя функция в этом разделе называется groupby и применяется для группировки объектов списка по общим значениям. Приведенный код показывает форматированную выдачу данных массива animals.  </vt:lpstr>
      <vt:lpstr>Следующая таблица отображает краткую сводку по всем функциям, включая в себя особенности их вызова и назначение.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86</cp:revision>
  <dcterms:created xsi:type="dcterms:W3CDTF">2022-01-30T05:59:16Z</dcterms:created>
  <dcterms:modified xsi:type="dcterms:W3CDTF">2023-06-30T11:00:57Z</dcterms:modified>
</cp:coreProperties>
</file>