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40" r:id="rId4"/>
    <p:sldId id="300" r:id="rId5"/>
    <p:sldId id="345" r:id="rId6"/>
    <p:sldId id="336" r:id="rId7"/>
    <p:sldId id="342" r:id="rId8"/>
    <p:sldId id="341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284" r:id="rId46"/>
    <p:sldId id="297" r:id="rId47"/>
    <p:sldId id="296" r:id="rId48"/>
    <p:sldId id="298" r:id="rId49"/>
    <p:sldId id="302" r:id="rId50"/>
    <p:sldId id="299" r:id="rId51"/>
    <p:sldId id="382" r:id="rId52"/>
    <p:sldId id="301" r:id="rId53"/>
    <p:sldId id="303" r:id="rId54"/>
    <p:sldId id="304" r:id="rId55"/>
    <p:sldId id="305" r:id="rId56"/>
    <p:sldId id="308" r:id="rId57"/>
    <p:sldId id="307" r:id="rId58"/>
    <p:sldId id="309" r:id="rId59"/>
    <p:sldId id="310" r:id="rId60"/>
    <p:sldId id="311" r:id="rId61"/>
    <p:sldId id="312" r:id="rId62"/>
    <p:sldId id="313" r:id="rId63"/>
    <p:sldId id="319" r:id="rId64"/>
    <p:sldId id="318" r:id="rId65"/>
    <p:sldId id="315" r:id="rId66"/>
    <p:sldId id="316" r:id="rId67"/>
    <p:sldId id="317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06" r:id="rId76"/>
    <p:sldId id="328" r:id="rId77"/>
    <p:sldId id="329" r:id="rId78"/>
    <p:sldId id="314" r:id="rId79"/>
    <p:sldId id="330" r:id="rId80"/>
    <p:sldId id="331" r:id="rId81"/>
    <p:sldId id="332" r:id="rId82"/>
    <p:sldId id="333" r:id="rId83"/>
    <p:sldId id="334" r:id="rId84"/>
    <p:sldId id="335" r:id="rId85"/>
    <p:sldId id="383" r:id="rId86"/>
    <p:sldId id="337" r:id="rId87"/>
    <p:sldId id="338" r:id="rId88"/>
    <p:sldId id="339" r:id="rId89"/>
    <p:sldId id="384" r:id="rId90"/>
    <p:sldId id="385" r:id="rId91"/>
    <p:sldId id="386" r:id="rId92"/>
    <p:sldId id="387" r:id="rId93"/>
    <p:sldId id="388" r:id="rId94"/>
    <p:sldId id="389" r:id="rId95"/>
    <p:sldId id="390" r:id="rId96"/>
    <p:sldId id="391" r:id="rId97"/>
    <p:sldId id="392" r:id="rId98"/>
    <p:sldId id="393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359" r:id="rId109"/>
    <p:sldId id="403" r:id="rId1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7552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37643" y="264876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датой и временем. Файлы и каталоги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Компоненты </a:t>
            </a:r>
            <a:r>
              <a:rPr lang="en-US" sz="4000" dirty="0"/>
              <a:t>datetime </a:t>
            </a:r>
            <a:r>
              <a:rPr lang="ru-RU" sz="4000" dirty="0"/>
              <a:t>в </a:t>
            </a:r>
            <a:r>
              <a:rPr lang="en-US" sz="4000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196636" cy="4440238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attr</a:t>
            </a:r>
            <a:r>
              <a:rPr lang="en-US" dirty="0"/>
              <a:t> = </a:t>
            </a:r>
            <a:r>
              <a:rPr lang="en-US" dirty="0" err="1"/>
              <a:t>dir</a:t>
            </a:r>
            <a:r>
              <a:rPr lang="en-US" dirty="0"/>
              <a:t>(datetime)</a:t>
            </a:r>
          </a:p>
          <a:p>
            <a:r>
              <a:rPr lang="en-US" dirty="0"/>
              <a:t>print(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r>
              <a:rPr lang="en-US" dirty="0"/>
              <a:t># ['MAXYEAR', 'MINYEAR', '__doc__', '__name__', '__package__', 'date', 'datetime',</a:t>
            </a:r>
          </a:p>
          <a:p>
            <a:r>
              <a:rPr lang="en-US" dirty="0"/>
              <a:t># '</a:t>
            </a:r>
            <a:r>
              <a:rPr lang="en-US" dirty="0" err="1"/>
              <a:t>datetime_CAPI</a:t>
            </a:r>
            <a:r>
              <a:rPr lang="en-US" dirty="0"/>
              <a:t>', 'time', '</a:t>
            </a:r>
            <a:r>
              <a:rPr lang="en-US" dirty="0" err="1"/>
              <a:t>timedelta</a:t>
            </a:r>
            <a:r>
              <a:rPr lang="en-US" dirty="0"/>
              <a:t>', '</a:t>
            </a:r>
            <a:r>
              <a:rPr lang="en-US" dirty="0" err="1"/>
              <a:t>tzinfo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4698466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5518D4-7473-15C2-3FC5-94D84BE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Запись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в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файлы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3216" y="1810531"/>
            <a:ext cx="10785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Для записи </a:t>
            </a:r>
            <a:r>
              <a:rPr lang="en-US" sz="2800" dirty="0" err="1"/>
              <a:t>информации</a:t>
            </a:r>
            <a:r>
              <a:rPr lang="en-US" sz="2800" dirty="0"/>
              <a:t> в CSV файл </a:t>
            </a:r>
            <a:r>
              <a:rPr lang="en-US" sz="2800" dirty="0" err="1"/>
              <a:t>необходимо</a:t>
            </a:r>
            <a:r>
              <a:rPr lang="en-US" sz="2800" dirty="0"/>
              <a:t> </a:t>
            </a:r>
            <a:r>
              <a:rPr lang="en-US" sz="2800" dirty="0" err="1"/>
              <a:t>создать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 writer:</a:t>
            </a:r>
          </a:p>
          <a:p>
            <a:endParaRPr lang="en-US" sz="2800" dirty="0"/>
          </a:p>
          <a:p>
            <a:r>
              <a:rPr lang="en-US" sz="2800" dirty="0"/>
              <a:t>file_writer = </a:t>
            </a:r>
            <a:r>
              <a:rPr lang="en-US" sz="2800" dirty="0" err="1"/>
              <a:t>csv.writer</a:t>
            </a:r>
            <a:r>
              <a:rPr lang="en-US" sz="2800" dirty="0"/>
              <a:t>(</a:t>
            </a:r>
            <a:r>
              <a:rPr lang="en-US" sz="2800" dirty="0" err="1"/>
              <a:t>w_file</a:t>
            </a:r>
            <a:r>
              <a:rPr lang="en-US" sz="2800" dirty="0"/>
              <a:t>, delimiter = "\t")</a:t>
            </a:r>
          </a:p>
          <a:p>
            <a:r>
              <a:rPr lang="en-US" sz="2800" dirty="0"/>
              <a:t>Для записи в файл </a:t>
            </a:r>
            <a:r>
              <a:rPr lang="en-US" sz="2800" dirty="0" err="1"/>
              <a:t>данных</a:t>
            </a:r>
            <a:r>
              <a:rPr lang="en-US" sz="2800" dirty="0"/>
              <a:t> используется метод writerow(), </a:t>
            </a:r>
            <a:r>
              <a:rPr lang="en-US" sz="2800" dirty="0" err="1"/>
              <a:t>который</a:t>
            </a:r>
            <a:r>
              <a:rPr lang="en-US" sz="2800" dirty="0"/>
              <a:t> имеет следующий </a:t>
            </a:r>
            <a:r>
              <a:rPr lang="en-US" sz="2800" dirty="0" err="1"/>
              <a:t>синтаксис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writecol</a:t>
            </a:r>
            <a:r>
              <a:rPr lang="en-US" sz="2800" dirty="0"/>
              <a:t>("Имя", "</a:t>
            </a:r>
            <a:r>
              <a:rPr lang="en-US" sz="2800" dirty="0" err="1"/>
              <a:t>Фамилия</a:t>
            </a:r>
            <a:r>
              <a:rPr lang="en-US" sz="2800" dirty="0"/>
              <a:t>", "</a:t>
            </a:r>
            <a:r>
              <a:rPr lang="en-US" sz="2800" dirty="0" err="1"/>
              <a:t>Отчество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605267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980902" y="954954"/>
            <a:ext cx="9339263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Код программы для записи в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CSV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файл выглядит так:</a:t>
            </a:r>
          </a:p>
          <a:p>
            <a:pPr algn="l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400" dirty="0"/>
              <a:t>import csv</a:t>
            </a:r>
          </a:p>
          <a:p>
            <a:pPr algn="l"/>
            <a:r>
              <a:rPr lang="en-US" sz="2400" dirty="0"/>
              <a:t>with open("classmates.csv", mode="w", encoding='utf-8') as w_file:</a:t>
            </a:r>
          </a:p>
          <a:p>
            <a:pPr algn="l"/>
            <a:r>
              <a:rPr lang="en-US" sz="2400" dirty="0"/>
              <a:t>    file_writer = </a:t>
            </a:r>
            <a:r>
              <a:rPr lang="en-US" sz="2400" dirty="0" err="1"/>
              <a:t>csv.writer</a:t>
            </a:r>
            <a:r>
              <a:rPr lang="en-US" sz="2400" dirty="0"/>
              <a:t>(</a:t>
            </a:r>
            <a:r>
              <a:rPr lang="en-US" sz="2400" dirty="0" err="1"/>
              <a:t>w_file</a:t>
            </a:r>
            <a:r>
              <a:rPr lang="en-US" sz="2400" dirty="0"/>
              <a:t>, delimiter = ",", lineterminator="\r")</a:t>
            </a:r>
          </a:p>
          <a:p>
            <a:pPr algn="l"/>
            <a:r>
              <a:rPr lang="en-US" sz="2400" dirty="0"/>
              <a:t>    file_writer.writerow(["</a:t>
            </a:r>
            <a:r>
              <a:rPr lang="ru-RU" sz="2400" dirty="0"/>
              <a:t>Имя", "Класс", "Возраст"])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Женя", "3", "10"])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Саша", "5", "12"])</a:t>
            </a:r>
          </a:p>
          <a:p>
            <a:pPr algn="l"/>
            <a:r>
              <a:rPr lang="ru-RU" sz="2400" dirty="0"/>
              <a:t>    </a:t>
            </a:r>
            <a:r>
              <a:rPr lang="en-US" sz="2400" dirty="0"/>
              <a:t>file_writer.writerow(["</a:t>
            </a:r>
            <a:r>
              <a:rPr lang="ru-RU" sz="2400" dirty="0"/>
              <a:t>Маша", "11", "18"])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6285" y="5527655"/>
            <a:ext cx="1009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Обратите внимание, что при записи использовался, lineterminator="\r". </a:t>
            </a:r>
            <a:endParaRPr lang="kk-KZ" dirty="0"/>
          </a:p>
          <a:p>
            <a:r>
              <a:rPr lang="en-US" dirty="0"/>
              <a:t>Это разделитель между строками таблицы, по умолчанию он "\r\n".</a:t>
            </a:r>
          </a:p>
        </p:txBody>
      </p:sp>
    </p:spTree>
    <p:extLst>
      <p:ext uri="{BB962C8B-B14F-4D97-AF65-F5344CB8AC3E}">
        <p14:creationId xmlns:p14="http://schemas.microsoft.com/office/powerpoint/2010/main" val="18428419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81149" y="1531002"/>
            <a:ext cx="88926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После выполнения программы в файле CSV будет следующий текст:</a:t>
            </a:r>
          </a:p>
          <a:p>
            <a:endParaRPr lang="en-US" sz="2400" dirty="0"/>
          </a:p>
          <a:p>
            <a:r>
              <a:rPr lang="en-US" sz="2400" b="1" dirty="0"/>
              <a:t>Имя,</a:t>
            </a:r>
            <a:r>
              <a:rPr lang="kk-KZ" sz="2400" b="1" dirty="0"/>
              <a:t> </a:t>
            </a:r>
            <a:r>
              <a:rPr lang="en-US" sz="2400" b="1" dirty="0" err="1"/>
              <a:t>Класс</a:t>
            </a:r>
            <a:r>
              <a:rPr lang="en-US" sz="2400" b="1" dirty="0"/>
              <a:t>,</a:t>
            </a:r>
            <a:r>
              <a:rPr lang="kk-KZ" sz="2400" b="1" dirty="0"/>
              <a:t> </a:t>
            </a:r>
            <a:r>
              <a:rPr lang="en-US" sz="2400" b="1" dirty="0"/>
              <a:t>Возраст</a:t>
            </a:r>
          </a:p>
          <a:p>
            <a:r>
              <a:rPr lang="en-US" sz="2400" b="1" dirty="0"/>
              <a:t>Женя,3,10</a:t>
            </a:r>
          </a:p>
          <a:p>
            <a:r>
              <a:rPr lang="en-US" sz="2400" b="1" dirty="0"/>
              <a:t>Саша,5,12</a:t>
            </a:r>
          </a:p>
          <a:p>
            <a:r>
              <a:rPr lang="en-US" sz="2400" b="1" dirty="0"/>
              <a:t>Маша,11,18</a:t>
            </a:r>
          </a:p>
        </p:txBody>
      </p:sp>
    </p:spTree>
    <p:extLst>
      <p:ext uri="{BB962C8B-B14F-4D97-AF65-F5344CB8AC3E}">
        <p14:creationId xmlns:p14="http://schemas.microsoft.com/office/powerpoint/2010/main" val="22905281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998" y="708896"/>
            <a:ext cx="1120357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Запись в файл также может быть осуществлена с помощью объекта DictWriter. Важно помнить, что он требует явного указания параметра fieldnames. В качестве аргумента метода writerow используется словарь.</a:t>
            </a:r>
          </a:p>
          <a:p>
            <a:endParaRPr lang="en-US" sz="2000" b="1" dirty="0"/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Код программы выглядит так:</a:t>
            </a:r>
          </a:p>
          <a:p>
            <a:endParaRPr lang="en-US" sz="2000" b="1" dirty="0"/>
          </a:p>
          <a:p>
            <a:r>
              <a:rPr lang="en-US" sz="2000" b="1" dirty="0"/>
              <a:t>import csv</a:t>
            </a:r>
          </a:p>
          <a:p>
            <a:r>
              <a:rPr lang="en-US" sz="2000" b="1" dirty="0"/>
              <a:t>with open("classmates.csv", mode="w", encoding='utf-8') as w_file:</a:t>
            </a:r>
          </a:p>
          <a:p>
            <a:r>
              <a:rPr lang="en-US" sz="2000" b="1" dirty="0"/>
              <a:t>    names = ["Имя", "Возраст"]</a:t>
            </a:r>
          </a:p>
          <a:p>
            <a:r>
              <a:rPr lang="en-US" sz="2000" b="1" dirty="0"/>
              <a:t>    file_writer = </a:t>
            </a:r>
            <a:r>
              <a:rPr lang="en-US" sz="2000" b="1" dirty="0" err="1"/>
              <a:t>csv.DictWriter</a:t>
            </a:r>
            <a:r>
              <a:rPr lang="en-US" sz="2000" b="1" dirty="0"/>
              <a:t>(</a:t>
            </a:r>
            <a:r>
              <a:rPr lang="en-US" sz="2000" b="1" dirty="0" err="1"/>
              <a:t>w_file</a:t>
            </a:r>
            <a:r>
              <a:rPr lang="en-US" sz="2000" b="1" dirty="0"/>
              <a:t>, delimiter = ",", </a:t>
            </a:r>
          </a:p>
          <a:p>
            <a:r>
              <a:rPr lang="en-US" sz="2000" b="1" dirty="0"/>
              <a:t>                                 lineterminator="\r", fieldnames=names)</a:t>
            </a:r>
          </a:p>
          <a:p>
            <a:r>
              <a:rPr lang="en-US" sz="2000" b="1" dirty="0"/>
              <a:t>    file_writer.writeheader()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Саша</a:t>
            </a:r>
            <a:r>
              <a:rPr lang="en-US" sz="2000" b="1" dirty="0"/>
              <a:t>", "Возраст": "6"})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Маша</a:t>
            </a:r>
            <a:r>
              <a:rPr lang="en-US" sz="2000" b="1" dirty="0"/>
              <a:t>", "Возраст": "15"})</a:t>
            </a:r>
          </a:p>
          <a:p>
            <a:r>
              <a:rPr lang="en-US" sz="2000" b="1" dirty="0"/>
              <a:t>    file_writer.writerow({"Имя": "</a:t>
            </a:r>
            <a:r>
              <a:rPr lang="en-US" sz="2000" b="1" dirty="0" err="1"/>
              <a:t>Вова</a:t>
            </a:r>
            <a:r>
              <a:rPr lang="en-US" sz="2000" b="1" dirty="0"/>
              <a:t>", "Возраст": "14"})</a:t>
            </a:r>
          </a:p>
        </p:txBody>
      </p:sp>
    </p:spTree>
    <p:extLst>
      <p:ext uri="{BB962C8B-B14F-4D97-AF65-F5344CB8AC3E}">
        <p14:creationId xmlns:p14="http://schemas.microsoft.com/office/powerpoint/2010/main" val="2177587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05100" y="160774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Вывод в файл будет следующим: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/>
              <a:t>Имя,</a:t>
            </a:r>
            <a:r>
              <a:rPr lang="kk-KZ" sz="2800" b="1" dirty="0"/>
              <a:t> </a:t>
            </a:r>
            <a:r>
              <a:rPr lang="en-US" sz="2800" b="1" dirty="0"/>
              <a:t>Возраст</a:t>
            </a:r>
          </a:p>
          <a:p>
            <a:r>
              <a:rPr lang="en-US" sz="2800" b="1" dirty="0"/>
              <a:t>Саша,6</a:t>
            </a:r>
          </a:p>
          <a:p>
            <a:r>
              <a:rPr lang="en-US" sz="2800" b="1" dirty="0"/>
              <a:t>Маша,15</a:t>
            </a:r>
          </a:p>
          <a:p>
            <a:r>
              <a:rPr lang="en-US" sz="2800" b="1" dirty="0"/>
              <a:t>Вова,14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11308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A61636A-8B6C-C51B-80E0-79CF8AB4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Дополнительные параметры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DictWriter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064029" y="1652355"/>
            <a:ext cx="7732713" cy="3841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Кроме того, writer имеет методы:</a:t>
            </a:r>
          </a:p>
          <a:p>
            <a:pPr algn="l"/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ru-RU" sz="2400" b="1" dirty="0"/>
              <a:t>writerows(</a:t>
            </a:r>
            <a:r>
              <a:rPr lang="ru-RU" sz="2400" b="1" dirty="0" err="1"/>
              <a:t>rows</a:t>
            </a:r>
            <a:r>
              <a:rPr lang="ru-RU" sz="2400" b="1" dirty="0"/>
              <a:t>) — </a:t>
            </a:r>
            <a:r>
              <a:rPr lang="ru-RU" sz="2400" dirty="0"/>
              <a:t>Записывает все элементы строк.</a:t>
            </a:r>
          </a:p>
          <a:p>
            <a:pPr algn="l"/>
            <a:r>
              <a:rPr lang="ru-RU" sz="2400" b="1" dirty="0"/>
              <a:t>writeheader() </a:t>
            </a:r>
            <a:r>
              <a:rPr lang="ru-RU" sz="2400" dirty="0"/>
              <a:t>— Выводит заголовки для столбцов. Заголовки должны быть переданы объекту writer в виде списка, как атрибут fieldnames.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4029" y="4356237"/>
            <a:ext cx="9113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file_writer.writerows</a:t>
            </a:r>
            <a:r>
              <a:rPr lang="en-US" sz="2400" b="1" dirty="0"/>
              <a:t>([{"Имя": "</a:t>
            </a:r>
            <a:r>
              <a:rPr lang="en-US" sz="2400" b="1" dirty="0" err="1"/>
              <a:t>Саша</a:t>
            </a:r>
            <a:r>
              <a:rPr lang="en-US" sz="2400" b="1" dirty="0"/>
              <a:t>", "Возраст": "6"},</a:t>
            </a:r>
          </a:p>
          <a:p>
            <a:r>
              <a:rPr lang="en-US" sz="2400" b="1" dirty="0"/>
              <a:t>    {"Имя": "</a:t>
            </a:r>
            <a:r>
              <a:rPr lang="en-US" sz="2400" b="1" dirty="0" err="1"/>
              <a:t>Маша</a:t>
            </a:r>
            <a:r>
              <a:rPr lang="en-US" sz="2400" b="1" dirty="0"/>
              <a:t>", "Возраст": "15"},</a:t>
            </a:r>
          </a:p>
          <a:p>
            <a:r>
              <a:rPr lang="en-US" sz="2400" b="1" dirty="0"/>
              <a:t>    {"Имя": "</a:t>
            </a:r>
            <a:r>
              <a:rPr lang="en-US" sz="2400" b="1" dirty="0" err="1"/>
              <a:t>Вова</a:t>
            </a:r>
            <a:r>
              <a:rPr lang="en-US" sz="2400" b="1" dirty="0"/>
              <a:t>", "Возраст": "14"}])</a:t>
            </a:r>
          </a:p>
        </p:txBody>
      </p:sp>
    </p:spTree>
    <p:extLst>
      <p:ext uri="{BB962C8B-B14F-4D97-AF65-F5344CB8AC3E}">
        <p14:creationId xmlns:p14="http://schemas.microsoft.com/office/powerpoint/2010/main" val="20958420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764770" y="340280"/>
            <a:ext cx="10939549" cy="95123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Класс Dialect позволяет определить следующие атрибуты форматирования: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78" y="1291510"/>
            <a:ext cx="6681243" cy="5406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42793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429789" y="504825"/>
            <a:ext cx="9858896" cy="117434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Класс Dialect позволяет определить следующие атрибуты форматирования: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52" y="1888546"/>
            <a:ext cx="7951096" cy="3647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18714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81643" y="742748"/>
            <a:ext cx="6321425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Пример использования:</a:t>
            </a:r>
          </a:p>
          <a:p>
            <a:pPr algn="l"/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/>
              <a:t>import csv</a:t>
            </a:r>
          </a:p>
          <a:p>
            <a:pPr algn="l"/>
            <a:r>
              <a:rPr lang="en-US" sz="2000" b="1" dirty="0"/>
              <a:t>csv.register_dialect('</a:t>
            </a:r>
            <a:r>
              <a:rPr lang="en-US" sz="2000" b="1" dirty="0" err="1"/>
              <a:t>my_dialect</a:t>
            </a:r>
            <a:r>
              <a:rPr lang="en-US" sz="2000" b="1" dirty="0"/>
              <a:t>', delimiter=':', lineterminator="\r")</a:t>
            </a:r>
          </a:p>
          <a:p>
            <a:pPr algn="l"/>
            <a:r>
              <a:rPr lang="en-US" sz="2000" b="1" dirty="0"/>
              <a:t>with open("classmates.csv", mode="w", encoding='utf-8') as w_file:</a:t>
            </a:r>
          </a:p>
          <a:p>
            <a:pPr algn="l"/>
            <a:r>
              <a:rPr lang="en-US" sz="2000" b="1" dirty="0"/>
              <a:t>    file_writer = csv.writer(w_file, '</a:t>
            </a:r>
            <a:r>
              <a:rPr lang="en-US" sz="2000" b="1" dirty="0" err="1"/>
              <a:t>my_dialect</a:t>
            </a:r>
            <a:r>
              <a:rPr lang="en-US" sz="2000" b="1" dirty="0"/>
              <a:t>')</a:t>
            </a:r>
          </a:p>
          <a:p>
            <a:pPr algn="l"/>
            <a:r>
              <a:rPr lang="en-US" sz="2000" b="1" dirty="0"/>
              <a:t>    file_writer.writerow(["</a:t>
            </a:r>
            <a:r>
              <a:rPr lang="ru-RU" sz="2000" b="1" dirty="0"/>
              <a:t>Имя", "Класс", "Возраст"])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Женя", "3", "10"])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Саша", "5", "12"])</a:t>
            </a:r>
          </a:p>
          <a:p>
            <a:pPr algn="l"/>
            <a:r>
              <a:rPr lang="ru-RU" sz="2000" b="1" dirty="0"/>
              <a:t>    </a:t>
            </a:r>
            <a:r>
              <a:rPr lang="en-US" sz="2000" b="1" dirty="0"/>
              <a:t>file_writer.writerow(["</a:t>
            </a:r>
            <a:r>
              <a:rPr lang="ru-RU" sz="2000" b="1" dirty="0"/>
              <a:t>Маша", "11", "18"])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89917" y="3262746"/>
            <a:ext cx="3953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 результате получим: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000" b="1" dirty="0"/>
              <a:t>Имя: Класс: Возраст</a:t>
            </a:r>
          </a:p>
          <a:p>
            <a:r>
              <a:rPr lang="ru-RU" sz="2000" b="1" dirty="0"/>
              <a:t>Женя:3:10</a:t>
            </a:r>
          </a:p>
          <a:p>
            <a:r>
              <a:rPr lang="ru-RU" sz="2000" b="1" dirty="0"/>
              <a:t>Саша:5:12</a:t>
            </a:r>
          </a:p>
          <a:p>
            <a:r>
              <a:rPr lang="ru-RU" sz="2000" b="1" dirty="0"/>
              <a:t>Маша:11:18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8719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8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создавать объекты даты и времени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timeobj</a:t>
            </a:r>
            <a:r>
              <a:rPr lang="en-US" dirty="0"/>
              <a:t>= </a:t>
            </a:r>
            <a:r>
              <a:rPr lang="en-US" dirty="0" err="1"/>
              <a:t>datetime.time</a:t>
            </a:r>
            <a:r>
              <a:rPr lang="en-US" dirty="0"/>
              <a:t>(8,48,45)</a:t>
            </a:r>
          </a:p>
          <a:p>
            <a:r>
              <a:rPr lang="en-US" dirty="0"/>
              <a:t>print(</a:t>
            </a:r>
            <a:r>
              <a:rPr lang="en-US" dirty="0" err="1"/>
              <a:t>timeobj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08:48:45</a:t>
            </a:r>
          </a:p>
        </p:txBody>
      </p:sp>
    </p:spTree>
    <p:extLst>
      <p:ext uri="{BB962C8B-B14F-4D97-AF65-F5344CB8AC3E}">
        <p14:creationId xmlns:p14="http://schemas.microsoft.com/office/powerpoint/2010/main" val="123575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Формат: </a:t>
            </a:r>
            <a:r>
              <a:rPr lang="en-US" sz="4000" dirty="0"/>
              <a:t>datetime.datetime(</a:t>
            </a:r>
            <a:r>
              <a:rPr lang="en-US" sz="4000" dirty="0" err="1"/>
              <a:t>year,month,day</a:t>
            </a:r>
            <a:r>
              <a:rPr lang="en-US" sz="4000" dirty="0"/>
              <a:t>))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date_obj</a:t>
            </a:r>
            <a:r>
              <a:rPr lang="en-US" dirty="0"/>
              <a:t> = datetime.datetime(2020,10,17)</a:t>
            </a:r>
          </a:p>
          <a:p>
            <a:r>
              <a:rPr lang="en-US" dirty="0"/>
              <a:t>print(</a:t>
            </a:r>
            <a:r>
              <a:rPr lang="en-US" dirty="0" err="1"/>
              <a:t>date_obj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2020-10-17 00:00:00</a:t>
            </a:r>
          </a:p>
        </p:txBody>
      </p:sp>
    </p:spTree>
    <p:extLst>
      <p:ext uri="{BB962C8B-B14F-4D97-AF65-F5344CB8AC3E}">
        <p14:creationId xmlns:p14="http://schemas.microsoft.com/office/powerpoint/2010/main" val="298280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0260919" cy="4440238"/>
          </a:xfrm>
        </p:spPr>
        <p:txBody>
          <a:bodyPr/>
          <a:lstStyle/>
          <a:p>
            <a:r>
              <a:rPr lang="en-US" dirty="0" err="1"/>
              <a:t>td_object</a:t>
            </a:r>
            <a:r>
              <a:rPr lang="en-US" dirty="0"/>
              <a:t> =</a:t>
            </a:r>
            <a:r>
              <a:rPr lang="en-US" dirty="0" err="1"/>
              <a:t>timedelta</a:t>
            </a:r>
            <a:r>
              <a:rPr lang="en-US" dirty="0"/>
              <a:t>(days=0, seconds=0, microseconds=0, milliseconds=0, minutes=0, hours=0, weeks=0)</a:t>
            </a:r>
          </a:p>
          <a:p>
            <a:r>
              <a:rPr lang="en-US" dirty="0" err="1"/>
              <a:t>td_object</a:t>
            </a:r>
            <a:endParaRPr lang="en-US" dirty="0"/>
          </a:p>
          <a:p>
            <a:r>
              <a:rPr lang="en-US" dirty="0"/>
              <a:t>datetime.timedelta(0)</a:t>
            </a:r>
          </a:p>
        </p:txBody>
      </p:sp>
    </p:spTree>
    <p:extLst>
      <p:ext uri="{BB962C8B-B14F-4D97-AF65-F5344CB8AC3E}">
        <p14:creationId xmlns:p14="http://schemas.microsoft.com/office/powerpoint/2010/main" val="9864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вычислить разницу для двух дат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1280795"/>
          </a:xfrm>
        </p:spPr>
        <p:txBody>
          <a:bodyPr/>
          <a:lstStyle/>
          <a:p>
            <a:r>
              <a:rPr lang="en-US" dirty="0" err="1"/>
              <a:t>first_date</a:t>
            </a:r>
            <a:r>
              <a:rPr lang="en-US" dirty="0"/>
              <a:t> = date(2020, 10, 2) </a:t>
            </a:r>
            <a:r>
              <a:rPr lang="en-US" dirty="0" err="1"/>
              <a:t>second_date</a:t>
            </a:r>
            <a:r>
              <a:rPr lang="en-US" dirty="0"/>
              <a:t> = date(2020, 10, 30)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from datetime import date</a:t>
            </a:r>
          </a:p>
          <a:p>
            <a:endParaRPr lang="en-US" dirty="0"/>
          </a:p>
          <a:p>
            <a:r>
              <a:rPr lang="en-US" dirty="0" err="1"/>
              <a:t>first_date</a:t>
            </a:r>
            <a:r>
              <a:rPr lang="en-US" dirty="0"/>
              <a:t> = date(2020, 10, 2)</a:t>
            </a:r>
          </a:p>
          <a:p>
            <a:r>
              <a:rPr lang="en-US" dirty="0" err="1"/>
              <a:t>second_date</a:t>
            </a:r>
            <a:r>
              <a:rPr lang="en-US" dirty="0"/>
              <a:t> = date(2020, 10, 30)</a:t>
            </a:r>
          </a:p>
          <a:p>
            <a:r>
              <a:rPr lang="en-US" dirty="0"/>
              <a:t>delta = </a:t>
            </a:r>
            <a:r>
              <a:rPr lang="en-US" dirty="0" err="1"/>
              <a:t>second_date</a:t>
            </a:r>
            <a:r>
              <a:rPr lang="en-US" dirty="0"/>
              <a:t> - </a:t>
            </a:r>
            <a:r>
              <a:rPr lang="en-US" dirty="0" err="1"/>
              <a:t>first_date</a:t>
            </a:r>
            <a:endParaRPr lang="en-US" dirty="0"/>
          </a:p>
          <a:p>
            <a:r>
              <a:rPr lang="en-US" dirty="0"/>
              <a:t>print(delta)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6777" y="5608711"/>
            <a:ext cx="3602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Результат: </a:t>
            </a:r>
            <a:r>
              <a:rPr lang="en-US" sz="2400" b="1" dirty="0"/>
              <a:t>28 days,0:00:00</a:t>
            </a:r>
          </a:p>
        </p:txBody>
      </p:sp>
    </p:spTree>
    <p:extLst>
      <p:ext uri="{BB962C8B-B14F-4D97-AF65-F5344CB8AC3E}">
        <p14:creationId xmlns:p14="http://schemas.microsoft.com/office/powerpoint/2010/main" val="203845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вычислить разницу двух объектов </a:t>
            </a:r>
            <a:r>
              <a:rPr lang="ru-RU" sz="4000" dirty="0" err="1"/>
              <a:t>datetime.time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datetime import datetime, </a:t>
            </a:r>
            <a:r>
              <a:rPr lang="en-US" dirty="0" err="1"/>
              <a:t>timedelta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current_datetime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/>
              <a:t>current_datetime.time</a:t>
            </a:r>
            <a:r>
              <a:rPr lang="en-US" dirty="0"/>
              <a:t>()</a:t>
            </a:r>
          </a:p>
          <a:p>
            <a:r>
              <a:rPr lang="en-US" dirty="0"/>
              <a:t>print("</a:t>
            </a:r>
            <a:r>
              <a:rPr lang="ru-RU" dirty="0"/>
              <a:t>Текущее время:", 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  <a:p>
            <a:r>
              <a:rPr lang="en-US" dirty="0"/>
              <a:t>tm_after_1_hr = </a:t>
            </a:r>
            <a:r>
              <a:rPr lang="en-US" dirty="0" err="1"/>
              <a:t>current_time</a:t>
            </a:r>
            <a:r>
              <a:rPr lang="en-US" dirty="0"/>
              <a:t> + </a:t>
            </a:r>
            <a:r>
              <a:rPr lang="en-US" dirty="0" err="1"/>
              <a:t>timedelta</a:t>
            </a:r>
            <a:r>
              <a:rPr lang="en-US" dirty="0"/>
              <a:t>(hours=1)</a:t>
            </a:r>
          </a:p>
          <a:p>
            <a:r>
              <a:rPr lang="en-US" dirty="0"/>
              <a:t>print(tm_after_1_hr)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 File "C:\Users\alex\AppData\Local\Programs\Python\Python38\sg_verify.py", line 6, in &lt;module&gt; tm_after_1_hr = </a:t>
            </a:r>
            <a:r>
              <a:rPr lang="en-US" dirty="0" err="1">
                <a:solidFill>
                  <a:srgbClr val="FF0000"/>
                </a:solidFill>
              </a:rPr>
              <a:t>current_time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timedelta</a:t>
            </a:r>
            <a:r>
              <a:rPr lang="en-US" dirty="0">
                <a:solidFill>
                  <a:srgbClr val="FF0000"/>
                </a:solidFill>
              </a:rPr>
              <a:t>(hours=1)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unsupported operand type(s) for +: '</a:t>
            </a:r>
            <a:r>
              <a:rPr lang="en-US" dirty="0" err="1">
                <a:solidFill>
                  <a:srgbClr val="FF0000"/>
                </a:solidFill>
              </a:rPr>
              <a:t>datetime.time</a:t>
            </a:r>
            <a:r>
              <a:rPr lang="en-US" dirty="0">
                <a:solidFill>
                  <a:srgbClr val="FF0000"/>
                </a:solidFill>
              </a:rPr>
              <a:t>' and 'datetime.timedelta'</a:t>
            </a:r>
          </a:p>
        </p:txBody>
      </p:sp>
    </p:spTree>
    <p:extLst>
      <p:ext uri="{BB962C8B-B14F-4D97-AF65-F5344CB8AC3E}">
        <p14:creationId xmlns:p14="http://schemas.microsoft.com/office/powerpoint/2010/main" val="173111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получать прошлые и будущие даты с помощью </a:t>
            </a:r>
            <a:r>
              <a:rPr lang="ru-RU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current_date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 err="1"/>
              <a:t>past_date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– datetime.timedelta(days=n)</a:t>
            </a:r>
          </a:p>
          <a:p>
            <a:r>
              <a:rPr lang="en-US" dirty="0" err="1"/>
              <a:t>future_date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– datetime.timedelta(days=n)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2887526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past_date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- datetime.timedelta(days=14)</a:t>
            </a:r>
          </a:p>
          <a:p>
            <a:r>
              <a:rPr lang="en-US" dirty="0"/>
              <a:t>print(</a:t>
            </a:r>
            <a:r>
              <a:rPr lang="en-US" dirty="0" err="1"/>
              <a:t>past_date</a:t>
            </a:r>
            <a:r>
              <a:rPr lang="en-US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55472" y="543889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Результат: </a:t>
            </a:r>
            <a:r>
              <a:rPr lang="en-US" dirty="0">
                <a:latin typeface="Courier New" panose="02070309020205020404" pitchFamily="49" charset="0"/>
              </a:rPr>
              <a:t>2020-10-31 16:12:09.142258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future_date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+ datetime.timedelta(days=21)</a:t>
            </a:r>
          </a:p>
          <a:p>
            <a:r>
              <a:rPr lang="en-US" dirty="0"/>
              <a:t>print(</a:t>
            </a:r>
            <a:r>
              <a:rPr lang="en-US" dirty="0" err="1"/>
              <a:t>future_date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2020-12-05 16:14:09.718325</a:t>
            </a:r>
          </a:p>
        </p:txBody>
      </p:sp>
    </p:spTree>
    <p:extLst>
      <p:ext uri="{BB962C8B-B14F-4D97-AF65-F5344CB8AC3E}">
        <p14:creationId xmlns:p14="http://schemas.microsoft.com/office/powerpoint/2010/main" val="92843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58026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Значения даты и времени могут сравниваться: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/>
              <a:t>now = </a:t>
            </a:r>
            <a:r>
              <a:rPr lang="en-US" dirty="0" err="1"/>
              <a:t>datetime.time</a:t>
            </a:r>
            <a:r>
              <a:rPr lang="en-US" dirty="0"/>
              <a:t>(9, 31, 0)</a:t>
            </a:r>
          </a:p>
          <a:p>
            <a:r>
              <a:rPr lang="en-US" dirty="0" err="1"/>
              <a:t>next_hour</a:t>
            </a:r>
            <a:r>
              <a:rPr lang="en-US" dirty="0"/>
              <a:t> = </a:t>
            </a:r>
            <a:r>
              <a:rPr lang="en-US" dirty="0" err="1"/>
              <a:t>datetime.time</a:t>
            </a:r>
            <a:r>
              <a:rPr lang="en-US" dirty="0"/>
              <a:t>(10, 31, 0)</a:t>
            </a:r>
          </a:p>
          <a:p>
            <a:r>
              <a:rPr lang="en-US" dirty="0"/>
              <a:t>print('now &lt; </a:t>
            </a:r>
            <a:r>
              <a:rPr lang="en-US" dirty="0" err="1"/>
              <a:t>next_hour</a:t>
            </a:r>
            <a:r>
              <a:rPr lang="en-US" dirty="0"/>
              <a:t>:', now &lt; </a:t>
            </a:r>
            <a:r>
              <a:rPr lang="en-US" dirty="0" err="1"/>
              <a:t>next_hour</a:t>
            </a:r>
            <a:r>
              <a:rPr lang="en-US" dirty="0"/>
              <a:t>)</a:t>
            </a:r>
          </a:p>
          <a:p>
            <a:r>
              <a:rPr lang="en-US" dirty="0"/>
              <a:t>today = </a:t>
            </a:r>
            <a:r>
              <a:rPr lang="en-US" dirty="0" err="1"/>
              <a:t>datetime.date.today</a:t>
            </a:r>
            <a:r>
              <a:rPr lang="en-US" dirty="0"/>
              <a:t>()</a:t>
            </a:r>
          </a:p>
          <a:p>
            <a:r>
              <a:rPr lang="en-US" dirty="0" err="1"/>
              <a:t>next_week</a:t>
            </a:r>
            <a:r>
              <a:rPr lang="en-US" dirty="0"/>
              <a:t> = </a:t>
            </a:r>
            <a:r>
              <a:rPr lang="en-US" dirty="0" err="1"/>
              <a:t>datetime.date.today</a:t>
            </a:r>
            <a:r>
              <a:rPr lang="en-US" dirty="0"/>
              <a:t>() + datetime.timedelta(days=7)</a:t>
            </a:r>
          </a:p>
          <a:p>
            <a:r>
              <a:rPr lang="en-US" dirty="0"/>
              <a:t>print('today &gt; </a:t>
            </a:r>
            <a:r>
              <a:rPr lang="en-US" dirty="0" err="1"/>
              <a:t>next_week</a:t>
            </a:r>
            <a:r>
              <a:rPr lang="en-US" dirty="0"/>
              <a:t>:', today &gt; </a:t>
            </a:r>
            <a:r>
              <a:rPr lang="en-US" dirty="0" err="1"/>
              <a:t>next_week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&lt; </a:t>
            </a:r>
            <a:r>
              <a:rPr lang="en-US" dirty="0" err="1"/>
              <a:t>next_hour</a:t>
            </a:r>
            <a:r>
              <a:rPr lang="en-US" dirty="0"/>
              <a:t>: True</a:t>
            </a:r>
          </a:p>
          <a:p>
            <a:r>
              <a:rPr lang="en-US" dirty="0"/>
              <a:t>today &gt; </a:t>
            </a:r>
            <a:r>
              <a:rPr lang="en-US" dirty="0" err="1"/>
              <a:t>next_week</a:t>
            </a:r>
            <a:r>
              <a:rPr lang="en-US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351781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579120"/>
          </a:xfrm>
        </p:spPr>
        <p:txBody>
          <a:bodyPr>
            <a:normAutofit fontScale="90000"/>
          </a:bodyPr>
          <a:lstStyle/>
          <a:p>
            <a:r>
              <a:rPr lang="ru-RU" dirty="0"/>
              <a:t>Часовые пояса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6" y="835388"/>
            <a:ext cx="11371263" cy="4440238"/>
          </a:xfrm>
        </p:spPr>
        <p:txBody>
          <a:bodyPr>
            <a:noAutofit/>
          </a:bodyPr>
          <a:lstStyle/>
          <a:p>
            <a:r>
              <a:rPr lang="ru-RU" sz="2400" b="1" dirty="0"/>
              <a:t>Разница между DST, GMT и UTC</a:t>
            </a:r>
          </a:p>
          <a:p>
            <a:r>
              <a:rPr lang="ru-RU" sz="2400" dirty="0"/>
              <a:t>GMT</a:t>
            </a:r>
            <a:br>
              <a:rPr lang="ru-RU" sz="2400" dirty="0"/>
            </a:br>
            <a:r>
              <a:rPr lang="ru-RU" sz="2400" dirty="0"/>
              <a:t>Официальный часовой пояс, используемый в некоторых странах Европы и Африки. Он может быть представлен как в 24, так и в 12-часовом форматах. GMT используется для того, чтобы задавать местное время. Например, местное время для Берлина 2020–10–17 09:40:33.614581+02:00 GMT. Для Найроби же это — 2020–10–17 10:40:33.592608+03:00 GMT.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DST (летнее время)</a:t>
            </a:r>
            <a:br>
              <a:rPr lang="ru-RU" sz="2400" dirty="0"/>
            </a:br>
            <a:r>
              <a:rPr lang="ru-RU" sz="2400" dirty="0"/>
              <a:t>Страны, которые переходят на летнее время, делают это для того, чтобы дневное время длилось как можно дольше. Во время летнего времени они переводят стрелки своих часов на час вперед и возвращаются обратно осенью.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UTC (всемирное координированное время)</a:t>
            </a:r>
            <a:br>
              <a:rPr lang="ru-RU" sz="2400" dirty="0"/>
            </a:br>
            <a:r>
              <a:rPr lang="ru-RU" sz="2400" dirty="0"/>
              <a:t>Временной стандарт для часовых поясов во всем мире. Он позволяет синхронизировать время во всем мире и служит отправной точкой для остальных.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7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16528" y="1134446"/>
            <a:ext cx="9703921" cy="829916"/>
          </a:xfrm>
        </p:spPr>
        <p:txBody>
          <a:bodyPr>
            <a:normAutofit/>
          </a:bodyPr>
          <a:lstStyle/>
          <a:p>
            <a:r>
              <a:rPr lang="ru-RU" sz="4000" dirty="0"/>
              <a:t>Закрепление ранее изученного материала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64721" y="2870840"/>
            <a:ext cx="9342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Segoe UI Light" panose="020B0502040204020203" pitchFamily="34" charset="0"/>
              </a:rPr>
              <a:t>Есть некоторый словарь, который хранит названия стран и столиц. Название страны используется в качестве ключа, название столицы в качестве значения. </a:t>
            </a:r>
          </a:p>
          <a:p>
            <a:r>
              <a:rPr lang="ru-RU" sz="2400" dirty="0">
                <a:solidFill>
                  <a:schemeClr val="bg1"/>
                </a:solidFill>
                <a:cs typeface="Segoe UI Light" panose="020B0502040204020203" pitchFamily="34" charset="0"/>
              </a:rPr>
              <a:t>Необходимо реализовать: добавление данных, удаление данных, поиск данных, редактирование данных.</a:t>
            </a:r>
            <a:endParaRPr lang="ru-RU" sz="2400" i="0" dirty="0">
              <a:solidFill>
                <a:schemeClr val="bg1"/>
              </a:solidFill>
              <a:effectLst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работать с часовыми поясами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dt_now</a:t>
            </a:r>
            <a:r>
              <a:rPr lang="en-US" dirty="0"/>
              <a:t> = </a:t>
            </a:r>
            <a:r>
              <a:rPr lang="en-US" dirty="0" err="1"/>
              <a:t>datetime.datetime.utcnow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dt_now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1646555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pytz.all_timezones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16574" y="4385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Результат: </a:t>
            </a:r>
            <a:r>
              <a:rPr lang="en-US" b="1" dirty="0"/>
              <a:t>['Africa/Abidjan', 'Africa/Accra', 'Africa/</a:t>
            </a:r>
            <a:r>
              <a:rPr lang="en-US" b="1" dirty="0" err="1"/>
              <a:t>Addis_Ababa</a:t>
            </a:r>
            <a:r>
              <a:rPr lang="en-US" b="1" dirty="0"/>
              <a:t>', 'Africa/Nairobi']</a:t>
            </a:r>
          </a:p>
        </p:txBody>
      </p:sp>
    </p:spTree>
    <p:extLst>
      <p:ext uri="{BB962C8B-B14F-4D97-AF65-F5344CB8AC3E}">
        <p14:creationId xmlns:p14="http://schemas.microsoft.com/office/powerpoint/2010/main" val="112237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получения времени в Найроби: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0587491" cy="44402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tz_nairobi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("Africa/Nairobi")</a:t>
            </a:r>
          </a:p>
          <a:p>
            <a:r>
              <a:rPr lang="en-US" dirty="0" err="1"/>
              <a:t>dt_nairobi</a:t>
            </a:r>
            <a:r>
              <a:rPr lang="en-US" dirty="0"/>
              <a:t> =</a:t>
            </a:r>
            <a:r>
              <a:rPr lang="en-US" dirty="0" err="1"/>
              <a:t>datetime.datetime.now</a:t>
            </a:r>
            <a:r>
              <a:rPr lang="en-US" dirty="0"/>
              <a:t>(</a:t>
            </a:r>
            <a:r>
              <a:rPr lang="en-US" dirty="0" err="1"/>
              <a:t>tz_nairobi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dt_nairobi</a:t>
            </a:r>
            <a:r>
              <a:rPr lang="en-US" dirty="0"/>
              <a:t>) #   2020-11-14 17:27:31.141255+03:00</a:t>
            </a:r>
          </a:p>
        </p:txBody>
      </p:sp>
    </p:spTree>
    <p:extLst>
      <p:ext uri="{BB962C8B-B14F-4D97-AF65-F5344CB8AC3E}">
        <p14:creationId xmlns:p14="http://schemas.microsoft.com/office/powerpoint/2010/main" val="188186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 вот так можно получить время Берлина: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9712279" cy="4440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tz_berlin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("Europe/Berlin")</a:t>
            </a:r>
          </a:p>
          <a:p>
            <a:r>
              <a:rPr lang="en-US" dirty="0" err="1"/>
              <a:t>dt_berlin</a:t>
            </a:r>
            <a:r>
              <a:rPr lang="en-US" dirty="0"/>
              <a:t> =</a:t>
            </a:r>
            <a:r>
              <a:rPr lang="en-US" dirty="0" err="1"/>
              <a:t>datetime.datetime.now</a:t>
            </a:r>
            <a:r>
              <a:rPr lang="en-US" dirty="0"/>
              <a:t>(</a:t>
            </a:r>
            <a:r>
              <a:rPr lang="en-US" dirty="0" err="1"/>
              <a:t>tz_berlin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dt_berlin</a:t>
            </a:r>
            <a:r>
              <a:rPr lang="en-US" dirty="0"/>
              <a:t>)</a:t>
            </a:r>
          </a:p>
          <a:p>
            <a:r>
              <a:rPr lang="ru-RU" dirty="0"/>
              <a:t>Результат:</a:t>
            </a:r>
          </a:p>
          <a:p>
            <a:endParaRPr lang="ru-RU" dirty="0"/>
          </a:p>
          <a:p>
            <a:r>
              <a:rPr lang="ru-RU" dirty="0"/>
              <a:t>2020-11-14 15:28:20.977529+01:00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7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Конвертация часовых поясов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0979376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timezone_berlin</a:t>
            </a:r>
            <a:r>
              <a:rPr lang="en-US" dirty="0"/>
              <a:t> = '2019-06-29 17:08:00'</a:t>
            </a:r>
          </a:p>
          <a:p>
            <a:r>
              <a:rPr lang="en-US" dirty="0" err="1"/>
              <a:t>tz_ber_obj</a:t>
            </a:r>
            <a:r>
              <a:rPr lang="en-US" dirty="0"/>
              <a:t> = </a:t>
            </a:r>
            <a:r>
              <a:rPr lang="en-US" dirty="0" err="1"/>
              <a:t>datetime.datetime.strptime</a:t>
            </a:r>
            <a:r>
              <a:rPr lang="en-US" dirty="0"/>
              <a:t>(</a:t>
            </a:r>
            <a:r>
              <a:rPr lang="en-US" dirty="0" err="1"/>
              <a:t>timezone_berlin</a:t>
            </a:r>
            <a:r>
              <a:rPr lang="en-US" dirty="0"/>
              <a:t>, '%Y-%m-%d %H:%M:%S')</a:t>
            </a:r>
          </a:p>
          <a:p>
            <a:r>
              <a:rPr lang="en-US" dirty="0" err="1"/>
              <a:t>timezone_newyork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('America/</a:t>
            </a:r>
            <a:r>
              <a:rPr lang="en-US" dirty="0" err="1"/>
              <a:t>New_York</a:t>
            </a:r>
            <a:r>
              <a:rPr lang="en-US" dirty="0"/>
              <a:t>')</a:t>
            </a:r>
          </a:p>
          <a:p>
            <a:r>
              <a:rPr lang="en-US" dirty="0" err="1"/>
              <a:t>timezone_newyork_obj</a:t>
            </a:r>
            <a:r>
              <a:rPr lang="en-US" dirty="0"/>
              <a:t> = </a:t>
            </a:r>
            <a:r>
              <a:rPr lang="en-US" dirty="0" err="1"/>
              <a:t>timezone_newyork.localize</a:t>
            </a:r>
            <a:r>
              <a:rPr lang="en-US" dirty="0"/>
              <a:t>(</a:t>
            </a:r>
            <a:r>
              <a:rPr lang="en-US" dirty="0" err="1"/>
              <a:t>tz_ber_obj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timezone_newyork_obj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timezone_newyork_obj.tzinfo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22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45" y="622712"/>
            <a:ext cx="8562158" cy="5265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096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Форматирование и перевод в строку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99115" y="1477963"/>
            <a:ext cx="3324542" cy="4440238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year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month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day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weekday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hour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minute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second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6217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import datetime</a:t>
            </a: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Получение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дня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от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даты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 =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datetime.date.today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date.day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)</a:t>
            </a: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date_time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=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datetime.datetime.now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Получение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часа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суток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от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времени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date_time.hour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half" idx="2"/>
          </p:nvPr>
        </p:nvSpPr>
        <p:spPr>
          <a:xfrm>
            <a:off x="4862170" y="5637032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411162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Метод </a:t>
            </a:r>
            <a:r>
              <a:rPr lang="ru-RU" sz="3600" dirty="0" err="1"/>
              <a:t>strftime</a:t>
            </a:r>
            <a:r>
              <a:rPr lang="ru-RU" sz="3600" dirty="0"/>
              <a:t>, форматирует даты в нужном формате в строку.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date.strftime</a:t>
            </a:r>
            <a:r>
              <a:rPr lang="en-US" dirty="0"/>
              <a:t>('%d-%m-%Y %H:%M'))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%d - день месяца с 1 по 31;</a:t>
            </a:r>
          </a:p>
          <a:p>
            <a:r>
              <a:rPr lang="ru-RU" dirty="0"/>
              <a:t>%m - месяц с 1 по 12;</a:t>
            </a:r>
          </a:p>
          <a:p>
            <a:r>
              <a:rPr lang="ru-RU" dirty="0"/>
              <a:t>%Y - год;</a:t>
            </a:r>
          </a:p>
          <a:p>
            <a:r>
              <a:rPr lang="ru-RU" dirty="0"/>
              <a:t>%H - час в формате 0-24;</a:t>
            </a:r>
          </a:p>
          <a:p>
            <a:r>
              <a:rPr lang="ru-RU" dirty="0"/>
              <a:t>%M - минуты;</a:t>
            </a:r>
          </a:p>
          <a:p>
            <a:r>
              <a:rPr lang="ru-RU" dirty="0"/>
              <a:t>%S - секунды.</a:t>
            </a:r>
            <a:endParaRPr lang="en-US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732357" y="4519114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0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5572" y="1566908"/>
            <a:ext cx="5503862" cy="4440238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%c - время и дата;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%x - дата;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%X - время.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71309" y="1566908"/>
            <a:ext cx="5540374" cy="444023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date =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datetime.datetime.today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('%x'))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5866060" y="3787027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4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411162"/>
            <a:ext cx="11196637" cy="1325563"/>
          </a:xfrm>
        </p:spPr>
        <p:txBody>
          <a:bodyPr>
            <a:noAutofit/>
          </a:bodyPr>
          <a:lstStyle/>
          <a:p>
            <a:r>
              <a:rPr lang="ru-RU" sz="2800" dirty="0"/>
              <a:t>Обратите внимание, что таким способом мы преобразуем объект класса datetime в строку и мы больше не сможем использовать методы по работе с датой (например сравнение):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 err="1"/>
              <a:t>local_date</a:t>
            </a:r>
            <a:r>
              <a:rPr lang="en-US" dirty="0"/>
              <a:t> = </a:t>
            </a:r>
            <a:r>
              <a:rPr lang="en-US" dirty="0" err="1"/>
              <a:t>date.strftime</a:t>
            </a:r>
            <a:r>
              <a:rPr lang="en-US" dirty="0"/>
              <a:t>('%d-%m-%Y %H:%M')</a:t>
            </a:r>
          </a:p>
          <a:p>
            <a:r>
              <a:rPr lang="en-US" dirty="0"/>
              <a:t>print('</a:t>
            </a:r>
            <a:r>
              <a:rPr lang="ru-RU" dirty="0"/>
              <a:t>Объект класса </a:t>
            </a:r>
            <a:r>
              <a:rPr lang="en-US" dirty="0"/>
              <a:t>datetime: ', type(date))</a:t>
            </a:r>
          </a:p>
          <a:p>
            <a:r>
              <a:rPr lang="en-US" dirty="0"/>
              <a:t>print('</a:t>
            </a:r>
            <a:r>
              <a:rPr lang="ru-RU" dirty="0"/>
              <a:t>Дата преобразованная в строку: ', </a:t>
            </a:r>
            <a:r>
              <a:rPr lang="en-US" dirty="0"/>
              <a:t>type(</a:t>
            </a:r>
            <a:r>
              <a:rPr lang="en-US" dirty="0" err="1"/>
              <a:t>local_date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local_date.day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Мы получим ошибку так как уже работаем со строкой:</a:t>
            </a:r>
          </a:p>
          <a:p>
            <a:r>
              <a:rPr lang="ru-RU" dirty="0" err="1">
                <a:solidFill>
                  <a:srgbClr val="FF0000"/>
                </a:solidFill>
              </a:rPr>
              <a:t>AttributeError</a:t>
            </a:r>
            <a:r>
              <a:rPr lang="ru-RU" dirty="0">
                <a:solidFill>
                  <a:srgbClr val="FF0000"/>
                </a:solidFill>
              </a:rPr>
              <a:t>: '</a:t>
            </a:r>
            <a:r>
              <a:rPr lang="ru-RU" dirty="0" err="1">
                <a:solidFill>
                  <a:srgbClr val="FF0000"/>
                </a:solidFill>
              </a:rPr>
              <a:t>str</a:t>
            </a:r>
            <a:r>
              <a:rPr lang="ru-RU" dirty="0">
                <a:solidFill>
                  <a:srgbClr val="FF0000"/>
                </a:solidFill>
              </a:rPr>
              <a:t>' </a:t>
            </a:r>
            <a:r>
              <a:rPr lang="ru-RU" dirty="0" err="1">
                <a:solidFill>
                  <a:srgbClr val="FF0000"/>
                </a:solidFill>
              </a:rPr>
              <a:t>object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has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no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attribute</a:t>
            </a:r>
            <a:r>
              <a:rPr lang="ru-RU" dirty="0">
                <a:solidFill>
                  <a:srgbClr val="FF0000"/>
                </a:solidFill>
              </a:rPr>
              <a:t> '</a:t>
            </a:r>
            <a:r>
              <a:rPr lang="ru-RU" dirty="0" err="1">
                <a:solidFill>
                  <a:srgbClr val="FF0000"/>
                </a:solidFill>
              </a:rPr>
              <a:t>day</a:t>
            </a:r>
            <a:r>
              <a:rPr lang="ru-RU" dirty="0">
                <a:solidFill>
                  <a:srgbClr val="FF0000"/>
                </a:solidFill>
              </a:rPr>
              <a:t>'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72200" y="4440736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0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Получения дня недели и название месяца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0 - Monday (</a:t>
            </a:r>
            <a:r>
              <a:rPr lang="ru-RU" dirty="0"/>
              <a:t>Понедельник);</a:t>
            </a:r>
          </a:p>
          <a:p>
            <a:r>
              <a:rPr lang="ru-RU" dirty="0"/>
              <a:t>1 - </a:t>
            </a:r>
            <a:r>
              <a:rPr lang="en-US" dirty="0"/>
              <a:t>Tuesday (</a:t>
            </a:r>
            <a:r>
              <a:rPr lang="ru-RU" dirty="0"/>
              <a:t>Вторник);</a:t>
            </a:r>
          </a:p>
          <a:p>
            <a:r>
              <a:rPr lang="ru-RU" dirty="0"/>
              <a:t>2 - </a:t>
            </a:r>
            <a:r>
              <a:rPr lang="en-US" dirty="0"/>
              <a:t>Wednesday (</a:t>
            </a:r>
            <a:r>
              <a:rPr lang="ru-RU" dirty="0"/>
              <a:t>Среда);</a:t>
            </a:r>
          </a:p>
          <a:p>
            <a:r>
              <a:rPr lang="ru-RU" dirty="0"/>
              <a:t>3 - </a:t>
            </a:r>
            <a:r>
              <a:rPr lang="en-US" dirty="0"/>
              <a:t>Thursday (</a:t>
            </a:r>
            <a:r>
              <a:rPr lang="ru-RU" dirty="0"/>
              <a:t>Четверг);</a:t>
            </a:r>
          </a:p>
          <a:p>
            <a:r>
              <a:rPr lang="ru-RU" dirty="0"/>
              <a:t>4 - </a:t>
            </a:r>
            <a:r>
              <a:rPr lang="en-US" dirty="0"/>
              <a:t>Friday (</a:t>
            </a:r>
            <a:r>
              <a:rPr lang="ru-RU" dirty="0"/>
              <a:t>Пятница);</a:t>
            </a:r>
          </a:p>
          <a:p>
            <a:r>
              <a:rPr lang="ru-RU" dirty="0"/>
              <a:t>5 - </a:t>
            </a:r>
            <a:r>
              <a:rPr lang="en-US" dirty="0"/>
              <a:t>Saturday (</a:t>
            </a:r>
            <a:r>
              <a:rPr lang="ru-RU" dirty="0"/>
              <a:t>Суббота);</a:t>
            </a:r>
          </a:p>
          <a:p>
            <a:r>
              <a:rPr lang="ru-RU" dirty="0"/>
              <a:t>6 - </a:t>
            </a:r>
            <a:r>
              <a:rPr lang="en-US" dirty="0"/>
              <a:t>Sunday (</a:t>
            </a:r>
            <a:r>
              <a:rPr lang="ru-RU" dirty="0"/>
              <a:t>Воскресенье).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date.weekday</a:t>
            </a:r>
            <a:r>
              <a:rPr lang="en-US" dirty="0"/>
              <a:t>())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72200" y="367567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87" y="622712"/>
            <a:ext cx="8562158" cy="5265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2670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название: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 =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datetime.datetime.today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('%A'))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('%a'))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4255" y="1477963"/>
            <a:ext cx="5540374" cy="444023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Где: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%A - полное название дня недели;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%a - сокращенное название дня недели;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%s - представление в виде числа.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Такой же принцип по работе с месяцами, где: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%B -  полное название месяца;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%b - сокращенное название месяца;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%m - месяц в виде числа.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270133" y="3733251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3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объекта даты и времени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date = datetime.date(2019, 1, 13)</a:t>
            </a:r>
          </a:p>
          <a:p>
            <a:r>
              <a:rPr lang="en-US" dirty="0"/>
              <a:t>print(date, type(date))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84953" y="1736725"/>
            <a:ext cx="5540374" cy="4440238"/>
          </a:xfrm>
        </p:spPr>
        <p:txBody>
          <a:bodyPr/>
          <a:lstStyle/>
          <a:p>
            <a:r>
              <a:rPr lang="en-US" dirty="0" err="1"/>
              <a:t>date_time</a:t>
            </a:r>
            <a:r>
              <a:rPr lang="en-US" dirty="0"/>
              <a:t> = datetime.datetime(year = 2019,</a:t>
            </a:r>
          </a:p>
          <a:p>
            <a:r>
              <a:rPr lang="en-US" dirty="0"/>
              <a:t>                         month = 2,</a:t>
            </a:r>
          </a:p>
          <a:p>
            <a:r>
              <a:rPr lang="en-US" dirty="0"/>
              <a:t>                         day = 4,</a:t>
            </a:r>
          </a:p>
          <a:p>
            <a:r>
              <a:rPr lang="en-US" dirty="0"/>
              <a:t>                         hour = 7,</a:t>
            </a:r>
          </a:p>
          <a:p>
            <a:r>
              <a:rPr lang="en-US" dirty="0"/>
              <a:t>                         minute = 9,</a:t>
            </a:r>
          </a:p>
          <a:p>
            <a:r>
              <a:rPr lang="en-US" dirty="0"/>
              <a:t>                         second = 13 )</a:t>
            </a:r>
          </a:p>
          <a:p>
            <a:r>
              <a:rPr lang="en-US" dirty="0"/>
              <a:t>print(</a:t>
            </a:r>
            <a:r>
              <a:rPr lang="en-US" dirty="0" err="1"/>
              <a:t>date_time</a:t>
            </a:r>
            <a:r>
              <a:rPr lang="en-US" dirty="0"/>
              <a:t>, type(</a:t>
            </a:r>
            <a:r>
              <a:rPr lang="en-US" dirty="0" err="1"/>
              <a:t>date_time</a:t>
            </a:r>
            <a:r>
              <a:rPr lang="en-US" dirty="0"/>
              <a:t>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0" y="367567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1015" y="652506"/>
            <a:ext cx="5503862" cy="5839733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date_time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= datetime.datetime(year = 2019,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month = 2,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day = 4,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second = 13 )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Получаем только время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time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date_time.strftime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('%X')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print(time, type(time))</a:t>
            </a: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 = datetime.date(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year = 2018,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month = 5,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day = 3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Получаем только год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year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date.year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print(year, type(year))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0611" y="652506"/>
            <a:ext cx="5540374" cy="5839733"/>
          </a:xfrm>
        </p:spPr>
        <p:txBody>
          <a:bodyPr>
            <a:normAutofit lnSpcReduction="10000"/>
          </a:bodyPr>
          <a:lstStyle/>
          <a:p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Если вы не укажете год, месяц или день, то получите ошибку т.к. они по умолчанию равны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None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:</a:t>
            </a:r>
          </a:p>
          <a:p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TypeError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: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Required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argument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'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year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' (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pos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1)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not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found</a:t>
            </a:r>
            <a:endParaRPr lang="ru-RU" sz="2400" b="1" dirty="0">
              <a:solidFill>
                <a:srgbClr val="FF0000"/>
              </a:solidFill>
              <a:cs typeface="Segoe UI Light" panose="020B0502040204020203" pitchFamily="34" charset="0"/>
            </a:endParaRPr>
          </a:p>
          <a:p>
            <a:endParaRPr lang="en-US" sz="2400" b="1" dirty="0">
              <a:solidFill>
                <a:srgbClr val="FF0000"/>
              </a:solidFill>
              <a:cs typeface="Segoe UI Light" panose="020B0502040204020203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14255" y="255968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2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89" y="792637"/>
            <a:ext cx="11196637" cy="1325563"/>
          </a:xfrm>
        </p:spPr>
        <p:txBody>
          <a:bodyPr>
            <a:normAutofit/>
          </a:bodyPr>
          <a:lstStyle/>
          <a:p>
            <a:r>
              <a:rPr lang="kk-KZ" sz="3200" dirty="0"/>
              <a:t>Е</a:t>
            </a:r>
            <a:r>
              <a:rPr lang="ru-RU" sz="3200" dirty="0" err="1"/>
              <a:t>сть</a:t>
            </a:r>
            <a:r>
              <a:rPr lang="ru-RU" sz="3200" dirty="0"/>
              <a:t> отдельный класс для создания времени </a:t>
            </a:r>
            <a:r>
              <a:rPr lang="ru-RU" sz="3200" dirty="0" err="1"/>
              <a:t>time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0046" y="2265362"/>
            <a:ext cx="5503862" cy="4440238"/>
          </a:xfrm>
        </p:spPr>
        <p:txBody>
          <a:bodyPr/>
          <a:lstStyle/>
          <a:p>
            <a:r>
              <a:rPr lang="en-US" dirty="0"/>
              <a:t>time = </a:t>
            </a:r>
            <a:r>
              <a:rPr lang="en-US" dirty="0" err="1"/>
              <a:t>datetime.time</a:t>
            </a:r>
            <a:r>
              <a:rPr lang="en-US" dirty="0"/>
              <a:t>(12, 33, second=33, microsecond=122)</a:t>
            </a:r>
          </a:p>
          <a:p>
            <a:r>
              <a:rPr lang="en-US" dirty="0"/>
              <a:t>print(time, type(time))</a:t>
            </a:r>
          </a:p>
          <a:p>
            <a:r>
              <a:rPr lang="en-US" dirty="0"/>
              <a:t>print(</a:t>
            </a:r>
            <a:r>
              <a:rPr lang="en-US" dirty="0" err="1"/>
              <a:t>time.hour</a:t>
            </a:r>
            <a:r>
              <a:rPr lang="en-US" dirty="0"/>
              <a:t>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14255" y="2559685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992" y="67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из строк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5215" y="1754310"/>
            <a:ext cx="5503862" cy="4440238"/>
          </a:xfrm>
        </p:spPr>
        <p:txBody>
          <a:bodyPr/>
          <a:lstStyle/>
          <a:p>
            <a:r>
              <a:rPr lang="en-US" dirty="0" err="1"/>
              <a:t>date_string</a:t>
            </a:r>
            <a:r>
              <a:rPr lang="en-US" dirty="0"/>
              <a:t> = '21 September. 1999'</a:t>
            </a:r>
          </a:p>
          <a:p>
            <a:r>
              <a:rPr lang="en-US" dirty="0" err="1"/>
              <a:t>date_object</a:t>
            </a:r>
            <a:r>
              <a:rPr lang="en-US" dirty="0"/>
              <a:t> = </a:t>
            </a:r>
            <a:r>
              <a:rPr lang="en-US" dirty="0" err="1"/>
              <a:t>datetime.strptime</a:t>
            </a:r>
            <a:r>
              <a:rPr lang="en-US" dirty="0"/>
              <a:t>(</a:t>
            </a:r>
            <a:r>
              <a:rPr lang="en-US" dirty="0" err="1"/>
              <a:t>date_string</a:t>
            </a:r>
            <a:r>
              <a:rPr lang="en-US" dirty="0"/>
              <a:t>, '%d %B. %Y')</a:t>
            </a:r>
          </a:p>
          <a:p>
            <a:r>
              <a:rPr lang="en-US" dirty="0"/>
              <a:t>print(</a:t>
            </a:r>
            <a:r>
              <a:rPr lang="en-US" dirty="0" err="1"/>
              <a:t>date_object</a:t>
            </a:r>
            <a:r>
              <a:rPr lang="en-US" dirty="0"/>
              <a:t>, type(</a:t>
            </a:r>
            <a:r>
              <a:rPr lang="en-US" dirty="0" err="1"/>
              <a:t>date_object</a:t>
            </a:r>
            <a:r>
              <a:rPr lang="en-US" dirty="0"/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4255" y="2559685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0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Продолжительность времени с </a:t>
            </a:r>
            <a:r>
              <a:rPr lang="en-US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0393" y="2729502"/>
            <a:ext cx="5503862" cy="1777184"/>
          </a:xfrm>
        </p:spPr>
        <p:txBody>
          <a:bodyPr/>
          <a:lstStyle/>
          <a:p>
            <a:r>
              <a:rPr lang="en-US" dirty="0" err="1"/>
              <a:t>duration_time</a:t>
            </a:r>
            <a:r>
              <a:rPr lang="en-US" dirty="0"/>
              <a:t> = datetime.timedelta(days = 12, seconds = 33) print(</a:t>
            </a:r>
            <a:r>
              <a:rPr lang="en-US" dirty="0" err="1"/>
              <a:t>duration_time</a:t>
            </a:r>
            <a:r>
              <a:rPr lang="en-US" dirty="0"/>
              <a:t>, type(</a:t>
            </a:r>
            <a:r>
              <a:rPr lang="en-US" dirty="0" err="1"/>
              <a:t>duration_time</a:t>
            </a:r>
            <a:r>
              <a:rPr lang="en-US" dirty="0"/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timedelta</a:t>
            </a:r>
            <a:r>
              <a:rPr lang="ru-RU" dirty="0"/>
              <a:t> - это класс с помощью которого можно установить не дату, как в примерах выше, а продолжительность. </a:t>
            </a:r>
          </a:p>
          <a:p>
            <a:r>
              <a:rPr lang="ru-RU" dirty="0"/>
              <a:t>Так мы создадим объект с 12 днями и 33 секундами: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46" y="632435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0046" y="1736725"/>
            <a:ext cx="5503862" cy="4440238"/>
          </a:xfrm>
        </p:spPr>
        <p:txBody>
          <a:bodyPr/>
          <a:lstStyle/>
          <a:p>
            <a:r>
              <a:rPr lang="ru-RU" dirty="0"/>
              <a:t>Все атрибуты, которые мы можем указывать для этого класса:</a:t>
            </a:r>
          </a:p>
          <a:p>
            <a:r>
              <a:rPr lang="en-US" dirty="0"/>
              <a:t>days</a:t>
            </a:r>
          </a:p>
          <a:p>
            <a:r>
              <a:rPr lang="en-US" dirty="0"/>
              <a:t>seconds</a:t>
            </a:r>
          </a:p>
          <a:p>
            <a:r>
              <a:rPr lang="en-US" dirty="0"/>
              <a:t>microseconds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minutes</a:t>
            </a:r>
          </a:p>
          <a:p>
            <a:r>
              <a:rPr lang="en-US" dirty="0"/>
              <a:t>hours</a:t>
            </a: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51626" y="1785327"/>
            <a:ext cx="5540374" cy="4440238"/>
          </a:xfrm>
        </p:spPr>
        <p:txBody>
          <a:bodyPr/>
          <a:lstStyle/>
          <a:p>
            <a:r>
              <a:rPr lang="en-US" dirty="0" err="1"/>
              <a:t>duration_time</a:t>
            </a:r>
            <a:r>
              <a:rPr lang="en-US" dirty="0"/>
              <a:t> = datetime.timedelta(minutes = 1, seconds = 10)</a:t>
            </a:r>
          </a:p>
          <a:p>
            <a:r>
              <a:rPr lang="en-US" dirty="0"/>
              <a:t># </a:t>
            </a:r>
            <a:r>
              <a:rPr lang="ru-RU" dirty="0"/>
              <a:t>Преобразуем в секунды</a:t>
            </a:r>
          </a:p>
          <a:p>
            <a:r>
              <a:rPr lang="en-US" dirty="0"/>
              <a:t>seconds = </a:t>
            </a:r>
            <a:r>
              <a:rPr lang="en-US" dirty="0" err="1"/>
              <a:t>duration_time.total_seconds</a:t>
            </a:r>
            <a:r>
              <a:rPr lang="en-US" dirty="0"/>
              <a:t>()</a:t>
            </a:r>
          </a:p>
          <a:p>
            <a:r>
              <a:rPr lang="en-US" dirty="0"/>
              <a:t>print(seconds, type(seconds))</a:t>
            </a:r>
          </a:p>
        </p:txBody>
      </p:sp>
    </p:spTree>
    <p:extLst>
      <p:ext uri="{BB962C8B-B14F-4D97-AF65-F5344CB8AC3E}">
        <p14:creationId xmlns:p14="http://schemas.microsoft.com/office/powerpoint/2010/main" val="271701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датами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5215" y="1631217"/>
            <a:ext cx="5503862" cy="44402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date_now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date_tomorrow</a:t>
            </a:r>
            <a:r>
              <a:rPr lang="en-US" dirty="0"/>
              <a:t> = datetime.datetime(2019, 12, 29)</a:t>
            </a:r>
          </a:p>
          <a:p>
            <a:r>
              <a:rPr lang="en-US" dirty="0"/>
              <a:t># </a:t>
            </a:r>
            <a:r>
              <a:rPr lang="ru-RU" dirty="0"/>
              <a:t>Вычисляем разницу между датами</a:t>
            </a:r>
          </a:p>
          <a:p>
            <a:r>
              <a:rPr lang="en-US" dirty="0"/>
              <a:t>difference = </a:t>
            </a:r>
            <a:r>
              <a:rPr lang="en-US" dirty="0" err="1"/>
              <a:t>date_tomorrow</a:t>
            </a:r>
            <a:r>
              <a:rPr lang="en-US" dirty="0"/>
              <a:t> - </a:t>
            </a:r>
            <a:r>
              <a:rPr lang="en-US" dirty="0" err="1"/>
              <a:t>date_now</a:t>
            </a:r>
            <a:endParaRPr lang="en-US" dirty="0"/>
          </a:p>
          <a:p>
            <a:r>
              <a:rPr lang="en-US" dirty="0"/>
              <a:t>print(difference, type(difference))</a:t>
            </a:r>
          </a:p>
          <a:p>
            <a:r>
              <a:rPr lang="en-US" dirty="0"/>
              <a:t>print('</a:t>
            </a:r>
            <a:r>
              <a:rPr lang="ru-RU" dirty="0"/>
              <a:t>Разница только в днях: ', </a:t>
            </a:r>
            <a:r>
              <a:rPr lang="en-US" dirty="0" err="1"/>
              <a:t>difference.days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3892" y="2860131"/>
            <a:ext cx="5540374" cy="142448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2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Изменение объектов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2461" y="1771895"/>
            <a:ext cx="5503862" cy="4440238"/>
          </a:xfrm>
        </p:spPr>
        <p:txBody>
          <a:bodyPr>
            <a:normAutofit/>
          </a:bodyPr>
          <a:lstStyle/>
          <a:p>
            <a:r>
              <a:rPr lang="en-US" dirty="0" err="1"/>
              <a:t>duration_hours</a:t>
            </a:r>
            <a:r>
              <a:rPr lang="en-US" dirty="0"/>
              <a:t> = datetime.timedelta(hours = 1)</a:t>
            </a:r>
          </a:p>
          <a:p>
            <a:r>
              <a:rPr lang="en-US" dirty="0" err="1"/>
              <a:t>duration_minutes</a:t>
            </a:r>
            <a:r>
              <a:rPr lang="en-US" dirty="0"/>
              <a:t> = datetime.timedelta(minutes = 10)</a:t>
            </a:r>
          </a:p>
          <a:p>
            <a:r>
              <a:rPr lang="en-US" dirty="0"/>
              <a:t>result = </a:t>
            </a:r>
            <a:r>
              <a:rPr lang="en-US" dirty="0" err="1"/>
              <a:t>duration_hours</a:t>
            </a:r>
            <a:r>
              <a:rPr lang="en-US" dirty="0"/>
              <a:t> + </a:t>
            </a:r>
            <a:r>
              <a:rPr lang="en-US" dirty="0" err="1"/>
              <a:t>duration_minutes</a:t>
            </a:r>
            <a:endParaRPr lang="en-US" dirty="0"/>
          </a:p>
          <a:p>
            <a:r>
              <a:rPr lang="en-US" dirty="0"/>
              <a:t>print(result, type(result))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72200" y="2860131"/>
            <a:ext cx="5540374" cy="142448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3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881" y="68103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dirty="0" err="1"/>
              <a:t>timedelta</a:t>
            </a:r>
            <a:r>
              <a:rPr lang="ru-RU" sz="3200" dirty="0"/>
              <a:t> изменяется и дата. Пример ниже изменяет текущую дату прибавляя к ней 1 день и 1 час: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7630" y="2064498"/>
            <a:ext cx="5503862" cy="4440238"/>
          </a:xfrm>
        </p:spPr>
        <p:txBody>
          <a:bodyPr>
            <a:normAutofit/>
          </a:bodyPr>
          <a:lstStyle/>
          <a:p>
            <a:r>
              <a:rPr lang="en-US" dirty="0" err="1"/>
              <a:t>date_now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duration_minutes</a:t>
            </a:r>
            <a:r>
              <a:rPr lang="en-US" dirty="0"/>
              <a:t> = datetime.timedelta(days=1, minutes=10)</a:t>
            </a:r>
          </a:p>
          <a:p>
            <a:r>
              <a:rPr lang="en-US" dirty="0"/>
              <a:t>result = </a:t>
            </a:r>
            <a:r>
              <a:rPr lang="en-US" dirty="0" err="1"/>
              <a:t>date_now</a:t>
            </a:r>
            <a:r>
              <a:rPr lang="en-US" dirty="0"/>
              <a:t> + </a:t>
            </a:r>
            <a:r>
              <a:rPr lang="en-US" dirty="0" err="1"/>
              <a:t>duration_minutes</a:t>
            </a:r>
            <a:endParaRPr lang="en-US" dirty="0"/>
          </a:p>
          <a:p>
            <a:r>
              <a:rPr lang="en-US" dirty="0"/>
              <a:t>print(result, type(result))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72200" y="2860131"/>
            <a:ext cx="5540374" cy="142448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0159" y="2551837"/>
            <a:ext cx="9243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Модуль </a:t>
            </a:r>
            <a:r>
              <a:rPr lang="ru-RU" sz="3600" dirty="0" err="1">
                <a:solidFill>
                  <a:schemeClr val="bg1"/>
                </a:solidFill>
              </a:rPr>
              <a:t>datetime</a:t>
            </a:r>
            <a:r>
              <a:rPr lang="ru-RU" sz="3600" dirty="0">
                <a:solidFill>
                  <a:schemeClr val="bg1"/>
                </a:solidFill>
              </a:rPr>
              <a:t> предоставляет классы для обработки времени и даты разными способами.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Сравнение и условия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7968" y="1750158"/>
            <a:ext cx="5503862" cy="4440238"/>
          </a:xfrm>
        </p:spPr>
        <p:txBody>
          <a:bodyPr/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datetime.datetime(2017,12,1)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datetime.datetime(2017,12,2) if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&gt;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print('{0}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больше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чем {1}'.format(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 следующем примере идет сравнение двух дат с разницей в день.</a:t>
            </a:r>
          </a:p>
          <a:p>
            <a:pPr algn="ctr"/>
            <a:endParaRPr lang="ru-RU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 algn="ctr"/>
            <a:endParaRPr lang="en-US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73369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+mn-lt"/>
                <a:cs typeface="Segoe UI Light" panose="020B0502040204020203" pitchFamily="34" charset="0"/>
              </a:rPr>
              <a:t>Что выведет это программа?</a:t>
            </a:r>
            <a:endParaRPr lang="en-US" sz="32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92138" y="1965325"/>
            <a:ext cx="5503862" cy="4440238"/>
          </a:xfrm>
        </p:spPr>
        <p:txBody>
          <a:bodyPr/>
          <a:lstStyle/>
          <a:p>
            <a:r>
              <a:rPr lang="en-US" dirty="0" err="1">
                <a:cs typeface="Segoe UI Light" panose="020B0502040204020203" pitchFamily="34" charset="0"/>
              </a:rPr>
              <a:t>date_one</a:t>
            </a:r>
            <a:r>
              <a:rPr lang="en-US" dirty="0">
                <a:cs typeface="Segoe UI Light" panose="020B0502040204020203" pitchFamily="34" charset="0"/>
              </a:rPr>
              <a:t> = datetime.datetime(2017,12,1)</a:t>
            </a:r>
          </a:p>
          <a:p>
            <a:r>
              <a:rPr lang="en-US" dirty="0" err="1">
                <a:cs typeface="Segoe UI Light" panose="020B0502040204020203" pitchFamily="34" charset="0"/>
              </a:rPr>
              <a:t>date_two</a:t>
            </a:r>
            <a:r>
              <a:rPr lang="en-US" dirty="0">
                <a:cs typeface="Segoe UI Light" panose="020B0502040204020203" pitchFamily="34" charset="0"/>
              </a:rPr>
              <a:t> = datetime.datetime(2017,12,2)</a:t>
            </a:r>
          </a:p>
          <a:p>
            <a:r>
              <a:rPr lang="en-US" dirty="0">
                <a:cs typeface="Segoe UI Light" panose="020B0502040204020203" pitchFamily="34" charset="0"/>
              </a:rPr>
              <a:t>if </a:t>
            </a:r>
            <a:r>
              <a:rPr lang="en-US" dirty="0" err="1">
                <a:cs typeface="Segoe UI Light" panose="020B0502040204020203" pitchFamily="34" charset="0"/>
              </a:rPr>
              <a:t>date_two.year</a:t>
            </a:r>
            <a:r>
              <a:rPr lang="en-US" dirty="0">
                <a:cs typeface="Segoe UI Light" panose="020B0502040204020203" pitchFamily="34" charset="0"/>
              </a:rPr>
              <a:t> == </a:t>
            </a:r>
            <a:r>
              <a:rPr lang="en-US" dirty="0" err="1">
                <a:cs typeface="Segoe UI Light" panose="020B0502040204020203" pitchFamily="34" charset="0"/>
              </a:rPr>
              <a:t>date_one.year</a:t>
            </a:r>
            <a:r>
              <a:rPr lang="en-US" dirty="0">
                <a:cs typeface="Segoe UI Light" panose="020B0502040204020203" pitchFamily="34" charset="0"/>
              </a:rPr>
              <a:t>:</a:t>
            </a:r>
          </a:p>
          <a:p>
            <a:r>
              <a:rPr lang="en-US" dirty="0">
                <a:cs typeface="Segoe UI Light" panose="020B0502040204020203" pitchFamily="34" charset="0"/>
              </a:rPr>
              <a:t>    print('</a:t>
            </a:r>
            <a:r>
              <a:rPr lang="ru-RU" dirty="0">
                <a:cs typeface="Segoe UI Light" panose="020B0502040204020203" pitchFamily="34" charset="0"/>
              </a:rPr>
              <a:t>Год одинаковый. Тип данных: ', </a:t>
            </a:r>
            <a:r>
              <a:rPr lang="en-US" dirty="0">
                <a:cs typeface="Segoe UI Light" panose="020B0502040204020203" pitchFamily="34" charset="0"/>
              </a:rPr>
              <a:t>type(</a:t>
            </a:r>
            <a:r>
              <a:rPr lang="en-US" dirty="0" err="1">
                <a:cs typeface="Segoe UI Light" panose="020B0502040204020203" pitchFamily="34" charset="0"/>
              </a:rPr>
              <a:t>date_two.year</a:t>
            </a:r>
            <a:r>
              <a:rPr lang="en-US" dirty="0">
                <a:cs typeface="Segoe UI Light" panose="020B0502040204020203" pitchFamily="34" charset="0"/>
              </a:rPr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965325"/>
            <a:ext cx="5540374" cy="4440238"/>
          </a:xfrm>
        </p:spPr>
        <p:txBody>
          <a:bodyPr/>
          <a:lstStyle/>
          <a:p>
            <a:r>
              <a:rPr lang="ru-RU" dirty="0">
                <a:cs typeface="Segoe UI Light" panose="020B0502040204020203" pitchFamily="34" charset="0"/>
              </a:rPr>
              <a:t>При этом стоит проверять, что объекты относятся к классу datetime, а не являются строками. В следующем примере мы сравниваем года, но они уже относятся к численным.</a:t>
            </a:r>
            <a:endParaRPr lang="en-U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52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Объект </a:t>
            </a:r>
            <a:r>
              <a:rPr lang="ru-RU" sz="4000" dirty="0" err="1">
                <a:latin typeface="+mn-lt"/>
                <a:cs typeface="Segoe UI Light" panose="020B0502040204020203" pitchFamily="34" charset="0"/>
              </a:rPr>
              <a:t>timedelta</a:t>
            </a:r>
            <a:r>
              <a:rPr lang="ru-RU" sz="4000" dirty="0">
                <a:latin typeface="+mn-lt"/>
                <a:cs typeface="Segoe UI Light" panose="020B0502040204020203" pitchFamily="34" charset="0"/>
              </a:rPr>
              <a:t> тоже можно сравнивать: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9061" y="1754310"/>
            <a:ext cx="5503862" cy="4440238"/>
          </a:xfrm>
        </p:spPr>
        <p:txBody>
          <a:bodyPr/>
          <a:lstStyle/>
          <a:p>
            <a:r>
              <a:rPr lang="en-US" b="1" dirty="0" err="1">
                <a:cs typeface="Segoe UI Light" panose="020B0502040204020203" pitchFamily="34" charset="0"/>
              </a:rPr>
              <a:t>time_one</a:t>
            </a:r>
            <a:r>
              <a:rPr lang="en-US" b="1" dirty="0">
                <a:cs typeface="Segoe UI Light" panose="020B0502040204020203" pitchFamily="34" charset="0"/>
              </a:rPr>
              <a:t> = datetime.timedelta(seconds=2)</a:t>
            </a:r>
          </a:p>
          <a:p>
            <a:r>
              <a:rPr lang="en-US" b="1" dirty="0" err="1">
                <a:cs typeface="Segoe UI Light" panose="020B0502040204020203" pitchFamily="34" charset="0"/>
              </a:rPr>
              <a:t>time_two</a:t>
            </a:r>
            <a:r>
              <a:rPr lang="en-US" b="1" dirty="0">
                <a:cs typeface="Segoe UI Light" panose="020B0502040204020203" pitchFamily="34" charset="0"/>
              </a:rPr>
              <a:t> = datetime.timedelta(minutes=1)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if </a:t>
            </a:r>
            <a:r>
              <a:rPr lang="en-US" b="1" dirty="0" err="1">
                <a:cs typeface="Segoe UI Light" panose="020B0502040204020203" pitchFamily="34" charset="0"/>
              </a:rPr>
              <a:t>time_one</a:t>
            </a:r>
            <a:r>
              <a:rPr lang="en-US" b="1" dirty="0">
                <a:cs typeface="Segoe UI Light" panose="020B0502040204020203" pitchFamily="34" charset="0"/>
              </a:rPr>
              <a:t> &lt; </a:t>
            </a:r>
            <a:r>
              <a:rPr lang="en-US" b="1" dirty="0" err="1">
                <a:cs typeface="Segoe UI Light" panose="020B0502040204020203" pitchFamily="34" charset="0"/>
              </a:rPr>
              <a:t>time_two</a:t>
            </a:r>
            <a:r>
              <a:rPr lang="en-US" b="1" dirty="0">
                <a:cs typeface="Segoe UI Light" panose="020B0502040204020203" pitchFamily="34" charset="0"/>
              </a:rPr>
              <a:t>:</a:t>
            </a:r>
          </a:p>
          <a:p>
            <a:r>
              <a:rPr lang="en-US" b="1" dirty="0">
                <a:cs typeface="Segoe UI Light" panose="020B0502040204020203" pitchFamily="34" charset="0"/>
              </a:rPr>
              <a:t>    print('Pass')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2923" y="2889577"/>
            <a:ext cx="5540374" cy="1084852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18255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Работа с метками (штампами) </a:t>
            </a:r>
            <a:r>
              <a:rPr lang="ru-RU" sz="4000" dirty="0" err="1">
                <a:latin typeface="+mn-lt"/>
                <a:cs typeface="Segoe UI Light" panose="020B0502040204020203" pitchFamily="34" charset="0"/>
              </a:rPr>
              <a:t>timestamp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timestamp = </a:t>
            </a:r>
            <a:r>
              <a:rPr lang="en-US" b="1" dirty="0" err="1">
                <a:cs typeface="Segoe UI Light" panose="020B0502040204020203" pitchFamily="34" charset="0"/>
              </a:rPr>
              <a:t>date.fromtimestamp</a:t>
            </a:r>
            <a:r>
              <a:rPr lang="en-US" b="1" dirty="0">
                <a:cs typeface="Segoe UI Light" panose="020B0502040204020203" pitchFamily="34" charset="0"/>
              </a:rPr>
              <a:t>(1578238360) print(timestamp)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timestamp = </a:t>
            </a:r>
            <a:r>
              <a:rPr lang="en-US" b="1" dirty="0" err="1">
                <a:cs typeface="Segoe UI Light" panose="020B0502040204020203" pitchFamily="34" charset="0"/>
              </a:rPr>
              <a:t>datetime.fromtimestamp</a:t>
            </a:r>
            <a:r>
              <a:rPr lang="en-US" b="1" dirty="0">
                <a:cs typeface="Segoe UI Light" panose="020B0502040204020203" pitchFamily="34" charset="0"/>
              </a:rPr>
              <a:t>(1578238360)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print(timestamp)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18261" y="5007820"/>
            <a:ext cx="4680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sz="28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98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715107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cs typeface="Segoe UI Light" panose="020B0502040204020203" pitchFamily="34" charset="0"/>
              </a:rPr>
              <a:t>Для конвертирования в </a:t>
            </a:r>
            <a:r>
              <a:rPr lang="ru-RU" sz="3600" dirty="0" err="1">
                <a:latin typeface="+mn-lt"/>
                <a:cs typeface="Segoe UI Light" panose="020B0502040204020203" pitchFamily="34" charset="0"/>
              </a:rPr>
              <a:t>timestamp</a:t>
            </a:r>
            <a:r>
              <a:rPr lang="ru-RU" sz="3600" dirty="0">
                <a:latin typeface="+mn-lt"/>
                <a:cs typeface="Segoe UI Light" panose="020B0502040204020203" pitchFamily="34" charset="0"/>
              </a:rPr>
              <a:t> используется метод с аналогичным названием:</a:t>
            </a:r>
            <a:endParaRPr lang="en-US" sz="36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25891" y="2287757"/>
            <a:ext cx="5503862" cy="4440238"/>
          </a:xfrm>
        </p:spPr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from datetime import datetime</a:t>
            </a:r>
          </a:p>
          <a:p>
            <a:endParaRPr lang="en-US" b="1" dirty="0">
              <a:cs typeface="Segoe UI Light" panose="020B0502040204020203" pitchFamily="34" charset="0"/>
            </a:endParaRPr>
          </a:p>
          <a:p>
            <a:r>
              <a:rPr lang="en-US" b="1" dirty="0" err="1">
                <a:cs typeface="Segoe UI Light" panose="020B0502040204020203" pitchFamily="34" charset="0"/>
              </a:rPr>
              <a:t>date_now</a:t>
            </a:r>
            <a:r>
              <a:rPr lang="en-US" b="1" dirty="0">
                <a:cs typeface="Segoe UI Light" panose="020B0502040204020203" pitchFamily="34" charset="0"/>
              </a:rPr>
              <a:t> = </a:t>
            </a:r>
            <a:r>
              <a:rPr lang="en-US" b="1" dirty="0" err="1">
                <a:cs typeface="Segoe UI Light" panose="020B0502040204020203" pitchFamily="34" charset="0"/>
              </a:rPr>
              <a:t>datetime.now</a:t>
            </a:r>
            <a:r>
              <a:rPr lang="en-US" b="1" dirty="0">
                <a:cs typeface="Segoe UI Light" panose="020B0502040204020203" pitchFamily="34" charset="0"/>
              </a:rPr>
              <a:t>()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cs typeface="Segoe UI Light" panose="020B0502040204020203" pitchFamily="34" charset="0"/>
              </a:rPr>
              <a:t>date_now.timestamp</a:t>
            </a:r>
            <a:r>
              <a:rPr lang="en-US" b="1" dirty="0"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19800" y="3043011"/>
            <a:ext cx="5540374" cy="2156006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07306" y="1491644"/>
            <a:ext cx="9577388" cy="2390775"/>
          </a:xfrm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Язык </a:t>
            </a:r>
            <a:r>
              <a:rPr lang="en-US" sz="3200" dirty="0">
                <a:solidFill>
                  <a:schemeClr val="tx1"/>
                </a:solidFill>
              </a:rPr>
              <a:t>Python </a:t>
            </a:r>
            <a:r>
              <a:rPr lang="ru-RU" sz="3200" dirty="0">
                <a:solidFill>
                  <a:schemeClr val="tx1"/>
                </a:solidFill>
              </a:rPr>
              <a:t>содержит большой набор быстрых и удобных функций по работе с файлами.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45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0451" y="1166842"/>
            <a:ext cx="1041109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При работе с файлами всегда необходимо помнить две вещи:</a:t>
            </a: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Перед началом работы с файлом его необходимо открыть;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После завершения работы с файлом его необходимо закрыть.</a:t>
            </a:r>
          </a:p>
          <a:p>
            <a:b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</a:b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Если файл не открыт или же неверно открыт, то вы не можете полноценно работать с его содержимым. </a:t>
            </a:r>
          </a:p>
          <a:p>
            <a:b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</a:b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Если вы не закроете файл, то программа будет работать верно, тем не менее, чем больше будет открытых файлов, тем больше программа будет перегружена и в какой-то момент она просто зависнет или выключиться.</a:t>
            </a:r>
            <a:endParaRPr lang="ru-RU" sz="2400" i="0" dirty="0">
              <a:solidFill>
                <a:schemeClr val="tx2">
                  <a:lumMod val="50000"/>
                </a:schemeClr>
              </a:solidFill>
              <a:effectLst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87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1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7" y="1820545"/>
            <a:ext cx="10920413" cy="2390775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При работе с файлами необходимо соблюдать некоторую последовательность операций: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1. Открытие файла с помощью метода </a:t>
            </a:r>
            <a:r>
              <a:rPr lang="ru-RU" sz="2800" dirty="0" err="1">
                <a:solidFill>
                  <a:schemeClr val="tx1"/>
                </a:solidFill>
              </a:rPr>
              <a:t>open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2. Чтение файла с помощью метода read() или запись в файл посредством метода </a:t>
            </a:r>
            <a:r>
              <a:rPr lang="ru-RU" sz="2800" dirty="0" err="1">
                <a:solidFill>
                  <a:schemeClr val="tx1"/>
                </a:solidFill>
              </a:rPr>
              <a:t>write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3. Закрытие файла методом </a:t>
            </a:r>
            <a:r>
              <a:rPr lang="ru-RU" sz="2800" dirty="0" err="1">
                <a:solidFill>
                  <a:schemeClr val="tx1"/>
                </a:solidFill>
              </a:rPr>
              <a:t>close</a:t>
            </a:r>
            <a:r>
              <a:rPr lang="ru-RU" sz="2800" dirty="0">
                <a:solidFill>
                  <a:schemeClr val="tx1"/>
                </a:solidFill>
              </a:rPr>
              <a:t>().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Ключевые слова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8512" y="1736725"/>
            <a:ext cx="10914062" cy="4440238"/>
          </a:xfrm>
        </p:spPr>
        <p:txBody>
          <a:bodyPr/>
          <a:lstStyle/>
          <a:p>
            <a:r>
              <a:rPr lang="ru-RU" dirty="0" err="1"/>
              <a:t>date</a:t>
            </a:r>
            <a:r>
              <a:rPr lang="ru-RU" dirty="0"/>
              <a:t> — объекты даты</a:t>
            </a:r>
          </a:p>
          <a:p>
            <a:r>
              <a:rPr lang="ru-RU" dirty="0"/>
              <a:t>datetime — объекты даты и времени</a:t>
            </a:r>
          </a:p>
          <a:p>
            <a:r>
              <a:rPr lang="ru-RU" dirty="0" err="1"/>
              <a:t>time</a:t>
            </a:r>
            <a:r>
              <a:rPr lang="ru-RU" dirty="0"/>
              <a:t> — объекты времени</a:t>
            </a:r>
          </a:p>
          <a:p>
            <a:r>
              <a:rPr lang="ru-RU" dirty="0" err="1"/>
              <a:t>timedelta</a:t>
            </a:r>
            <a:r>
              <a:rPr lang="ru-RU" dirty="0"/>
              <a:t> — этот атрибут покрывает интервалы и используется для определения прошлых или будущих событий</a:t>
            </a:r>
          </a:p>
          <a:p>
            <a:r>
              <a:rPr lang="ru-RU" dirty="0" err="1"/>
              <a:t>Tzinfo</a:t>
            </a:r>
            <a:r>
              <a:rPr lang="ru-RU" dirty="0"/>
              <a:t> — этот атрибут отвечает за часовые пояса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2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02" y="1909707"/>
            <a:ext cx="9946196" cy="4640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D5B947-0B4B-A49E-B295-B8D552D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Функция open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2717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BEEB593-5ACA-846F-BBCB-31AD37D3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open(file, mode)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869" y="1128068"/>
            <a:ext cx="116651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Первый параметр функции представляет </a:t>
            </a:r>
            <a:r>
              <a:rPr lang="en-US" sz="2000" dirty="0" err="1"/>
              <a:t>путь</a:t>
            </a:r>
            <a:r>
              <a:rPr lang="en-US" sz="2000" dirty="0"/>
              <a:t> к файлу. Путь файла может быть абсолютным, то есть начинаться с буквы диска, например, C://somedir/somefile.txt. Либо можно быть относительным, например, somedir/somefile.txt - в этом случае поиск файла будет идти относительно расположения запущенного скрипта Python.</a:t>
            </a:r>
          </a:p>
          <a:p>
            <a:r>
              <a:rPr lang="en-US" sz="2000" dirty="0" err="1"/>
              <a:t>Второй</a:t>
            </a:r>
            <a:r>
              <a:rPr lang="en-US" sz="2000" dirty="0"/>
              <a:t> передаваемый аргумент - mode устанавливает режим открытия файла в зависимости от </a:t>
            </a:r>
            <a:r>
              <a:rPr lang="en-US" sz="2000" dirty="0" err="1"/>
              <a:t>того</a:t>
            </a:r>
            <a:r>
              <a:rPr lang="en-US" sz="2000" dirty="0"/>
              <a:t>, что </a:t>
            </a:r>
            <a:r>
              <a:rPr lang="en-US" sz="2000" dirty="0" err="1"/>
              <a:t>мы</a:t>
            </a:r>
            <a:r>
              <a:rPr lang="en-US" sz="2000" dirty="0"/>
              <a:t> собираемся с ним делать. Существует 4 общих режима:</a:t>
            </a:r>
          </a:p>
          <a:p>
            <a:endParaRPr lang="en-US" sz="2000" dirty="0"/>
          </a:p>
          <a:p>
            <a:r>
              <a:rPr lang="en-US" sz="2000" dirty="0"/>
              <a:t>r (Read). Файл открывается для чтения. Если файл не найден, то генерируется исключение FileNotFoundError</a:t>
            </a:r>
          </a:p>
          <a:p>
            <a:endParaRPr lang="en-US" sz="2000" dirty="0"/>
          </a:p>
          <a:p>
            <a:r>
              <a:rPr lang="en-US" sz="2000" dirty="0"/>
              <a:t>w (Write). Файл открывается для записи. Если файл отсутствует, то он создается. Если подобный файл уже есть, то он создается заново, и соответственно старые данные в нем стираются.</a:t>
            </a:r>
          </a:p>
          <a:p>
            <a:endParaRPr lang="en-US" sz="2000" dirty="0"/>
          </a:p>
          <a:p>
            <a:r>
              <a:rPr lang="en-US" sz="2000" dirty="0"/>
              <a:t>a (Append). Файл открывается для дозаписи. Если файл отсутствует, то он создается. Если подобный файл уже есть, то данные записываются в его конец.</a:t>
            </a:r>
          </a:p>
          <a:p>
            <a:endParaRPr lang="en-US" sz="2000" dirty="0"/>
          </a:p>
          <a:p>
            <a:r>
              <a:rPr lang="en-US" sz="2000" dirty="0"/>
              <a:t>b (Binary). Используется для работы с бинарными файлами. Применяется вместе с другими режимами - w или r.</a:t>
            </a:r>
          </a:p>
        </p:txBody>
      </p:sp>
    </p:spTree>
    <p:extLst>
      <p:ext uri="{BB962C8B-B14F-4D97-AF65-F5344CB8AC3E}">
        <p14:creationId xmlns:p14="http://schemas.microsoft.com/office/powerpoint/2010/main" val="4165413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10691" y="2251913"/>
            <a:ext cx="7092950" cy="766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myfile = open("hello.txt", "w")</a:t>
            </a:r>
          </a:p>
          <a:p>
            <a:pPr algn="l"/>
            <a:r>
              <a:rPr lang="en-US" sz="3200" b="1" dirty="0"/>
              <a:t> </a:t>
            </a:r>
          </a:p>
          <a:p>
            <a:pPr algn="l"/>
            <a:r>
              <a:rPr lang="en-US" sz="3200" b="1" dirty="0"/>
              <a:t>myfile.close()</a:t>
            </a:r>
          </a:p>
        </p:txBody>
      </p:sp>
    </p:spTree>
    <p:extLst>
      <p:ext uri="{BB962C8B-B14F-4D97-AF65-F5344CB8AC3E}">
        <p14:creationId xmlns:p14="http://schemas.microsoft.com/office/powerpoint/2010/main" val="1632815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759826" y="827608"/>
            <a:ext cx="5903913" cy="7683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try:</a:t>
            </a:r>
          </a:p>
          <a:p>
            <a:pPr algn="l"/>
            <a:r>
              <a:rPr lang="en-US" sz="2800" b="1" dirty="0"/>
              <a:t>    somefile = open("hello.txt", "w")</a:t>
            </a:r>
          </a:p>
          <a:p>
            <a:pPr algn="l"/>
            <a:r>
              <a:rPr lang="en-US" sz="2800" b="1" dirty="0"/>
              <a:t>    try:</a:t>
            </a:r>
          </a:p>
          <a:p>
            <a:pPr algn="l"/>
            <a:r>
              <a:rPr lang="en-US" sz="2800" b="1" dirty="0"/>
              <a:t>        somefile.write("hello world")</a:t>
            </a:r>
          </a:p>
          <a:p>
            <a:pPr algn="l"/>
            <a:r>
              <a:rPr lang="en-US" sz="2800" b="1" dirty="0"/>
              <a:t>    except Exception as e:</a:t>
            </a:r>
          </a:p>
          <a:p>
            <a:pPr algn="l"/>
            <a:r>
              <a:rPr lang="en-US" sz="2800" b="1" dirty="0"/>
              <a:t>        print(e)</a:t>
            </a:r>
          </a:p>
          <a:p>
            <a:pPr algn="l"/>
            <a:r>
              <a:rPr lang="en-US" sz="2800" b="1" dirty="0"/>
              <a:t>    finally:</a:t>
            </a:r>
          </a:p>
          <a:p>
            <a:pPr algn="l"/>
            <a:r>
              <a:rPr lang="en-US" sz="2800" b="1" dirty="0"/>
              <a:t>        somefile.close()</a:t>
            </a:r>
          </a:p>
          <a:p>
            <a:pPr algn="l"/>
            <a:r>
              <a:rPr lang="en-US" sz="2800" b="1" dirty="0"/>
              <a:t>except Exception as ex:</a:t>
            </a:r>
          </a:p>
          <a:p>
            <a:pPr algn="l"/>
            <a:r>
              <a:rPr lang="en-US" sz="2800" b="1" dirty="0"/>
              <a:t>    print(ex)</a:t>
            </a:r>
          </a:p>
        </p:txBody>
      </p:sp>
    </p:spTree>
    <p:extLst>
      <p:ext uri="{BB962C8B-B14F-4D97-AF65-F5344CB8AC3E}">
        <p14:creationId xmlns:p14="http://schemas.microsoft.com/office/powerpoint/2010/main" val="2523831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39122" y="3252095"/>
            <a:ext cx="8256587" cy="7683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with open(file, mode) as file_obj:</a:t>
            </a:r>
          </a:p>
          <a:p>
            <a:pPr algn="l"/>
            <a:r>
              <a:rPr lang="en-US" sz="3200" b="1" dirty="0"/>
              <a:t>    инструкции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76101" y="1239751"/>
            <a:ext cx="10839798" cy="1308100"/>
          </a:xfrm>
        </p:spPr>
        <p:txBody>
          <a:bodyPr>
            <a:noAutofit/>
          </a:bodyPr>
          <a:lstStyle/>
          <a:p>
            <a:r>
              <a:rPr lang="ru-RU" sz="2400" dirty="0"/>
              <a:t>Эта конструкция определяет для открытого файла переменную file_obj и выполняет набор инструкций. После их выполнения файл автоматически закрывается. Даже если при выполнении инструкций в блоке with возникнут какие-либо исключения, то файл все равно закрывается.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754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0D13EA8-D078-B3D6-3046-8836160E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+mn-lt"/>
                <a:cs typeface="Segoe UI Light" panose="020B0502040204020203" pitchFamily="34" charset="0"/>
              </a:rPr>
              <a:t>Перепишем предыдущий пример:</a:t>
            </a:r>
            <a:endParaRPr lang="ru-RU" sz="3600" dirty="0">
              <a:latin typeface="+mn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606464" y="2097526"/>
            <a:ext cx="9704387" cy="7683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with open("hello.txt", "w") as somefile:</a:t>
            </a:r>
          </a:p>
          <a:p>
            <a:pPr algn="l"/>
            <a:r>
              <a:rPr lang="en-US" sz="3200" dirty="0"/>
              <a:t>    somefile.write("hello world")</a:t>
            </a:r>
          </a:p>
        </p:txBody>
      </p:sp>
    </p:spTree>
    <p:extLst>
      <p:ext uri="{BB962C8B-B14F-4D97-AF65-F5344CB8AC3E}">
        <p14:creationId xmlns:p14="http://schemas.microsoft.com/office/powerpoint/2010/main" val="2350616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804747"/>
            <a:ext cx="9577387" cy="2390410"/>
          </a:xfrm>
        </p:spPr>
        <p:txBody>
          <a:bodyPr>
            <a:normAutofit/>
          </a:bodyPr>
          <a:lstStyle/>
          <a:p>
            <a:r>
              <a:rPr lang="ru-RU" dirty="0"/>
              <a:t>Запись в текстовый файл</a:t>
            </a:r>
            <a:br>
              <a:rPr lang="ru-RU" dirty="0"/>
            </a:br>
            <a:r>
              <a:rPr lang="ru-RU" dirty="0"/>
              <a:t> метод </a:t>
            </a:r>
            <a:r>
              <a:rPr lang="en-US" dirty="0"/>
              <a:t>write(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2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2277687" y="2164860"/>
            <a:ext cx="8191500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"w") as file:</a:t>
            </a:r>
          </a:p>
          <a:p>
            <a:pPr algn="l"/>
            <a:r>
              <a:rPr lang="en-US" sz="3600" dirty="0"/>
              <a:t>    file.write("hello world")</a:t>
            </a:r>
          </a:p>
        </p:txBody>
      </p:sp>
    </p:spTree>
    <p:extLst>
      <p:ext uri="{BB962C8B-B14F-4D97-AF65-F5344CB8AC3E}">
        <p14:creationId xmlns:p14="http://schemas.microsoft.com/office/powerpoint/2010/main" val="2049796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310680" y="2145867"/>
            <a:ext cx="8634412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"a") as file:</a:t>
            </a:r>
          </a:p>
          <a:p>
            <a:pPr algn="l"/>
            <a:r>
              <a:rPr lang="en-US" sz="3600" dirty="0"/>
              <a:t>    file.write("\ngood bye, world")</a:t>
            </a:r>
          </a:p>
        </p:txBody>
      </p:sp>
    </p:spTree>
    <p:extLst>
      <p:ext uri="{BB962C8B-B14F-4D97-AF65-F5344CB8AC3E}">
        <p14:creationId xmlns:p14="http://schemas.microsoft.com/office/powerpoint/2010/main" val="251020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4DF416-38F6-41C5-3A14-AE7B553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Результат:</a:t>
            </a:r>
            <a:endParaRPr lang="ru-RU" sz="3600" b="1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3223070" y="2468879"/>
            <a:ext cx="4219575" cy="170410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hello world</a:t>
            </a:r>
          </a:p>
          <a:p>
            <a:pPr algn="l"/>
            <a:r>
              <a:rPr lang="en-US" sz="3600" dirty="0"/>
              <a:t>good bye, world</a:t>
            </a:r>
          </a:p>
        </p:txBody>
      </p:sp>
    </p:spTree>
    <p:extLst>
      <p:ext uri="{BB962C8B-B14F-4D97-AF65-F5344CB8AC3E}">
        <p14:creationId xmlns:p14="http://schemas.microsoft.com/office/powerpoint/2010/main" val="42738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Модуль </a:t>
            </a:r>
            <a:r>
              <a:rPr lang="en-US" sz="4000" dirty="0"/>
              <a:t>datetime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948199" y="1686849"/>
            <a:ext cx="8667251" cy="4440238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Мы изучим следующие классы модуля: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datetime.date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datetime.timedelta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datetime.datetime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248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08FC92-F021-A726-100E-D4192F3B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Еще вариант записи файла: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086870" y="2262246"/>
            <a:ext cx="9456737" cy="768350"/>
          </a:xfrm>
        </p:spPr>
        <p:txBody>
          <a:bodyPr>
            <a:noAutofit/>
          </a:bodyPr>
          <a:lstStyle/>
          <a:p>
            <a:r>
              <a:rPr lang="en-US" sz="3600" dirty="0"/>
              <a:t>with open("hello.txt", "a") as </a:t>
            </a:r>
            <a:r>
              <a:rPr lang="en-US" sz="3600" dirty="0" err="1"/>
              <a:t>hello_file</a:t>
            </a:r>
            <a:r>
              <a:rPr lang="en-US" sz="3600" dirty="0"/>
              <a:t>:</a:t>
            </a:r>
          </a:p>
          <a:p>
            <a:r>
              <a:rPr lang="en-US" sz="3600" dirty="0"/>
              <a:t>    print("Hello, world", file=</a:t>
            </a:r>
            <a:r>
              <a:rPr lang="en-US" sz="3600" dirty="0" err="1"/>
              <a:t>hello_file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873722"/>
            <a:ext cx="9577387" cy="2390410"/>
          </a:xfrm>
        </p:spPr>
        <p:txBody>
          <a:bodyPr/>
          <a:lstStyle/>
          <a:p>
            <a:r>
              <a:rPr lang="ru-RU" dirty="0"/>
              <a:t>Чтение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2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468186" y="3044957"/>
            <a:ext cx="9457508" cy="768085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readline()</a:t>
            </a:r>
            <a:r>
              <a:rPr lang="ru-RU" sz="3600" dirty="0">
                <a:solidFill>
                  <a:schemeClr val="tx1"/>
                </a:solidFill>
              </a:rPr>
              <a:t>: считывает одну строку из файла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read()</a:t>
            </a:r>
            <a:r>
              <a:rPr lang="ru-RU" sz="3600" dirty="0">
                <a:solidFill>
                  <a:schemeClr val="tx1"/>
                </a:solidFill>
              </a:rPr>
              <a:t>: считывает все содержимое файла в одну строку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readlines()</a:t>
            </a:r>
            <a:r>
              <a:rPr lang="ru-RU" sz="3600" dirty="0">
                <a:solidFill>
                  <a:schemeClr val="tx1"/>
                </a:solidFill>
              </a:rPr>
              <a:t>: считывает все строки файла в список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266305" y="545324"/>
            <a:ext cx="9659389" cy="934381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5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09A92E8A-4F8E-0C60-C6AF-78CA37B9E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0" kern="1200" baseline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readline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() для чтения отдельных строк: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72991A78-39A6-8E18-7162-B4C14FB1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81" y="1608484"/>
            <a:ext cx="11196637" cy="460375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with open("hello.txt", "r") as file:</a:t>
            </a:r>
          </a:p>
          <a:p>
            <a:pPr algn="ctr"/>
            <a:r>
              <a:rPr lang="en-US" sz="3600" dirty="0"/>
              <a:t>    str1 = file.readline()</a:t>
            </a:r>
          </a:p>
          <a:p>
            <a:pPr algn="ctr"/>
            <a:r>
              <a:rPr lang="en-US" sz="3600" dirty="0"/>
              <a:t>    print(str1, end="")</a:t>
            </a:r>
          </a:p>
          <a:p>
            <a:pPr algn="ctr"/>
            <a:r>
              <a:rPr lang="en-US" sz="3600" dirty="0"/>
              <a:t>    str2 = file.readline()</a:t>
            </a:r>
          </a:p>
          <a:p>
            <a:pPr algn="ctr"/>
            <a:r>
              <a:rPr lang="en-US" sz="3600" dirty="0"/>
              <a:t>    print(str2)</a:t>
            </a:r>
          </a:p>
        </p:txBody>
      </p:sp>
    </p:spTree>
    <p:extLst>
      <p:ext uri="{BB962C8B-B14F-4D97-AF65-F5344CB8AC3E}">
        <p14:creationId xmlns:p14="http://schemas.microsoft.com/office/powerpoint/2010/main" val="4272060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80FBFAD-054D-D80A-A158-ED4154B08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DEEAF-ED27-5503-1941-924E36D52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270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B4BC82-503A-09A6-66AD-C6FD8290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Вывод на консоль</a:t>
            </a:r>
            <a:endParaRPr lang="ru-RU" sz="40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892829" y="1997508"/>
            <a:ext cx="5656263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hello world</a:t>
            </a:r>
          </a:p>
          <a:p>
            <a:pPr algn="l"/>
            <a:r>
              <a:rPr lang="en-US" sz="3600" dirty="0"/>
              <a:t>good bye, world</a:t>
            </a:r>
          </a:p>
        </p:txBody>
      </p:sp>
    </p:spTree>
    <p:extLst>
      <p:ext uri="{BB962C8B-B14F-4D97-AF65-F5344CB8AC3E}">
        <p14:creationId xmlns:p14="http://schemas.microsoft.com/office/powerpoint/2010/main" val="813526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F18C8A-CBA5-DCA6-AEB1-B175701D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56" y="235527"/>
            <a:ext cx="9891598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3600" dirty="0" err="1">
                <a:solidFill>
                  <a:schemeClr val="accent1">
                    <a:lumMod val="50000"/>
                  </a:schemeClr>
                </a:solidFill>
              </a:rPr>
              <a:t>readlines</a:t>
            </a: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() для считывания всего файла в список строк: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2450305" y="1970521"/>
            <a:ext cx="7327900" cy="7683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with open("hello.txt", "r") as file:</a:t>
            </a:r>
          </a:p>
          <a:p>
            <a:pPr algn="l"/>
            <a:r>
              <a:rPr lang="en-US" sz="3600" dirty="0"/>
              <a:t>    contents = file.readlines()</a:t>
            </a:r>
          </a:p>
          <a:p>
            <a:pPr algn="l"/>
            <a:r>
              <a:rPr lang="en-US" sz="3600" dirty="0"/>
              <a:t>    str1 = contents[0]</a:t>
            </a:r>
          </a:p>
          <a:p>
            <a:pPr algn="l"/>
            <a:r>
              <a:rPr lang="en-US" sz="3600" dirty="0"/>
              <a:t>    str2 = contents[1]</a:t>
            </a:r>
          </a:p>
          <a:p>
            <a:pPr algn="l"/>
            <a:r>
              <a:rPr lang="en-US" sz="3600" dirty="0"/>
              <a:t>    print(str1, end="")</a:t>
            </a:r>
          </a:p>
          <a:p>
            <a:pPr algn="l"/>
            <a:r>
              <a:rPr lang="en-US" sz="3600" dirty="0"/>
              <a:t>    print(str2)</a:t>
            </a:r>
          </a:p>
        </p:txBody>
      </p:sp>
    </p:spTree>
    <p:extLst>
      <p:ext uri="{BB962C8B-B14F-4D97-AF65-F5344CB8AC3E}">
        <p14:creationId xmlns:p14="http://schemas.microsoft.com/office/powerpoint/2010/main" val="3792834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94142" y="131705"/>
            <a:ext cx="5251450" cy="768350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# имя файла</a:t>
            </a:r>
          </a:p>
          <a:p>
            <a:pPr algn="l"/>
            <a:r>
              <a:rPr lang="en-US" sz="1600" b="1" dirty="0"/>
              <a:t>FILENAME = "messages.txt"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определяем пустой список</a:t>
            </a:r>
          </a:p>
          <a:p>
            <a:pPr algn="l"/>
            <a:r>
              <a:rPr lang="en-US" sz="1600" b="1" dirty="0"/>
              <a:t>messages = list()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range(4):</a:t>
            </a:r>
          </a:p>
          <a:p>
            <a:pPr algn="l"/>
            <a:r>
              <a:rPr lang="en-US" sz="1600" b="1" dirty="0"/>
              <a:t>    message = input("</a:t>
            </a:r>
            <a:r>
              <a:rPr lang="ru-RU" sz="1600" b="1" dirty="0"/>
              <a:t>Введите строку " + </a:t>
            </a:r>
            <a:r>
              <a:rPr lang="en-US" sz="1600" b="1" dirty="0" err="1"/>
              <a:t>str</a:t>
            </a:r>
            <a:r>
              <a:rPr lang="en-US" sz="1600" b="1" dirty="0"/>
              <a:t>(i+1) + ": ")</a:t>
            </a:r>
          </a:p>
          <a:p>
            <a:pPr algn="l"/>
            <a:r>
              <a:rPr lang="en-US" sz="1600" b="1" dirty="0"/>
              <a:t>    </a:t>
            </a:r>
            <a:r>
              <a:rPr lang="en-US" sz="1600" b="1" dirty="0" err="1"/>
              <a:t>messages.append</a:t>
            </a:r>
            <a:r>
              <a:rPr lang="en-US" sz="1600" b="1" dirty="0"/>
              <a:t>(message + "\n")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запись списка в файл</a:t>
            </a:r>
          </a:p>
          <a:p>
            <a:pPr algn="l"/>
            <a:r>
              <a:rPr lang="en-US" sz="1600" b="1" dirty="0"/>
              <a:t>with open(FILENAME, "a") as file:</a:t>
            </a:r>
          </a:p>
          <a:p>
            <a:pPr algn="l"/>
            <a:r>
              <a:rPr lang="en-US" sz="1600" b="1" dirty="0"/>
              <a:t>    for message in messages:</a:t>
            </a:r>
          </a:p>
          <a:p>
            <a:pPr algn="l"/>
            <a:r>
              <a:rPr lang="en-US" sz="1600" b="1" dirty="0"/>
              <a:t>        file.write(message)</a:t>
            </a:r>
          </a:p>
          <a:p>
            <a:pPr algn="l"/>
            <a:r>
              <a:rPr lang="en-US" sz="1600" b="1" dirty="0"/>
              <a:t> </a:t>
            </a:r>
          </a:p>
          <a:p>
            <a:pPr algn="l"/>
            <a:r>
              <a:rPr lang="en-US" sz="1600" b="1" dirty="0"/>
              <a:t># </a:t>
            </a:r>
            <a:r>
              <a:rPr lang="ru-RU" sz="1600" b="1" dirty="0"/>
              <a:t>считываем сообщения из файла</a:t>
            </a:r>
          </a:p>
          <a:p>
            <a:pPr algn="l"/>
            <a:r>
              <a:rPr lang="en-US" sz="1600" b="1" dirty="0"/>
              <a:t>print("</a:t>
            </a:r>
            <a:r>
              <a:rPr lang="ru-RU" sz="1600" b="1" dirty="0"/>
              <a:t>Считанные сообщения")</a:t>
            </a:r>
          </a:p>
          <a:p>
            <a:pPr algn="l"/>
            <a:r>
              <a:rPr lang="en-US" sz="1600" b="1" dirty="0"/>
              <a:t>with open(FILENAME, "r") as file:</a:t>
            </a:r>
          </a:p>
          <a:p>
            <a:pPr algn="l"/>
            <a:r>
              <a:rPr lang="en-US" sz="1600" b="1" dirty="0"/>
              <a:t>    for message in file:</a:t>
            </a:r>
          </a:p>
          <a:p>
            <a:pPr algn="l"/>
            <a:r>
              <a:rPr lang="en-US" sz="1600" b="1" dirty="0"/>
              <a:t>        print(message, end="")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945592" y="515880"/>
            <a:ext cx="5176837" cy="384175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Задача: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Записывать введенный пользователем массив строк и считывать его обратно из файла на консоль: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2676310"/>
            <a:ext cx="46175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Результат программы:</a:t>
            </a:r>
          </a:p>
          <a:p>
            <a:endParaRPr lang="ru-RU" b="1" dirty="0"/>
          </a:p>
          <a:p>
            <a:r>
              <a:rPr lang="en-US" b="1" dirty="0"/>
              <a:t>Введите строку 1: hello</a:t>
            </a:r>
          </a:p>
          <a:p>
            <a:r>
              <a:rPr lang="en-US" b="1" dirty="0"/>
              <a:t>Введите строку 2: world peace</a:t>
            </a:r>
          </a:p>
          <a:p>
            <a:r>
              <a:rPr lang="en-US" b="1" dirty="0"/>
              <a:t>Введите строку 3: great job</a:t>
            </a:r>
          </a:p>
          <a:p>
            <a:r>
              <a:rPr lang="en-US" b="1" dirty="0"/>
              <a:t>Введите строку 4: Python</a:t>
            </a:r>
          </a:p>
          <a:p>
            <a:r>
              <a:rPr lang="en-US" b="1" dirty="0"/>
              <a:t>Считанные сообщения</a:t>
            </a:r>
          </a:p>
          <a:p>
            <a:r>
              <a:rPr lang="en-US" b="1" dirty="0"/>
              <a:t>hello</a:t>
            </a:r>
          </a:p>
          <a:p>
            <a:r>
              <a:rPr lang="en-US" b="1" dirty="0"/>
              <a:t>world peace</a:t>
            </a:r>
          </a:p>
          <a:p>
            <a:r>
              <a:rPr lang="en-US" b="1" dirty="0"/>
              <a:t>great job</a:t>
            </a:r>
          </a:p>
          <a:p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29878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07306" y="890347"/>
            <a:ext cx="9577387" cy="2390410"/>
          </a:xfrm>
        </p:spPr>
        <p:txBody>
          <a:bodyPr>
            <a:normAutofit/>
          </a:bodyPr>
          <a:lstStyle/>
          <a:p>
            <a:pPr lvl="3" algn="ctr" rtl="0"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chemeClr val="bg1"/>
                </a:solidFill>
              </a:rPr>
              <a:t>Модуль</a:t>
            </a:r>
            <a:r>
              <a:rPr lang="en-US" sz="44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2944781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79665" y="1516727"/>
            <a:ext cx="9577388" cy="2390775"/>
          </a:xfrm>
        </p:spPr>
        <p:txBody>
          <a:bodyPr>
            <a:normAutofit/>
          </a:bodyPr>
          <a:lstStyle/>
          <a:p>
            <a:r>
              <a:rPr lang="ru-RU" sz="3600" b="1" dirty="0"/>
              <a:t>Модуль </a:t>
            </a:r>
            <a:r>
              <a:rPr lang="ru-RU" sz="3600" b="1" dirty="0" err="1"/>
              <a:t>os</a:t>
            </a:r>
            <a:r>
              <a:rPr lang="ru-RU" sz="3600" b="1" dirty="0"/>
              <a:t> в Python </a:t>
            </a:r>
            <a:r>
              <a:rPr lang="ru-RU" sz="3600" dirty="0"/>
              <a:t>— это библиотека функций для работы с операционной системой.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226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получить текущие дату и время?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8338" y="1518892"/>
            <a:ext cx="5503862" cy="4440238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dt_now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dt_now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5080" y="1518892"/>
            <a:ext cx="5540374" cy="4440238"/>
          </a:xfrm>
        </p:spPr>
        <p:txBody>
          <a:bodyPr/>
          <a:lstStyle/>
          <a:p>
            <a:r>
              <a:rPr lang="en-US" dirty="0"/>
              <a:t>2020-11-14 15:43:32.249588</a:t>
            </a:r>
          </a:p>
        </p:txBody>
      </p:sp>
    </p:spTree>
    <p:extLst>
      <p:ext uri="{BB962C8B-B14F-4D97-AF65-F5344CB8AC3E}">
        <p14:creationId xmlns:p14="http://schemas.microsoft.com/office/powerpoint/2010/main" val="6532334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E61F33-B375-5EEB-71F5-8B71D2D9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Получение информации об ОС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507971" y="1794264"/>
            <a:ext cx="3409950" cy="3825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import os</a:t>
            </a:r>
          </a:p>
          <a:p>
            <a:pPr algn="l"/>
            <a:r>
              <a:rPr lang="en-US" sz="3600" b="1" dirty="0"/>
              <a:t>print(os.name)</a:t>
            </a:r>
          </a:p>
          <a:p>
            <a:pPr algn="l"/>
            <a:endParaRPr lang="en-US" sz="3600" b="1" dirty="0"/>
          </a:p>
          <a:p>
            <a:pPr algn="l"/>
            <a:r>
              <a:rPr lang="en-US" sz="3600" b="1" dirty="0" err="1"/>
              <a:t>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5074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820449" y="766128"/>
            <a:ext cx="10872787" cy="76835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Метод environ, вызвав его через обращение к библиотеке </a:t>
            </a:r>
            <a:r>
              <a:rPr lang="ru-RU" sz="2800" dirty="0" err="1">
                <a:solidFill>
                  <a:schemeClr val="tx1"/>
                </a:solidFill>
              </a:rPr>
              <a:t>os</a:t>
            </a:r>
            <a:r>
              <a:rPr lang="ru-RU" sz="2800" dirty="0">
                <a:solidFill>
                  <a:schemeClr val="tx1"/>
                </a:solidFill>
              </a:rPr>
              <a:t>, пользователь получает большой словарь с переменными окружения, который выводится в консоль или строковую переменную.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712422" y="2281034"/>
            <a:ext cx="7510463" cy="3841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import os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print(</a:t>
            </a:r>
            <a:r>
              <a:rPr lang="en-US" sz="3600" b="1" dirty="0" err="1">
                <a:solidFill>
                  <a:schemeClr val="tx1"/>
                </a:solidFill>
              </a:rPr>
              <a:t>os.environ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environ({'ALLUSERSPROFILE': 'C:\\ProgramData', …})</a:t>
            </a:r>
          </a:p>
        </p:txBody>
      </p:sp>
    </p:spTree>
    <p:extLst>
      <p:ext uri="{BB962C8B-B14F-4D97-AF65-F5344CB8AC3E}">
        <p14:creationId xmlns:p14="http://schemas.microsoft.com/office/powerpoint/2010/main" val="1455804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300956" y="1049539"/>
            <a:ext cx="9590088" cy="768350"/>
          </a:xfrm>
        </p:spPr>
        <p:txBody>
          <a:bodyPr>
            <a:no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getenv</a:t>
            </a:r>
            <a:r>
              <a:rPr lang="ru-RU" dirty="0"/>
              <a:t> - можно получить доступ к различным переменным среды.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661319" y="2231795"/>
            <a:ext cx="8869362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/>
              <a:t>print(</a:t>
            </a:r>
            <a:r>
              <a:rPr lang="en-US" sz="3200" b="1" dirty="0" err="1"/>
              <a:t>os.getenv</a:t>
            </a:r>
            <a:r>
              <a:rPr lang="en-US" sz="3200" b="1" dirty="0"/>
              <a:t>("TMP"))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/>
              <a:t>C:\Users\admin\AppData\Local\Temp</a:t>
            </a:r>
          </a:p>
        </p:txBody>
      </p:sp>
    </p:spTree>
    <p:extLst>
      <p:ext uri="{BB962C8B-B14F-4D97-AF65-F5344CB8AC3E}">
        <p14:creationId xmlns:p14="http://schemas.microsoft.com/office/powerpoint/2010/main" val="2042481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54339" y="1014412"/>
            <a:ext cx="10207625" cy="1631216"/>
          </a:xfrm>
        </p:spPr>
        <p:txBody>
          <a:bodyPr>
            <a:normAutofit/>
          </a:bodyPr>
          <a:lstStyle/>
          <a:p>
            <a:r>
              <a:rPr lang="ru-RU" dirty="0"/>
              <a:t>Рабочую директорию можно настроить по своему усмотрению, применив метод </a:t>
            </a:r>
            <a:r>
              <a:rPr lang="ru-RU" dirty="0" err="1"/>
              <a:t>chdir</a:t>
            </a:r>
            <a:r>
              <a:rPr lang="ru-RU" dirty="0"/>
              <a:t> из библиотеки os. Для этого необходимо передать ему в качестве параметра абсолютный адрес к новому каталогу.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520135" y="3044825"/>
            <a:ext cx="4232275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os.chdir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/>
              <a:t>D:\folder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39591" y="3044825"/>
            <a:ext cx="4067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В </a:t>
            </a:r>
            <a:r>
              <a:rPr lang="ru-RU" sz="2000" i="1" dirty="0"/>
              <a:t>этом</a:t>
            </a:r>
            <a:r>
              <a:rPr lang="en-US" sz="2000" i="1" dirty="0"/>
              <a:t> примере кода продемонстрирован переход к новой рабочей директории под названием folder на диске D.</a:t>
            </a:r>
          </a:p>
        </p:txBody>
      </p:sp>
    </p:spTree>
    <p:extLst>
      <p:ext uri="{BB962C8B-B14F-4D97-AF65-F5344CB8AC3E}">
        <p14:creationId xmlns:p14="http://schemas.microsoft.com/office/powerpoint/2010/main" val="227537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488863"/>
            <a:ext cx="9577387" cy="2390410"/>
          </a:xfrm>
        </p:spPr>
        <p:txBody>
          <a:bodyPr/>
          <a:lstStyle/>
          <a:p>
            <a:r>
              <a:rPr lang="ru-RU" dirty="0"/>
              <a:t>Изменение рабочей директории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5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631766" y="1301750"/>
            <a:ext cx="11089179" cy="7667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Получить сведения о текущей директории позволяет функция </a:t>
            </a:r>
            <a:r>
              <a:rPr lang="ru-RU" dirty="0" err="1"/>
              <a:t>getcwd</a:t>
            </a:r>
            <a:r>
              <a:rPr lang="ru-RU" dirty="0"/>
              <a:t>, которая возвращает полный адрес рабочего каталога на жестком диске.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41716" y="2547678"/>
            <a:ext cx="7170738" cy="3841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import os</a:t>
            </a:r>
          </a:p>
          <a:p>
            <a:pPr algn="l"/>
            <a:r>
              <a:rPr lang="en-US" sz="2800" b="1" dirty="0"/>
              <a:t>print(</a:t>
            </a:r>
            <a:r>
              <a:rPr lang="en-US" sz="2800" b="1" dirty="0" err="1"/>
              <a:t>os.getcwd</a:t>
            </a:r>
            <a:r>
              <a:rPr lang="en-US" sz="2800" b="1" dirty="0"/>
              <a:t>())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C:\Users\admin\source\repos\program</a:t>
            </a:r>
          </a:p>
        </p:txBody>
      </p:sp>
    </p:spTree>
    <p:extLst>
      <p:ext uri="{BB962C8B-B14F-4D97-AF65-F5344CB8AC3E}">
        <p14:creationId xmlns:p14="http://schemas.microsoft.com/office/powerpoint/2010/main" val="1443783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564867"/>
            <a:ext cx="9577387" cy="2390410"/>
          </a:xfrm>
        </p:spPr>
        <p:txBody>
          <a:bodyPr/>
          <a:lstStyle/>
          <a:p>
            <a:r>
              <a:rPr lang="ru-RU" dirty="0"/>
              <a:t>Проверка существования пути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625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840E75-5260-C301-F793-E63BECE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exists</a:t>
            </a:r>
            <a:endParaRPr lang="ru-RU" sz="40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5241925" y="1423988"/>
            <a:ext cx="6950075" cy="768350"/>
          </a:xfrm>
        </p:spPr>
        <p:txBody>
          <a:bodyPr>
            <a:noAutofit/>
          </a:bodyPr>
          <a:lstStyle/>
          <a:p>
            <a:r>
              <a:rPr lang="ru-RU" sz="2600" dirty="0"/>
              <a:t>Передав в качестве аргумента путь к нужному файлу или папке, можно рассчитывать на лаконичный ответ в виде булевого значения </a:t>
            </a:r>
            <a:r>
              <a:rPr lang="ru-RU" sz="2600" dirty="0" err="1"/>
              <a:t>true</a:t>
            </a:r>
            <a:r>
              <a:rPr lang="ru-RU" sz="2600" dirty="0"/>
              <a:t>/</a:t>
            </a:r>
            <a:r>
              <a:rPr lang="ru-RU" sz="2600" dirty="0" err="1"/>
              <a:t>false</a:t>
            </a:r>
            <a:r>
              <a:rPr lang="ru-RU" sz="2600" dirty="0"/>
              <a:t>, сообщающего о наличии/отсутствии указанного объекта в памяти компьютера. </a:t>
            </a:r>
          </a:p>
          <a:p>
            <a:r>
              <a:rPr lang="ru-RU" sz="2600" dirty="0"/>
              <a:t>В этом примере идет проверка текстового файла test.txt из корневого каталога D, которая возвращает True.</a:t>
            </a:r>
            <a:endParaRPr lang="en-US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864524" y="1643063"/>
            <a:ext cx="3605213" cy="3841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import os</a:t>
            </a:r>
          </a:p>
          <a:p>
            <a:pPr algn="l"/>
            <a:r>
              <a:rPr lang="en-US" sz="2800" b="1" dirty="0"/>
              <a:t>print(</a:t>
            </a:r>
            <a:r>
              <a:rPr lang="en-US" sz="2800" b="1" dirty="0" err="1"/>
              <a:t>os.path.exists</a:t>
            </a:r>
            <a:r>
              <a:rPr lang="en-US" sz="2800" b="1" dirty="0"/>
              <a:t>("D:/test.txt"))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003868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872808" y="1533525"/>
            <a:ext cx="7478712" cy="76835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import os</a:t>
            </a:r>
          </a:p>
          <a:p>
            <a:pPr algn="l"/>
            <a:r>
              <a:rPr lang="en-US" b="1" dirty="0"/>
              <a:t>print(</a:t>
            </a:r>
            <a:r>
              <a:rPr lang="en-US" b="1" dirty="0" err="1"/>
              <a:t>os.path.isfile</a:t>
            </a:r>
            <a:r>
              <a:rPr lang="en-US" b="1" dirty="0"/>
              <a:t>("D:/test.txt"))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True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392372" y="1533525"/>
            <a:ext cx="5378450" cy="345151"/>
          </a:xfrm>
        </p:spPr>
        <p:txBody>
          <a:bodyPr>
            <a:noAutofit/>
          </a:bodyPr>
          <a:lstStyle/>
          <a:p>
            <a:r>
              <a:rPr lang="ru-RU" sz="2600" dirty="0"/>
              <a:t>Проверить, является ли определенный объект файлом, поможет функция </a:t>
            </a:r>
            <a:r>
              <a:rPr lang="ru-RU" sz="2600" dirty="0" err="1"/>
              <a:t>isfile</a:t>
            </a:r>
            <a:r>
              <a:rPr lang="ru-RU" sz="2600" dirty="0"/>
              <a:t>, которая принимает его адрес.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3811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0AFEF00-FC3C-1602-5A93-D064F42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1097280" y="2049481"/>
            <a:ext cx="5303838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os.mkdir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01118" y="2055821"/>
            <a:ext cx="47592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В 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этом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примере в корневом каталоге диска D производится новая папка под названием folder через mkdir.</a:t>
            </a:r>
          </a:p>
        </p:txBody>
      </p:sp>
    </p:spTree>
    <p:extLst>
      <p:ext uri="{BB962C8B-B14F-4D97-AF65-F5344CB8AC3E}">
        <p14:creationId xmlns:p14="http://schemas.microsoft.com/office/powerpoint/2010/main" val="396382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текущую дату в Python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datetime import date</a:t>
            </a:r>
          </a:p>
          <a:p>
            <a:endParaRPr lang="en-US" dirty="0"/>
          </a:p>
          <a:p>
            <a:r>
              <a:rPr lang="en-US" dirty="0" err="1"/>
              <a:t>current_date</a:t>
            </a:r>
            <a:r>
              <a:rPr lang="en-US" dirty="0"/>
              <a:t> = </a:t>
            </a:r>
            <a:r>
              <a:rPr lang="en-US" dirty="0" err="1"/>
              <a:t>date.today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current_date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2020-11-14</a:t>
            </a:r>
          </a:p>
        </p:txBody>
      </p:sp>
    </p:spTree>
    <p:extLst>
      <p:ext uri="{BB962C8B-B14F-4D97-AF65-F5344CB8AC3E}">
        <p14:creationId xmlns:p14="http://schemas.microsoft.com/office/powerpoint/2010/main" val="12831937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A1075E-94A4-3B2B-8435-CF3C82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65409" y="4211664"/>
            <a:ext cx="10063162" cy="3841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import os</a:t>
            </a:r>
          </a:p>
          <a:p>
            <a:pPr algn="l"/>
            <a:r>
              <a:rPr lang="en-US" sz="3200" b="1" dirty="0" err="1"/>
              <a:t>os.makedirs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:\folder\first\second\third")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95011" y="1849207"/>
            <a:ext cx="4759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С помощью функции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makedirs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можно создавать сразу несколько новых папок в неограниченном количестве, если предыдущая директория является родительской для следующей. </a:t>
            </a:r>
          </a:p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Таким образом, в следующем примере показывается генерация целой цепочки папок из folder, first,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и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third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174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2B73590-B4D3-73F1-D57F-9684F0F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538912" y="1614459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/>
              <a:t>Избавиться от ненужного в дальнейшей работе файла можно с помощью метода remove, отдав ему в качестве аргумента абсолютный либо относительный путь к объекту.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8581" y="3562003"/>
            <a:ext cx="9662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В небольшом коде ниже демонстрируется удаление документа test.txt из корневой директории диска D на ПК.</a:t>
            </a:r>
          </a:p>
          <a:p>
            <a:endParaRPr lang="en-US" sz="2800" dirty="0"/>
          </a:p>
          <a:p>
            <a:r>
              <a:rPr lang="en-US" sz="2800" b="1" dirty="0"/>
              <a:t>import os</a:t>
            </a:r>
          </a:p>
          <a:p>
            <a:r>
              <a:rPr lang="en-US" sz="2800" b="1" dirty="0" err="1"/>
              <a:t>os.remove</a:t>
            </a:r>
            <a:r>
              <a:rPr lang="en-US" sz="2800" b="1" dirty="0"/>
              <a:t>(</a:t>
            </a:r>
            <a:r>
              <a:rPr lang="en-US" sz="2800" b="1" dirty="0" err="1"/>
              <a:t>r"D</a:t>
            </a:r>
            <a:r>
              <a:rPr lang="en-US" sz="2800" b="1" dirty="0"/>
              <a:t>:\test.txt")</a:t>
            </a:r>
          </a:p>
        </p:txBody>
      </p:sp>
    </p:spTree>
    <p:extLst>
      <p:ext uri="{BB962C8B-B14F-4D97-AF65-F5344CB8AC3E}">
        <p14:creationId xmlns:p14="http://schemas.microsoft.com/office/powerpoint/2010/main" val="13960893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B67FA24-451D-B181-00F4-76987A09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096000" y="1797339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Чтобы стереть из памяти папку, следует воспользоваться встроенной функцией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rmdir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, указав ей адрес объекта.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8790" y="3599269"/>
            <a:ext cx="9662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import os</a:t>
            </a: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os.rmdir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r"D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:\folder")</a:t>
            </a:r>
          </a:p>
        </p:txBody>
      </p:sp>
    </p:spTree>
    <p:extLst>
      <p:ext uri="{BB962C8B-B14F-4D97-AF65-F5344CB8AC3E}">
        <p14:creationId xmlns:p14="http://schemas.microsoft.com/office/powerpoint/2010/main" val="25973370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096000" y="1863840"/>
            <a:ext cx="5173662" cy="384175"/>
          </a:xfrm>
        </p:spPr>
        <p:txBody>
          <a:bodyPr>
            <a:noAutofit/>
          </a:bodyPr>
          <a:lstStyle/>
          <a:p>
            <a:r>
              <a:rPr lang="ru-RU" sz="2400" dirty="0"/>
              <a:t>Для быстрого удаления множества пустых папок следует вызывать функцию </a:t>
            </a:r>
            <a:r>
              <a:rPr lang="ru-RU" sz="2400" dirty="0" err="1"/>
              <a:t>removedirs</a:t>
            </a:r>
            <a:r>
              <a:rPr lang="ru-RU" sz="2400" dirty="0"/>
              <a:t>. 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os.removedirs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:\folder\first\second\third")</a:t>
            </a:r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6CB8410D-D5B0-3293-0F53-BC3B31E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Удаление файлов и директорий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0053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7290EBC-199E-5B09-EE28-96FA599E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Запуск на исполнение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62638" y="1477963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Встроенные функции библиотеки os позволяют запускать отдельные файлы и папки прямиком из программы. </a:t>
            </a:r>
          </a:p>
          <a:p>
            <a:r>
              <a:rPr lang="ru-RU" sz="2400" dirty="0"/>
              <a:t>С этой задачей прекрасно справляется метод </a:t>
            </a:r>
            <a:r>
              <a:rPr lang="ru-RU" sz="2400" dirty="0" err="1"/>
              <a:t>startfile</a:t>
            </a:r>
            <a:r>
              <a:rPr lang="ru-RU" sz="2400" dirty="0"/>
              <a:t>, которому стоит передать адрес необходимо объекта.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918645"/>
            <a:ext cx="10748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os.startfile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:\test.txt")</a:t>
            </a:r>
          </a:p>
        </p:txBody>
      </p:sp>
    </p:spTree>
    <p:extLst>
      <p:ext uri="{BB962C8B-B14F-4D97-AF65-F5344CB8AC3E}">
        <p14:creationId xmlns:p14="http://schemas.microsoft.com/office/powerpoint/2010/main" val="34496860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4FDC069-4FBB-368A-1505-3EC98894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Получение имени файла и директории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114255" y="1647710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Преобразовать адрес объекта в название позволяет функция basename, которая содержится в подмодуле path из библиотеки os. </a:t>
            </a:r>
          </a:p>
          <a:p>
            <a:r>
              <a:rPr lang="ru-RU" sz="2400" dirty="0"/>
              <a:t>Таким образом, этот пример показывает преобразование пути test.txt в простое имя файла.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8827" y="398356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os.path.basename</a:t>
            </a:r>
            <a:r>
              <a:rPr lang="en-US" sz="3200" b="1" dirty="0"/>
              <a:t>("D:/test.txt"))</a:t>
            </a:r>
          </a:p>
          <a:p>
            <a:endParaRPr lang="en-US" sz="3200" b="1" dirty="0"/>
          </a:p>
          <a:p>
            <a:r>
              <a:rPr lang="en-US" sz="3200" b="1" dirty="0"/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1463091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E1FE1A4-5F71-A8F5-F6B5-4B7E047C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Получение имени файла и директории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99149" y="1730837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Метод </a:t>
            </a:r>
            <a:r>
              <a:rPr lang="ru-RU" sz="2400" dirty="0" err="1"/>
              <a:t>dirname</a:t>
            </a:r>
            <a:r>
              <a:rPr lang="ru-RU" sz="2400" dirty="0"/>
              <a:t>, возвращает путь к заданному документу в строковом представлении, как это продемонстрировано в примере ниже. 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os.path.dirname</a:t>
            </a:r>
            <a:r>
              <a:rPr lang="en-US" sz="3200" b="1" dirty="0"/>
              <a:t>("D:/folder/test.txt"))</a:t>
            </a:r>
          </a:p>
          <a:p>
            <a:endParaRPr lang="en-US" sz="3200" b="1" dirty="0"/>
          </a:p>
          <a:p>
            <a:r>
              <a:rPr lang="en-US" sz="3200" b="1" dirty="0"/>
              <a:t>D:/folder</a:t>
            </a:r>
          </a:p>
        </p:txBody>
      </p:sp>
    </p:spTree>
    <p:extLst>
      <p:ext uri="{BB962C8B-B14F-4D97-AF65-F5344CB8AC3E}">
        <p14:creationId xmlns:p14="http://schemas.microsoft.com/office/powerpoint/2010/main" val="2186356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D0638F-EC06-03E4-640F-57196EF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Вычисление размера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5899149" y="1697586"/>
            <a:ext cx="5813425" cy="384175"/>
          </a:xfrm>
        </p:spPr>
        <p:txBody>
          <a:bodyPr>
            <a:noAutofit/>
          </a:bodyPr>
          <a:lstStyle/>
          <a:p>
            <a:r>
              <a:rPr lang="ru-RU" sz="2400" dirty="0"/>
              <a:t>Функция print выводит размер данного документа в байтах. Воспользоваться </a:t>
            </a:r>
            <a:r>
              <a:rPr lang="ru-RU" sz="2400" dirty="0" err="1"/>
              <a:t>getsize</a:t>
            </a:r>
            <a:r>
              <a:rPr lang="ru-RU" sz="2400" dirty="0"/>
              <a:t> можно и для измерения объема директорий.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4019" y="3429000"/>
            <a:ext cx="107485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os.path.getsize</a:t>
            </a:r>
            <a:r>
              <a:rPr lang="en-US" sz="3200" b="1" dirty="0"/>
              <a:t>("D:\\test.txt"))</a:t>
            </a:r>
          </a:p>
          <a:p>
            <a:endParaRPr lang="en-US" sz="3200" b="1" dirty="0"/>
          </a:p>
          <a:p>
            <a:r>
              <a:rPr lang="en-US" sz="3200" b="1" dirty="0"/>
              <a:t>136226</a:t>
            </a:r>
          </a:p>
        </p:txBody>
      </p:sp>
    </p:spTree>
    <p:extLst>
      <p:ext uri="{BB962C8B-B14F-4D97-AF65-F5344CB8AC3E}">
        <p14:creationId xmlns:p14="http://schemas.microsoft.com/office/powerpoint/2010/main" val="469849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D24A7E-D6C5-028A-3376-58DAAF19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Переименование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5325" y="1969366"/>
            <a:ext cx="6905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os.rename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:\folder", </a:t>
            </a:r>
            <a:r>
              <a:rPr lang="en-US" sz="3200" b="1" dirty="0" err="1"/>
              <a:t>r"D</a:t>
            </a:r>
            <a:r>
              <a:rPr lang="en-US" sz="3200" b="1" dirty="0"/>
              <a:t>:\catalog")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01633" y="4738692"/>
            <a:ext cx="11090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 err="1"/>
              <a:t>os.renames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:\folder\first\second", </a:t>
            </a:r>
            <a:r>
              <a:rPr lang="en-US" sz="3200" b="1" dirty="0" err="1"/>
              <a:t>r"D</a:t>
            </a:r>
            <a:r>
              <a:rPr lang="en-US" sz="3200" b="1" dirty="0"/>
              <a:t>:\catalog\one\two")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01633" y="4176989"/>
            <a:ext cx="8395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П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ереименование директорий folder, first и second в catalog, one и two.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45325" y="1364350"/>
            <a:ext cx="5314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Переименование директории folder в catalog.</a:t>
            </a:r>
          </a:p>
        </p:txBody>
      </p:sp>
    </p:spTree>
    <p:extLst>
      <p:ext uri="{BB962C8B-B14F-4D97-AF65-F5344CB8AC3E}">
        <p14:creationId xmlns:p14="http://schemas.microsoft.com/office/powerpoint/2010/main" val="11496469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194460-51ED-D915-C5DF-BB5831C0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Содержимое директорий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2628" y="3693663"/>
            <a:ext cx="81848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import os</a:t>
            </a:r>
          </a:p>
          <a:p>
            <a:r>
              <a:rPr lang="en-US" sz="3200" b="1" dirty="0"/>
              <a:t>print(</a:t>
            </a:r>
            <a:r>
              <a:rPr lang="en-US" sz="3200" b="1" dirty="0" err="1"/>
              <a:t>os.listdir</a:t>
            </a:r>
            <a:r>
              <a:rPr lang="en-US" sz="3200" b="1" dirty="0"/>
              <a:t>(</a:t>
            </a:r>
            <a:r>
              <a:rPr lang="en-US" sz="3200" b="1" dirty="0" err="1"/>
              <a:t>r"D</a:t>
            </a:r>
            <a:r>
              <a:rPr lang="en-US" sz="3200" b="1" dirty="0"/>
              <a:t>:\folder"))</a:t>
            </a:r>
          </a:p>
          <a:p>
            <a:endParaRPr lang="en-US" sz="3200" b="1" dirty="0"/>
          </a:p>
          <a:p>
            <a:r>
              <a:rPr lang="en-US" sz="3200" b="1" dirty="0"/>
              <a:t>['first', 'test.txt']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92628" y="1903333"/>
            <a:ext cx="9518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В программе ниже показано, как метод принимает в качестве параметра путь к каталогу folder на диске D, а затем выводит название внутренней папки first и документа test.txt, вывод в консоль осуществляется с помощью print.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текущее время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current_date_time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/>
              <a:t>current_date_time.time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15:51:05.627643</a:t>
            </a:r>
          </a:p>
        </p:txBody>
      </p:sp>
    </p:spTree>
    <p:extLst>
      <p:ext uri="{BB962C8B-B14F-4D97-AF65-F5344CB8AC3E}">
        <p14:creationId xmlns:p14="http://schemas.microsoft.com/office/powerpoint/2010/main" val="17080819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5127135" y="2363269"/>
            <a:ext cx="6527309" cy="768350"/>
          </a:xfrm>
        </p:spPr>
        <p:txBody>
          <a:bodyPr>
            <a:noAutofit/>
          </a:bodyPr>
          <a:lstStyle/>
          <a:p>
            <a:r>
              <a:rPr lang="ru-RU" dirty="0"/>
              <a:t>Воспользовавшись методом walk, можно получить доступ к названиям и путям всех подпапок и файлов, относящихся к заданному каталогу.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31768" y="348875"/>
            <a:ext cx="12192000" cy="384175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import os</a:t>
            </a:r>
          </a:p>
          <a:p>
            <a:pPr algn="l"/>
            <a:r>
              <a:rPr lang="en-US" sz="2000" b="1" dirty="0"/>
              <a:t>for root, directories, files in </a:t>
            </a:r>
            <a:r>
              <a:rPr lang="en-US" sz="2000" b="1" dirty="0" err="1"/>
              <a:t>os.walk</a:t>
            </a:r>
            <a:r>
              <a:rPr lang="en-US" sz="2000" b="1" dirty="0"/>
              <a:t>(</a:t>
            </a:r>
            <a:r>
              <a:rPr lang="en-US" sz="2000" b="1" dirty="0" err="1"/>
              <a:t>r"D</a:t>
            </a:r>
            <a:r>
              <a:rPr lang="en-US" sz="2000" b="1" dirty="0"/>
              <a:t>:\folder"):</a:t>
            </a:r>
          </a:p>
          <a:p>
            <a:pPr algn="l"/>
            <a:r>
              <a:rPr lang="en-US" sz="2000" b="1" dirty="0"/>
              <a:t>    print(root)</a:t>
            </a:r>
          </a:p>
          <a:p>
            <a:pPr algn="l"/>
            <a:r>
              <a:rPr lang="en-US" sz="2000" b="1" dirty="0"/>
              <a:t>    for directory in directories:</a:t>
            </a:r>
          </a:p>
          <a:p>
            <a:pPr algn="l"/>
            <a:r>
              <a:rPr lang="en-US" sz="2000" b="1" dirty="0"/>
              <a:t>        print(directory)</a:t>
            </a:r>
          </a:p>
          <a:p>
            <a:pPr algn="l"/>
            <a:r>
              <a:rPr lang="en-US" sz="2000" b="1" dirty="0"/>
              <a:t>    for file in files:</a:t>
            </a:r>
          </a:p>
          <a:p>
            <a:pPr algn="l"/>
            <a:r>
              <a:rPr lang="en-US" sz="2000" b="1" dirty="0"/>
              <a:t>        print(file)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D:\folder</a:t>
            </a:r>
          </a:p>
          <a:p>
            <a:pPr algn="l"/>
            <a:r>
              <a:rPr lang="en-US" sz="2000" b="1" dirty="0"/>
              <a:t>first</a:t>
            </a:r>
          </a:p>
          <a:p>
            <a:pPr algn="l"/>
            <a:r>
              <a:rPr lang="en-US" sz="2000" b="1" dirty="0"/>
              <a:t>D:\folder\first</a:t>
            </a:r>
          </a:p>
          <a:p>
            <a:pPr algn="l"/>
            <a:r>
              <a:rPr lang="en-US" sz="2000" b="1" dirty="0"/>
              <a:t>second</a:t>
            </a:r>
          </a:p>
          <a:p>
            <a:pPr algn="l"/>
            <a:r>
              <a:rPr lang="en-US" sz="2000" b="1" dirty="0"/>
              <a:t>D:\folder\first\second</a:t>
            </a:r>
          </a:p>
          <a:p>
            <a:pPr algn="l"/>
            <a:r>
              <a:rPr lang="en-US" sz="2000" b="1" dirty="0"/>
              <a:t>third</a:t>
            </a:r>
          </a:p>
          <a:p>
            <a:pPr algn="l"/>
            <a:r>
              <a:rPr lang="en-US" sz="2000" b="1" dirty="0"/>
              <a:t>D:\folder\first\second\third</a:t>
            </a:r>
          </a:p>
          <a:p>
            <a:pPr algn="l"/>
            <a:r>
              <a:rPr lang="en-US" sz="2000" b="1" dirty="0"/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29411318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71587" y="891731"/>
            <a:ext cx="9577387" cy="2390410"/>
          </a:xfrm>
        </p:spPr>
        <p:txBody>
          <a:bodyPr>
            <a:normAutofit/>
          </a:bodyPr>
          <a:lstStyle/>
          <a:p>
            <a:r>
              <a:rPr lang="ru-RU" sz="4800" dirty="0"/>
              <a:t>Файлы </a:t>
            </a:r>
            <a:r>
              <a:rPr lang="en-US" sz="4800" dirty="0"/>
              <a:t>CSV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0067" y="3397136"/>
            <a:ext cx="1056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(Comma Separated Values – переменные, разделенные запятыми)</a:t>
            </a:r>
          </a:p>
        </p:txBody>
      </p:sp>
    </p:spTree>
    <p:extLst>
      <p:ext uri="{BB962C8B-B14F-4D97-AF65-F5344CB8AC3E}">
        <p14:creationId xmlns:p14="http://schemas.microsoft.com/office/powerpoint/2010/main" val="2675185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64275" y="1817400"/>
            <a:ext cx="10407535" cy="2390775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Файл CSV </a:t>
            </a:r>
            <a:r>
              <a:rPr lang="ru-RU" sz="3200" dirty="0">
                <a:solidFill>
                  <a:schemeClr val="tx1"/>
                </a:solidFill>
              </a:rPr>
              <a:t>– это текстовый файл, в котором каждая строка имеет несколько полей, разделенных запятыми, или другими разделителями.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Вы можете рассматривать каждую строчку как ряд, а каждое поле — как столбец.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34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07305" y="1934412"/>
            <a:ext cx="10180883" cy="239077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tx1"/>
                </a:solidFill>
              </a:rPr>
              <a:t>Пример CSV файла, где в качестве разделителя используется запятая:</a:t>
            </a:r>
            <a:br>
              <a:rPr lang="ru-RU" sz="3200" dirty="0">
                <a:solidFill>
                  <a:schemeClr val="tx1"/>
                </a:solidFill>
              </a:rPr>
            </a:b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Имя,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Профессия,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Год рождения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Виктор,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Токарь, 1995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Сергей,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Сварщик,1983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56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0972" y="1765387"/>
            <a:ext cx="99313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Эта основная </a:t>
            </a:r>
            <a:r>
              <a:rPr lang="en-US" sz="2800" dirty="0" err="1"/>
              <a:t>библиотека</a:t>
            </a:r>
            <a:r>
              <a:rPr lang="en-US" sz="2800" dirty="0"/>
              <a:t> для работы с CSV файлами в Python.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import csv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F5D222-1DE2-1C5B-AFA5-073B7CDA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Библиотека CSV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015921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96E542-9223-2F60-7966-A9724C70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Чтение из файлов (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парсинг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698269" y="1804238"/>
            <a:ext cx="10058400" cy="55657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cs typeface="Segoe UI Light" panose="020B0502040204020203" pitchFamily="34" charset="0"/>
              </a:rPr>
              <a:t>Для того чтобы прочитать данные из файла, программист должен создать объект </a:t>
            </a:r>
            <a:r>
              <a:rPr lang="ru-RU" sz="3200" dirty="0" err="1">
                <a:cs typeface="Segoe UI Light" panose="020B0502040204020203" pitchFamily="34" charset="0"/>
              </a:rPr>
              <a:t>reader</a:t>
            </a:r>
            <a:r>
              <a:rPr lang="ru-RU" sz="3200" dirty="0">
                <a:cs typeface="Segoe UI Light" panose="020B0502040204020203" pitchFamily="34" charset="0"/>
              </a:rPr>
              <a:t>:</a:t>
            </a:r>
          </a:p>
          <a:p>
            <a:pPr algn="l"/>
            <a:endParaRPr lang="ru-RU" sz="3200" dirty="0">
              <a:cs typeface="Segoe UI Light" panose="020B0502040204020203" pitchFamily="34" charset="0"/>
            </a:endParaRPr>
          </a:p>
          <a:p>
            <a:pPr algn="l"/>
            <a:r>
              <a:rPr lang="ru-RU" sz="3200" b="1" dirty="0" err="1">
                <a:cs typeface="Segoe UI Light" panose="020B0502040204020203" pitchFamily="34" charset="0"/>
              </a:rPr>
              <a:t>reader_object</a:t>
            </a:r>
            <a:r>
              <a:rPr lang="ru-RU" sz="3200" b="1" dirty="0">
                <a:cs typeface="Segoe UI Light" panose="020B0502040204020203" pitchFamily="34" charset="0"/>
              </a:rPr>
              <a:t> = </a:t>
            </a:r>
            <a:r>
              <a:rPr lang="ru-RU" sz="3200" b="1" dirty="0" err="1">
                <a:cs typeface="Segoe UI Light" panose="020B0502040204020203" pitchFamily="34" charset="0"/>
              </a:rPr>
              <a:t>csv.reader</a:t>
            </a:r>
            <a:r>
              <a:rPr lang="ru-RU" sz="3200" b="1" dirty="0">
                <a:cs typeface="Segoe UI Light" panose="020B0502040204020203" pitchFamily="34" charset="0"/>
              </a:rPr>
              <a:t>(</a:t>
            </a:r>
            <a:r>
              <a:rPr lang="ru-RU" sz="3200" b="1" dirty="0" err="1">
                <a:cs typeface="Segoe UI Light" panose="020B0502040204020203" pitchFamily="34" charset="0"/>
              </a:rPr>
              <a:t>file</a:t>
            </a:r>
            <a:r>
              <a:rPr lang="ru-RU" sz="3200" b="1" dirty="0">
                <a:cs typeface="Segoe UI Light" panose="020B0502040204020203" pitchFamily="34" charset="0"/>
              </a:rPr>
              <a:t>, </a:t>
            </a:r>
            <a:r>
              <a:rPr lang="ru-RU" sz="3200" b="1" dirty="0" err="1">
                <a:cs typeface="Segoe UI Light" panose="020B0502040204020203" pitchFamily="34" charset="0"/>
              </a:rPr>
              <a:t>delimiter</a:t>
            </a:r>
            <a:r>
              <a:rPr lang="ru-RU" sz="3200" b="1" dirty="0">
                <a:cs typeface="Segoe UI Light" panose="020B0502040204020203" pitchFamily="34" charset="0"/>
              </a:rPr>
              <a:t> = ",")</a:t>
            </a:r>
          </a:p>
          <a:p>
            <a:pPr algn="l"/>
            <a:endParaRPr lang="ru-RU" sz="3200" dirty="0">
              <a:cs typeface="Segoe UI Light" panose="020B0502040204020203" pitchFamily="34" charset="0"/>
            </a:endParaRPr>
          </a:p>
          <a:p>
            <a:pPr algn="l"/>
            <a:r>
              <a:rPr lang="ru-RU" sz="3200" dirty="0" err="1">
                <a:cs typeface="Segoe UI Light" panose="020B0502040204020203" pitchFamily="34" charset="0"/>
              </a:rPr>
              <a:t>reader</a:t>
            </a:r>
            <a:r>
              <a:rPr lang="ru-RU" sz="3200" dirty="0">
                <a:cs typeface="Segoe UI Light" panose="020B0502040204020203" pitchFamily="34" charset="0"/>
              </a:rPr>
              <a:t> имеет метод __</a:t>
            </a:r>
            <a:r>
              <a:rPr lang="ru-RU" sz="3200" dirty="0" err="1">
                <a:cs typeface="Segoe UI Light" panose="020B0502040204020203" pitchFamily="34" charset="0"/>
              </a:rPr>
              <a:t>next</a:t>
            </a:r>
            <a:r>
              <a:rPr lang="ru-RU" sz="3200" dirty="0">
                <a:cs typeface="Segoe UI Light" panose="020B0502040204020203" pitchFamily="34" charset="0"/>
              </a:rPr>
              <a:t>__(), то есть является итерируемым объектом</a:t>
            </a:r>
            <a:endParaRPr lang="en-US" sz="32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586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45A25D-0BB6-6427-0021-9F3969B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Чтение из файла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980902" y="1285875"/>
            <a:ext cx="6778625" cy="384175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import csv</a:t>
            </a:r>
          </a:p>
          <a:p>
            <a:pPr algn="l"/>
            <a:r>
              <a:rPr lang="en-US" sz="1600" dirty="0"/>
              <a:t>with open("classmates.csv", encoding='utf-8') as </a:t>
            </a:r>
            <a:r>
              <a:rPr lang="en-US" sz="1600" dirty="0" err="1"/>
              <a:t>r_file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Создаем объект </a:t>
            </a:r>
            <a:r>
              <a:rPr lang="en-US" sz="1600" dirty="0"/>
              <a:t>reader, </a:t>
            </a:r>
            <a:r>
              <a:rPr lang="ru-RU" sz="1600" dirty="0"/>
              <a:t>указываем символ-разделитель ","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 err="1"/>
              <a:t>file_reader</a:t>
            </a:r>
            <a:r>
              <a:rPr lang="en-US" sz="1600" dirty="0"/>
              <a:t> = </a:t>
            </a:r>
            <a:r>
              <a:rPr lang="en-US" sz="1600" dirty="0" err="1"/>
              <a:t>csv.reader</a:t>
            </a:r>
            <a:r>
              <a:rPr lang="en-US" sz="1600" dirty="0"/>
              <a:t>(</a:t>
            </a:r>
            <a:r>
              <a:rPr lang="en-US" sz="1600" dirty="0" err="1"/>
              <a:t>r_file</a:t>
            </a:r>
            <a:r>
              <a:rPr lang="en-US" sz="1600" dirty="0"/>
              <a:t>, delimiter = ",")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Счетчик для подсчета количества строк и вывода заголовков столбцов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/>
              <a:t>count = 0</a:t>
            </a:r>
          </a:p>
          <a:p>
            <a:pPr algn="l"/>
            <a:r>
              <a:rPr lang="en-US" sz="1600" dirty="0"/>
              <a:t>    # </a:t>
            </a:r>
            <a:r>
              <a:rPr lang="ru-RU" sz="1600" dirty="0"/>
              <a:t>Считывание данных из </a:t>
            </a:r>
            <a:r>
              <a:rPr lang="en-US" sz="1600" dirty="0"/>
              <a:t>CSV </a:t>
            </a:r>
            <a:r>
              <a:rPr lang="ru-RU" sz="1600" dirty="0"/>
              <a:t>файла</a:t>
            </a:r>
          </a:p>
          <a:p>
            <a:pPr algn="l"/>
            <a:r>
              <a:rPr lang="ru-RU" sz="1600" dirty="0"/>
              <a:t>    </a:t>
            </a:r>
            <a:r>
              <a:rPr lang="en-US" sz="1600" dirty="0"/>
              <a:t>for row in </a:t>
            </a:r>
            <a:r>
              <a:rPr lang="en-US" sz="1600" dirty="0" err="1"/>
              <a:t>file_reader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        if count == 0:</a:t>
            </a:r>
          </a:p>
          <a:p>
            <a:pPr algn="l"/>
            <a:r>
              <a:rPr lang="en-US" sz="1600" dirty="0"/>
              <a:t>            # </a:t>
            </a:r>
            <a:r>
              <a:rPr lang="ru-RU" sz="1600" dirty="0"/>
              <a:t>Вывод строки, содержащей заголовки для столбцов</a:t>
            </a:r>
          </a:p>
          <a:p>
            <a:pPr algn="l"/>
            <a:r>
              <a:rPr lang="ru-RU" sz="1600" dirty="0"/>
              <a:t>            </a:t>
            </a:r>
            <a:r>
              <a:rPr lang="en-US" sz="1600" dirty="0"/>
              <a:t>print(f'</a:t>
            </a:r>
            <a:r>
              <a:rPr lang="ru-RU" sz="1600" dirty="0"/>
              <a:t>Файл содержит столбцы: {", ".</a:t>
            </a:r>
            <a:r>
              <a:rPr lang="en-US" sz="1600" dirty="0"/>
              <a:t>join(row)}')</a:t>
            </a:r>
          </a:p>
          <a:p>
            <a:pPr algn="l"/>
            <a:r>
              <a:rPr lang="en-US" sz="1600" dirty="0"/>
              <a:t>        else:</a:t>
            </a:r>
          </a:p>
          <a:p>
            <a:pPr algn="l"/>
            <a:r>
              <a:rPr lang="en-US" sz="1600" dirty="0"/>
              <a:t>            # </a:t>
            </a:r>
            <a:r>
              <a:rPr lang="ru-RU" sz="1600" dirty="0"/>
              <a:t>Вывод строк</a:t>
            </a:r>
          </a:p>
          <a:p>
            <a:pPr algn="l"/>
            <a:r>
              <a:rPr lang="ru-RU" sz="1600" dirty="0"/>
              <a:t>            </a:t>
            </a:r>
            <a:r>
              <a:rPr lang="en-US" sz="1600" dirty="0"/>
              <a:t>print(f'    {row[0]} - {row[1]} </a:t>
            </a:r>
            <a:r>
              <a:rPr lang="ru-RU" sz="1600" dirty="0"/>
              <a:t>и он родился в {</a:t>
            </a:r>
            <a:r>
              <a:rPr lang="en-US" sz="1600" dirty="0"/>
              <a:t>row[2]} </a:t>
            </a:r>
            <a:r>
              <a:rPr lang="ru-RU" sz="1600" dirty="0"/>
              <a:t>году.')</a:t>
            </a:r>
          </a:p>
          <a:p>
            <a:pPr algn="l"/>
            <a:r>
              <a:rPr lang="ru-RU" sz="1600" dirty="0"/>
              <a:t>        </a:t>
            </a:r>
            <a:r>
              <a:rPr lang="en-US" sz="1600" dirty="0"/>
              <a:t>count += 1</a:t>
            </a:r>
          </a:p>
          <a:p>
            <a:pPr algn="l"/>
            <a:r>
              <a:rPr lang="en-US" sz="1600" dirty="0"/>
              <a:t>    print(f'</a:t>
            </a:r>
            <a:r>
              <a:rPr lang="ru-RU" sz="1600" dirty="0"/>
              <a:t>Всего в файле {</a:t>
            </a:r>
            <a:r>
              <a:rPr lang="en-US" sz="1600" dirty="0"/>
              <a:t>count} </a:t>
            </a:r>
            <a:r>
              <a:rPr lang="ru-RU" sz="1600" dirty="0"/>
              <a:t>строк.')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6487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ACECF75-45F1-1374-A835-BBEA005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4000" b="1" dirty="0">
                <a:solidFill>
                  <a:schemeClr val="accent1">
                    <a:lumMod val="50000"/>
                  </a:schemeClr>
                </a:solidFill>
              </a:rPr>
              <a:t>Исходный файл    - результат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764771" y="2300968"/>
            <a:ext cx="4217988" cy="384175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Имя, Успеваемость, Год рождения</a:t>
            </a:r>
          </a:p>
          <a:p>
            <a:pPr algn="l"/>
            <a:r>
              <a:rPr lang="ru-RU" sz="2000" b="1" dirty="0"/>
              <a:t>Саша,отличник,200</a:t>
            </a:r>
          </a:p>
          <a:p>
            <a:pPr algn="l"/>
            <a:r>
              <a:rPr lang="ru-RU" sz="2000" b="1" dirty="0"/>
              <a:t>Маша,хорошистка,1999</a:t>
            </a:r>
          </a:p>
          <a:p>
            <a:pPr algn="l"/>
            <a:r>
              <a:rPr lang="ru-RU" sz="2000" b="1" dirty="0"/>
              <a:t>Петя,троечник,2000</a:t>
            </a:r>
            <a:endParaRPr lang="en-US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16574" y="230096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Файл содержит </a:t>
            </a:r>
            <a:r>
              <a:rPr lang="en-US" sz="2000" b="1" dirty="0" err="1"/>
              <a:t>столбцы</a:t>
            </a:r>
            <a:r>
              <a:rPr lang="en-US" sz="2000" b="1" dirty="0"/>
              <a:t>: Имя, </a:t>
            </a:r>
            <a:r>
              <a:rPr lang="en-US" sz="2000" b="1" dirty="0" err="1"/>
              <a:t>Успеваемость</a:t>
            </a:r>
            <a:r>
              <a:rPr lang="en-US" sz="2000" b="1" dirty="0"/>
              <a:t>, </a:t>
            </a:r>
            <a:r>
              <a:rPr lang="en-US" sz="2000" b="1" dirty="0" err="1"/>
              <a:t>Год</a:t>
            </a:r>
            <a:r>
              <a:rPr lang="en-US" sz="2000" b="1" dirty="0"/>
              <a:t> </a:t>
            </a:r>
            <a:r>
              <a:rPr lang="en-US" sz="2000" b="1" dirty="0" err="1"/>
              <a:t>рождения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Саша</a:t>
            </a:r>
            <a:r>
              <a:rPr lang="en-US" sz="2000" b="1" dirty="0"/>
              <a:t> - </a:t>
            </a:r>
            <a:r>
              <a:rPr lang="en-US" sz="2000" b="1" dirty="0" err="1"/>
              <a:t>отличник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200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Маша</a:t>
            </a:r>
            <a:r>
              <a:rPr lang="en-US" sz="2000" b="1" dirty="0"/>
              <a:t> - </a:t>
            </a:r>
            <a:r>
              <a:rPr lang="en-US" sz="2000" b="1" dirty="0" err="1"/>
              <a:t>хорошистка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1999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Петя</a:t>
            </a:r>
            <a:r>
              <a:rPr lang="en-US" sz="2000" b="1" dirty="0"/>
              <a:t> - </a:t>
            </a:r>
            <a:r>
              <a:rPr lang="en-US" sz="2000" b="1" dirty="0" err="1"/>
              <a:t>троечник</a:t>
            </a:r>
            <a:r>
              <a:rPr lang="en-US" sz="2000" b="1" dirty="0"/>
              <a:t>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2000 </a:t>
            </a:r>
            <a:r>
              <a:rPr lang="en-US" sz="2000" b="1" dirty="0" err="1"/>
              <a:t>году</a:t>
            </a:r>
            <a:r>
              <a:rPr lang="en-US" sz="2000" b="1" dirty="0"/>
              <a:t>.</a:t>
            </a:r>
          </a:p>
          <a:p>
            <a:r>
              <a:rPr lang="en-US" sz="2000" b="1" dirty="0" err="1"/>
              <a:t>Всего</a:t>
            </a:r>
            <a:r>
              <a:rPr lang="en-US" sz="2000" b="1" dirty="0"/>
              <a:t> в файле 4 </a:t>
            </a:r>
            <a:r>
              <a:rPr lang="en-US" sz="2000" b="1" dirty="0" err="1"/>
              <a:t>строк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5672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4102147" y="399415"/>
            <a:ext cx="7615237" cy="76835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</a:rPr>
              <a:t>Библиотека CSV позволяет работать с файлами, как со словарями, для этого нужно создать объект DictReader. Обращаться к элементам можно по имени столбцов, а не с помощью индексов. 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8185" y="1645242"/>
            <a:ext cx="105634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import csv</a:t>
            </a:r>
          </a:p>
          <a:p>
            <a:r>
              <a:rPr lang="en-US" sz="2000" b="1" dirty="0"/>
              <a:t>with open("classmates.csv", encoding='utf-8') as </a:t>
            </a:r>
            <a:r>
              <a:rPr lang="en-US" sz="2000" b="1" dirty="0" err="1"/>
              <a:t>r_file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Создаем</a:t>
            </a:r>
            <a:r>
              <a:rPr lang="en-US" sz="2000" b="1" dirty="0"/>
              <a:t> </a:t>
            </a:r>
            <a:r>
              <a:rPr lang="en-US" sz="2000" b="1" dirty="0" err="1"/>
              <a:t>объект</a:t>
            </a:r>
            <a:r>
              <a:rPr lang="en-US" sz="2000" b="1" dirty="0"/>
              <a:t> </a:t>
            </a:r>
            <a:r>
              <a:rPr lang="en-US" sz="2000" b="1" dirty="0" err="1"/>
              <a:t>DictReader</a:t>
            </a:r>
            <a:r>
              <a:rPr lang="en-US" sz="2000" b="1" dirty="0"/>
              <a:t>, </a:t>
            </a:r>
            <a:r>
              <a:rPr lang="en-US" sz="2000" b="1" dirty="0" err="1"/>
              <a:t>указываем</a:t>
            </a:r>
            <a:r>
              <a:rPr lang="en-US" sz="2000" b="1" dirty="0"/>
              <a:t> </a:t>
            </a:r>
            <a:r>
              <a:rPr lang="en-US" sz="2000" b="1" dirty="0" err="1"/>
              <a:t>символ-разделитель</a:t>
            </a:r>
            <a:r>
              <a:rPr lang="en-US" sz="2000" b="1" dirty="0"/>
              <a:t> ","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file_reader</a:t>
            </a:r>
            <a:r>
              <a:rPr lang="en-US" sz="2000" b="1" dirty="0"/>
              <a:t> = </a:t>
            </a:r>
            <a:r>
              <a:rPr lang="en-US" sz="2000" b="1" dirty="0" err="1"/>
              <a:t>csv.DictReader</a:t>
            </a:r>
            <a:r>
              <a:rPr lang="en-US" sz="2000" b="1" dirty="0"/>
              <a:t>(</a:t>
            </a:r>
            <a:r>
              <a:rPr lang="en-US" sz="2000" b="1" dirty="0" err="1"/>
              <a:t>r_file</a:t>
            </a:r>
            <a:r>
              <a:rPr lang="en-US" sz="2000" b="1" dirty="0"/>
              <a:t>, delimiter = ",")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Счетчик</a:t>
            </a:r>
            <a:r>
              <a:rPr lang="en-US" sz="2000" b="1" dirty="0"/>
              <a:t> для </a:t>
            </a:r>
            <a:r>
              <a:rPr lang="en-US" sz="2000" b="1" dirty="0" err="1"/>
              <a:t>подсчета</a:t>
            </a:r>
            <a:r>
              <a:rPr lang="en-US" sz="2000" b="1" dirty="0"/>
              <a:t> </a:t>
            </a:r>
            <a:r>
              <a:rPr lang="en-US" sz="2000" b="1" dirty="0" err="1"/>
              <a:t>количества</a:t>
            </a:r>
            <a:r>
              <a:rPr lang="en-US" sz="2000" b="1" dirty="0"/>
              <a:t> </a:t>
            </a:r>
            <a:r>
              <a:rPr lang="en-US" sz="2000" b="1" dirty="0" err="1"/>
              <a:t>строк</a:t>
            </a:r>
            <a:r>
              <a:rPr lang="en-US" sz="2000" b="1" dirty="0"/>
              <a:t> и </a:t>
            </a:r>
            <a:r>
              <a:rPr lang="en-US" sz="2000" b="1" dirty="0" err="1"/>
              <a:t>вывода</a:t>
            </a:r>
            <a:r>
              <a:rPr lang="en-US" sz="2000" b="1" dirty="0"/>
              <a:t> </a:t>
            </a:r>
            <a:r>
              <a:rPr lang="en-US" sz="2000" b="1" dirty="0" err="1"/>
              <a:t>заголовков</a:t>
            </a:r>
            <a:r>
              <a:rPr lang="en-US" sz="2000" b="1" dirty="0"/>
              <a:t> </a:t>
            </a:r>
            <a:r>
              <a:rPr lang="en-US" sz="2000" b="1" dirty="0" err="1"/>
              <a:t>столбцов</a:t>
            </a:r>
            <a:endParaRPr lang="en-US" sz="2000" b="1" dirty="0"/>
          </a:p>
          <a:p>
            <a:r>
              <a:rPr lang="en-US" sz="2000" b="1" dirty="0"/>
              <a:t>    count = 0</a:t>
            </a:r>
          </a:p>
          <a:p>
            <a:r>
              <a:rPr lang="en-US" sz="2000" b="1" dirty="0"/>
              <a:t>    # </a:t>
            </a:r>
            <a:r>
              <a:rPr lang="en-US" sz="2000" b="1" dirty="0" err="1"/>
              <a:t>Считывание</a:t>
            </a:r>
            <a:r>
              <a:rPr lang="en-US" sz="2000" b="1" dirty="0"/>
              <a:t> </a:t>
            </a:r>
            <a:r>
              <a:rPr lang="en-US" sz="2000" b="1" dirty="0" err="1"/>
              <a:t>данных</a:t>
            </a:r>
            <a:r>
              <a:rPr lang="en-US" sz="2000" b="1" dirty="0"/>
              <a:t> из CSV файла</a:t>
            </a:r>
          </a:p>
          <a:p>
            <a:r>
              <a:rPr lang="en-US" sz="2000" b="1" dirty="0"/>
              <a:t>    for row in </a:t>
            </a:r>
            <a:r>
              <a:rPr lang="en-US" sz="2000" b="1" dirty="0" err="1"/>
              <a:t>file_reader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    if count == 0:</a:t>
            </a:r>
          </a:p>
          <a:p>
            <a:r>
              <a:rPr lang="en-US" sz="2000" b="1" dirty="0"/>
              <a:t>            # Вывод строки, </a:t>
            </a:r>
            <a:r>
              <a:rPr lang="en-US" sz="2000" b="1" dirty="0" err="1"/>
              <a:t>содержащей</a:t>
            </a:r>
            <a:r>
              <a:rPr lang="en-US" sz="2000" b="1" dirty="0"/>
              <a:t> </a:t>
            </a:r>
            <a:r>
              <a:rPr lang="en-US" sz="2000" b="1" dirty="0" err="1"/>
              <a:t>заголовки</a:t>
            </a:r>
            <a:r>
              <a:rPr lang="en-US" sz="2000" b="1" dirty="0"/>
              <a:t> для </a:t>
            </a:r>
            <a:r>
              <a:rPr lang="en-US" sz="2000" b="1" dirty="0" err="1"/>
              <a:t>столбцов</a:t>
            </a:r>
            <a:endParaRPr lang="en-US" sz="2000" b="1" dirty="0"/>
          </a:p>
          <a:p>
            <a:r>
              <a:rPr lang="en-US" sz="2000" b="1" dirty="0"/>
              <a:t>            print(</a:t>
            </a:r>
            <a:r>
              <a:rPr lang="en-US" sz="2000" b="1" dirty="0" err="1"/>
              <a:t>f'Файл</a:t>
            </a:r>
            <a:r>
              <a:rPr lang="en-US" sz="2000" b="1" dirty="0"/>
              <a:t> содержит </a:t>
            </a:r>
            <a:r>
              <a:rPr lang="en-US" sz="2000" b="1" dirty="0" err="1"/>
              <a:t>столбцы</a:t>
            </a:r>
            <a:r>
              <a:rPr lang="en-US" sz="2000" b="1" dirty="0"/>
              <a:t>: {", ".join(row)}')</a:t>
            </a:r>
          </a:p>
          <a:p>
            <a:r>
              <a:rPr lang="en-US" sz="2000" b="1" dirty="0"/>
              <a:t>        # Вывод </a:t>
            </a:r>
            <a:r>
              <a:rPr lang="en-US" sz="2000" b="1" dirty="0" err="1"/>
              <a:t>строк</a:t>
            </a:r>
            <a:endParaRPr lang="en-US" sz="2000" b="1" dirty="0"/>
          </a:p>
          <a:p>
            <a:r>
              <a:rPr lang="en-US" sz="2000" b="1" dirty="0"/>
              <a:t>        print(f' {row["Имя"]} - {row["</a:t>
            </a:r>
            <a:r>
              <a:rPr lang="en-US" sz="2000" b="1" dirty="0" err="1"/>
              <a:t>Успеваемость</a:t>
            </a:r>
            <a:r>
              <a:rPr lang="en-US" sz="2000" b="1" dirty="0"/>
              <a:t>"]}', end='')</a:t>
            </a:r>
          </a:p>
          <a:p>
            <a:r>
              <a:rPr lang="en-US" sz="2000" b="1" dirty="0"/>
              <a:t>        print(f' и он </a:t>
            </a:r>
            <a:r>
              <a:rPr lang="en-US" sz="2000" b="1" dirty="0" err="1"/>
              <a:t>родился</a:t>
            </a:r>
            <a:r>
              <a:rPr lang="en-US" sz="2000" b="1" dirty="0"/>
              <a:t> в {row["</a:t>
            </a:r>
            <a:r>
              <a:rPr lang="en-US" sz="2000" b="1" dirty="0" err="1"/>
              <a:t>Год</a:t>
            </a:r>
            <a:r>
              <a:rPr lang="en-US" sz="2000" b="1" dirty="0"/>
              <a:t> </a:t>
            </a:r>
            <a:r>
              <a:rPr lang="en-US" sz="2000" b="1" dirty="0" err="1"/>
              <a:t>рождения</a:t>
            </a:r>
            <a:r>
              <a:rPr lang="en-US" sz="2000" b="1" dirty="0"/>
              <a:t>"]} </a:t>
            </a:r>
            <a:r>
              <a:rPr lang="en-US" sz="2000" b="1" dirty="0" err="1"/>
              <a:t>году</a:t>
            </a:r>
            <a:r>
              <a:rPr lang="en-US" sz="2000" b="1" dirty="0"/>
              <a:t>.')</a:t>
            </a:r>
          </a:p>
          <a:p>
            <a:r>
              <a:rPr lang="en-US" sz="2000" b="1" dirty="0"/>
              <a:t>        count += 1</a:t>
            </a:r>
          </a:p>
          <a:p>
            <a:r>
              <a:rPr lang="en-US" sz="2000" b="1" dirty="0"/>
              <a:t>    print(</a:t>
            </a:r>
            <a:r>
              <a:rPr lang="en-US" sz="2000" b="1" dirty="0" err="1"/>
              <a:t>f'Всего</a:t>
            </a:r>
            <a:r>
              <a:rPr lang="en-US" sz="2000" b="1" dirty="0"/>
              <a:t> в файле {count + 1} </a:t>
            </a:r>
            <a:r>
              <a:rPr lang="en-US" sz="2000" b="1" dirty="0" err="1"/>
              <a:t>строк</a:t>
            </a:r>
            <a:r>
              <a:rPr lang="en-US" sz="2000" b="1" dirty="0"/>
              <a:t>.')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60527" y="3515200"/>
            <a:ext cx="3156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Обращаться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к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элементам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по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названию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столбца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более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удобно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кроме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того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, это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упрощает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понимание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кода.</a:t>
            </a:r>
          </a:p>
        </p:txBody>
      </p:sp>
    </p:spTree>
    <p:extLst>
      <p:ext uri="{BB962C8B-B14F-4D97-AF65-F5344CB8AC3E}">
        <p14:creationId xmlns:p14="http://schemas.microsoft.com/office/powerpoint/2010/main" val="17564946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294967295"/>
          </p:nvPr>
        </p:nvSpPr>
        <p:spPr>
          <a:xfrm>
            <a:off x="1279439" y="1434899"/>
            <a:ext cx="10031412" cy="76835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DictReader имеет параметры:</a:t>
            </a:r>
          </a:p>
          <a:p>
            <a:pPr algn="l"/>
            <a:endParaRPr lang="ru-RU" sz="2400" b="1" dirty="0"/>
          </a:p>
          <a:p>
            <a:pPr algn="l"/>
            <a:r>
              <a:rPr lang="ru-RU" sz="2400" b="1" dirty="0" err="1"/>
              <a:t>dialect</a:t>
            </a:r>
            <a:r>
              <a:rPr lang="ru-RU" sz="2400" b="1" dirty="0"/>
              <a:t> </a:t>
            </a:r>
            <a:r>
              <a:rPr lang="ru-RU" sz="2400" dirty="0"/>
              <a:t>— Набор параметров для форматирования информации. </a:t>
            </a:r>
          </a:p>
          <a:p>
            <a:pPr algn="l"/>
            <a:r>
              <a:rPr lang="ru-RU" sz="2400" b="1" dirty="0"/>
              <a:t>line_num </a:t>
            </a:r>
            <a:r>
              <a:rPr lang="ru-RU" sz="2400" dirty="0"/>
              <a:t>— Устанавливает количество строк, которое может быть прочитано.</a:t>
            </a:r>
          </a:p>
          <a:p>
            <a:pPr algn="l"/>
            <a:r>
              <a:rPr lang="ru-RU" sz="2400" b="1" dirty="0"/>
              <a:t>fieldnames</a:t>
            </a:r>
            <a:r>
              <a:rPr lang="ru-RU" sz="2400" dirty="0"/>
              <a:t> — Определяет заголовки для столбцов, если не определить атрибут, то в него запишутся элементы из первой прочитанной строки файла. Заголовки нужны для того, чтобы легко было понять, какая информация содержится или должна содержаться в столбце.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443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61</TotalTime>
  <Words>5640</Words>
  <Application>Microsoft Office PowerPoint</Application>
  <PresentationFormat>Широкоэкранный</PresentationFormat>
  <Paragraphs>681</Paragraphs>
  <Slides>109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Courier New</vt:lpstr>
      <vt:lpstr>Helvetica Light</vt:lpstr>
      <vt:lpstr>Lucida Console</vt:lpstr>
      <vt:lpstr>Segoe UI Light</vt:lpstr>
      <vt:lpstr>Wingdings</vt:lpstr>
      <vt:lpstr>Тема Office</vt:lpstr>
      <vt:lpstr>Работа с датой и временем. Файлы и каталоги</vt:lpstr>
      <vt:lpstr>Закрепление ранее изученного материала</vt:lpstr>
      <vt:lpstr>Презентация PowerPoint</vt:lpstr>
      <vt:lpstr>Презентация PowerPoint</vt:lpstr>
      <vt:lpstr>Ключевые слова</vt:lpstr>
      <vt:lpstr>Модуль datetime</vt:lpstr>
      <vt:lpstr>Как получить текущие дату и время?</vt:lpstr>
      <vt:lpstr>Получить текущую дату в Python</vt:lpstr>
      <vt:lpstr>Получить текущее время</vt:lpstr>
      <vt:lpstr>Компоненты datetime в Python</vt:lpstr>
      <vt:lpstr>Как создавать объекты даты и времени</vt:lpstr>
      <vt:lpstr>Формат: datetime.datetime(year,month,day))</vt:lpstr>
      <vt:lpstr>Timedelta</vt:lpstr>
      <vt:lpstr>Как вычислить разницу для двух дат</vt:lpstr>
      <vt:lpstr>Как вычислить разницу двух объектов datetime.time</vt:lpstr>
      <vt:lpstr>Как получать прошлые и будущие даты с помощью timedelta</vt:lpstr>
      <vt:lpstr>Презентация PowerPoint</vt:lpstr>
      <vt:lpstr>Значения даты и времени могут сравниваться:</vt:lpstr>
      <vt:lpstr>Часовые пояса</vt:lpstr>
      <vt:lpstr>Как работать с часовыми поясами</vt:lpstr>
      <vt:lpstr>Для получения времени в Найроби:</vt:lpstr>
      <vt:lpstr>А вот так можно получить время Берлина:</vt:lpstr>
      <vt:lpstr>Конвертация часовых поясов</vt:lpstr>
      <vt:lpstr>Презентация PowerPoint</vt:lpstr>
      <vt:lpstr>Форматирование и перевод в строку</vt:lpstr>
      <vt:lpstr>Метод strftime, форматирует даты в нужном формате в строку.</vt:lpstr>
      <vt:lpstr>Презентация PowerPoint</vt:lpstr>
      <vt:lpstr>Обратите внимание, что таким способом мы преобразуем объект класса datetime в строку и мы больше не сможем использовать методы по работе с датой (например сравнение):</vt:lpstr>
      <vt:lpstr>Получения дня недели и название месяца</vt:lpstr>
      <vt:lpstr>Получить название:</vt:lpstr>
      <vt:lpstr>Создание объекта даты и времени</vt:lpstr>
      <vt:lpstr>Презентация PowerPoint</vt:lpstr>
      <vt:lpstr>Есть отдельный класс для создания времени time:</vt:lpstr>
      <vt:lpstr>Создание из строк</vt:lpstr>
      <vt:lpstr>Продолжительность времени с timedelta</vt:lpstr>
      <vt:lpstr>Что выведет эта программа?</vt:lpstr>
      <vt:lpstr>Разница между датами</vt:lpstr>
      <vt:lpstr>Изменение объектов</vt:lpstr>
      <vt:lpstr>С помощью timedelta изменяется и дата. Пример ниже изменяет текущую дату прибавляя к ней 1 день и 1 час:</vt:lpstr>
      <vt:lpstr>Сравнение и условия</vt:lpstr>
      <vt:lpstr>Что выведет это программа?</vt:lpstr>
      <vt:lpstr>Объект timedelta тоже можно сравнивать:</vt:lpstr>
      <vt:lpstr>Работа с метками (штампами) timestamp</vt:lpstr>
      <vt:lpstr>Для конвертирования в timestamp используется метод с аналогичным названием:</vt:lpstr>
      <vt:lpstr>Презентация PowerPoint</vt:lpstr>
      <vt:lpstr> Язык Python содержит большой набор быстрых и удобных функций по работе с файлами.</vt:lpstr>
      <vt:lpstr>Презентация PowerPoint</vt:lpstr>
      <vt:lpstr>Работа с файлами</vt:lpstr>
      <vt:lpstr>При работе с файлами необходимо соблюдать некоторую последовательность операций:  1. Открытие файла с помощью метода open().  2. Чтение файла с помощью метода read() или запись в файл посредством метода write().  3. Закрытие файла методом close().</vt:lpstr>
      <vt:lpstr>Функция open</vt:lpstr>
      <vt:lpstr>open(file, mode)</vt:lpstr>
      <vt:lpstr>Презентация PowerPoint</vt:lpstr>
      <vt:lpstr>Презентация PowerPoint</vt:lpstr>
      <vt:lpstr>Презентация PowerPoint</vt:lpstr>
      <vt:lpstr>Перепишем предыдущий пример:</vt:lpstr>
      <vt:lpstr>Запись в текстовый файл  метод write(str) </vt:lpstr>
      <vt:lpstr>Презентация PowerPoint</vt:lpstr>
      <vt:lpstr>Презентация PowerPoint</vt:lpstr>
      <vt:lpstr>Результат:</vt:lpstr>
      <vt:lpstr>Еще вариант записи файла:</vt:lpstr>
      <vt:lpstr>Чтение файла</vt:lpstr>
      <vt:lpstr>Презентация PowerPoint</vt:lpstr>
      <vt:lpstr>Метод readline() для чтения отдельных строк:</vt:lpstr>
      <vt:lpstr>Презентация PowerPoint</vt:lpstr>
      <vt:lpstr>Вывод на консоль</vt:lpstr>
      <vt:lpstr>Метод readlines() для считывания всего файла в список строк:</vt:lpstr>
      <vt:lpstr>Презентация PowerPoint</vt:lpstr>
      <vt:lpstr>Модуль OS</vt:lpstr>
      <vt:lpstr>Модуль os в Python — это библиотека функций для работы с операционной системой.</vt:lpstr>
      <vt:lpstr>Получение информации об ОС</vt:lpstr>
      <vt:lpstr>Презентация PowerPoint</vt:lpstr>
      <vt:lpstr>Презентация PowerPoint</vt:lpstr>
      <vt:lpstr>Презентация PowerPoint</vt:lpstr>
      <vt:lpstr>Изменение рабочей директории </vt:lpstr>
      <vt:lpstr>Презентация PowerPoint</vt:lpstr>
      <vt:lpstr>Проверка существования пути </vt:lpstr>
      <vt:lpstr>Метод exists</vt:lpstr>
      <vt:lpstr>Презентация PowerPoint</vt:lpstr>
      <vt:lpstr>Создание директорий</vt:lpstr>
      <vt:lpstr>Создание директорий</vt:lpstr>
      <vt:lpstr>Удаление файлов и директорий</vt:lpstr>
      <vt:lpstr>Удаление файлов и директорий</vt:lpstr>
      <vt:lpstr>Удаление файлов и директорий</vt:lpstr>
      <vt:lpstr>Запуск на исполнение</vt:lpstr>
      <vt:lpstr>Получение имени файла и директории</vt:lpstr>
      <vt:lpstr>Получение имени файла и директории</vt:lpstr>
      <vt:lpstr>Вычисление размера</vt:lpstr>
      <vt:lpstr>Переименование</vt:lpstr>
      <vt:lpstr>Содержимое директорий</vt:lpstr>
      <vt:lpstr>Презентация PowerPoint</vt:lpstr>
      <vt:lpstr>Файлы CSV</vt:lpstr>
      <vt:lpstr>Файл CSV – это текстовый файл, в котором каждая строка имеет несколько полей, разделенных запятыми, или другими разделителями.  Вы можете рассматривать каждую строчку как ряд, а каждое поле — как столбец. </vt:lpstr>
      <vt:lpstr>Пример CSV файла, где в качестве разделителя используется запятая:  Имя, Профессия, Год рождения Виктор, Токарь, 1995 Сергей, Сварщик,1983</vt:lpstr>
      <vt:lpstr>Библиотека CSV</vt:lpstr>
      <vt:lpstr>Чтение из файлов (парсинг)</vt:lpstr>
      <vt:lpstr>Чтение из файла</vt:lpstr>
      <vt:lpstr>Исходный файл    - результат</vt:lpstr>
      <vt:lpstr>Презентация PowerPoint</vt:lpstr>
      <vt:lpstr>Презентация PowerPoint</vt:lpstr>
      <vt:lpstr>Запись в файлы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параметры DictWriter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88</cp:revision>
  <dcterms:created xsi:type="dcterms:W3CDTF">2022-01-30T05:59:16Z</dcterms:created>
  <dcterms:modified xsi:type="dcterms:W3CDTF">2023-06-30T11:11:29Z</dcterms:modified>
</cp:coreProperties>
</file>