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26" r:id="rId4"/>
    <p:sldId id="292" r:id="rId5"/>
    <p:sldId id="324" r:id="rId6"/>
    <p:sldId id="368" r:id="rId7"/>
    <p:sldId id="369" r:id="rId8"/>
    <p:sldId id="370" r:id="rId9"/>
    <p:sldId id="359" r:id="rId10"/>
    <p:sldId id="371" r:id="rId11"/>
    <p:sldId id="372" r:id="rId12"/>
    <p:sldId id="373" r:id="rId13"/>
    <p:sldId id="374" r:id="rId14"/>
    <p:sldId id="375" r:id="rId15"/>
    <p:sldId id="335" r:id="rId16"/>
    <p:sldId id="336" r:id="rId17"/>
    <p:sldId id="363" r:id="rId18"/>
    <p:sldId id="338" r:id="rId19"/>
    <p:sldId id="339" r:id="rId20"/>
    <p:sldId id="340" r:id="rId21"/>
    <p:sldId id="341" r:id="rId22"/>
    <p:sldId id="342" r:id="rId23"/>
    <p:sldId id="343" r:id="rId24"/>
    <p:sldId id="364" r:id="rId25"/>
    <p:sldId id="345" r:id="rId26"/>
    <p:sldId id="346" r:id="rId27"/>
    <p:sldId id="347" r:id="rId28"/>
    <p:sldId id="348" r:id="rId29"/>
    <p:sldId id="365" r:id="rId30"/>
    <p:sldId id="351" r:id="rId31"/>
    <p:sldId id="366" r:id="rId32"/>
    <p:sldId id="367" r:id="rId33"/>
    <p:sldId id="354" r:id="rId34"/>
    <p:sldId id="38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28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4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520425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881855" y="2462539"/>
            <a:ext cx="1046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Объектно-ориентированное программирование</a:t>
            </a:r>
            <a:r>
              <a:rPr lang="ru-RU" sz="3200" dirty="0"/>
              <a:t> (</a:t>
            </a:r>
            <a:r>
              <a:rPr lang="ru-RU" sz="3200" b="1" dirty="0"/>
              <a:t>ООП</a:t>
            </a:r>
            <a:r>
              <a:rPr lang="ru-RU" sz="3200" dirty="0"/>
              <a:t>) — парадигма программирования, в которой основными концепциями являются понятия объектов и классов.</a:t>
            </a:r>
            <a:endParaRPr lang="en-US" sz="88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1630363"/>
            <a:ext cx="1046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Класс </a:t>
            </a:r>
            <a:r>
              <a:rPr lang="ru-RU" sz="3200" dirty="0"/>
              <a:t>— тип, описывающий устройство объектов. </a:t>
            </a:r>
            <a:br>
              <a:rPr lang="ru-RU" sz="3200" b="1" dirty="0"/>
            </a:br>
            <a:r>
              <a:rPr lang="ru-RU" sz="3200" dirty="0"/>
              <a:t>Класс можно сравнить с чертежом, по которому создаются объекты.</a:t>
            </a:r>
          </a:p>
          <a:p>
            <a:endParaRPr lang="ru-RU" sz="3200" b="1" dirty="0"/>
          </a:p>
          <a:p>
            <a:r>
              <a:rPr lang="ru-RU" sz="3200" dirty="0"/>
              <a:t>Говоря языком программиста, класс — это такой тип данных,  который создается для описания сложных объектов.</a:t>
            </a:r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212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1985963"/>
            <a:ext cx="1046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Объект </a:t>
            </a:r>
            <a:r>
              <a:rPr lang="ru-RU" sz="3200" dirty="0"/>
              <a:t>— это экземпляр класса. </a:t>
            </a:r>
          </a:p>
          <a:p>
            <a:endParaRPr lang="ru-RU" sz="3200" b="1" dirty="0"/>
          </a:p>
          <a:p>
            <a:r>
              <a:rPr lang="ru-RU" sz="3200" dirty="0"/>
              <a:t>Хранит конкретные значения свойств и информацию  о принадлежности к классу.</a:t>
            </a:r>
          </a:p>
          <a:p>
            <a:endParaRPr lang="ru-RU" sz="3200" dirty="0"/>
          </a:p>
          <a:p>
            <a:r>
              <a:rPr lang="ru-RU" sz="3200" dirty="0"/>
              <a:t>Может выполнять методы.</a:t>
            </a:r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Объект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3321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1630363"/>
            <a:ext cx="1046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Атрибут</a:t>
            </a:r>
            <a:r>
              <a:rPr lang="ru-RU" sz="3200" dirty="0"/>
              <a:t> - свойство, присущее объекту.</a:t>
            </a:r>
          </a:p>
          <a:p>
            <a:endParaRPr lang="ru-RU" sz="3200" dirty="0"/>
          </a:p>
          <a:p>
            <a:r>
              <a:rPr lang="ru-RU" sz="3200" dirty="0"/>
              <a:t>Класс объекта определяет, какие атрибуты есть у объекта.</a:t>
            </a:r>
          </a:p>
          <a:p>
            <a:endParaRPr lang="ru-RU" sz="3200" dirty="0"/>
          </a:p>
          <a:p>
            <a:r>
              <a:rPr lang="ru-RU" sz="3200" dirty="0"/>
              <a:t>Конкретные значения атрибутов — характеристика уже  не класса, а конкретного экземпляра этого класса, то есть  объекта.</a:t>
            </a:r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Атрибут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7829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2151727"/>
            <a:ext cx="10464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</a:t>
            </a:r>
            <a:r>
              <a:rPr lang="ru-RU" sz="3200" dirty="0"/>
              <a:t> - действие, которое объект может выполнять над самим собой  или другими объектами.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</a:t>
            </a:r>
          </a:p>
        </p:txBody>
      </p:sp>
    </p:spTree>
    <p:extLst>
      <p:ext uri="{BB962C8B-B14F-4D97-AF65-F5344CB8AC3E}">
        <p14:creationId xmlns:p14="http://schemas.microsoft.com/office/powerpoint/2010/main" val="156888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94" y="632918"/>
            <a:ext cx="423637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Примеры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541" y="1566538"/>
            <a:ext cx="5147928" cy="1053153"/>
          </a:xfrm>
          <a:prstGeom prst="rect">
            <a:avLst/>
          </a:prstGeom>
        </p:spPr>
        <p:txBody>
          <a:bodyPr vert="horz" wrap="square" lIns="0" tIns="160572" rIns="0" bIns="0" rtlCol="0">
            <a:spAutoFit/>
          </a:bodyPr>
          <a:lstStyle/>
          <a:p>
            <a:pPr marL="7701">
              <a:spcBef>
                <a:spcPts val="1264"/>
              </a:spcBef>
            </a:pPr>
            <a:r>
              <a:rPr sz="2395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 'abc',</a:t>
            </a:r>
            <a:r>
              <a:rPr sz="2395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206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int,</a:t>
            </a:r>
            <a:r>
              <a:rPr sz="2395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str,</a:t>
            </a:r>
            <a:r>
              <a:rPr sz="2395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2569" y="1749708"/>
            <a:ext cx="1665019" cy="10043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42000"/>
              </a:lnSpc>
              <a:spcBef>
                <a:spcPts val="58"/>
              </a:spcBef>
            </a:pP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объекты </a:t>
            </a:r>
            <a:r>
              <a:rPr sz="2395" spc="-14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классы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7541" y="3147266"/>
            <a:ext cx="1818726" cy="1145995"/>
          </a:xfrm>
          <a:prstGeom prst="rect">
            <a:avLst/>
          </a:prstGeom>
        </p:spPr>
        <p:txBody>
          <a:bodyPr vert="horz" wrap="square" lIns="0" tIns="160187" rIns="0" bIns="0" rtlCol="0">
            <a:spAutoFit/>
          </a:bodyPr>
          <a:lstStyle/>
          <a:p>
            <a:pPr marL="7701">
              <a:spcBef>
                <a:spcPts val="1261"/>
              </a:spcBef>
            </a:pP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98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98" spc="-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204"/>
              </a:spcBef>
            </a:pP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'abc'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5000" y="3172988"/>
            <a:ext cx="4760938" cy="10945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экземпляры класса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sz="2698" spc="-16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698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698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541" y="4686490"/>
            <a:ext cx="9710558" cy="83813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698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list,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</a:p>
          <a:p>
            <a:pPr marL="3163686">
              <a:spcBef>
                <a:spcPts val="3"/>
              </a:spcBef>
            </a:pP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вложены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экземпляры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int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5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209" y="541129"/>
            <a:ext cx="858630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Как узнать класс объекта?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209" y="1588423"/>
            <a:ext cx="10965869" cy="446758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45" dirty="0">
                <a:cs typeface="Tahoma"/>
              </a:rPr>
              <a:t>Чтобы</a:t>
            </a:r>
            <a:r>
              <a:rPr sz="3002" spc="-364" dirty="0">
                <a:cs typeface="Tahoma"/>
              </a:rPr>
              <a:t> </a:t>
            </a:r>
            <a:r>
              <a:rPr sz="3002" spc="-21" dirty="0">
                <a:cs typeface="Tahoma"/>
              </a:rPr>
              <a:t>узнать,</a:t>
            </a:r>
            <a:r>
              <a:rPr sz="3002" spc="-361" dirty="0">
                <a:cs typeface="Tahoma"/>
              </a:rPr>
              <a:t> </a:t>
            </a:r>
            <a:r>
              <a:rPr sz="3002" spc="-6" dirty="0">
                <a:cs typeface="Tahoma"/>
              </a:rPr>
              <a:t>к</a:t>
            </a:r>
            <a:r>
              <a:rPr sz="3002" spc="-352" dirty="0">
                <a:cs typeface="Tahoma"/>
              </a:rPr>
              <a:t> </a:t>
            </a:r>
            <a:r>
              <a:rPr sz="3002" spc="52" dirty="0">
                <a:cs typeface="Tahoma"/>
              </a:rPr>
              <a:t>какому</a:t>
            </a:r>
            <a:r>
              <a:rPr sz="3002" spc="-349" dirty="0">
                <a:cs typeface="Tahoma"/>
              </a:rPr>
              <a:t> </a:t>
            </a:r>
            <a:r>
              <a:rPr sz="3002" spc="30" dirty="0">
                <a:cs typeface="Tahoma"/>
              </a:rPr>
              <a:t>классу</a:t>
            </a:r>
            <a:r>
              <a:rPr sz="3002" spc="-352" dirty="0">
                <a:cs typeface="Tahoma"/>
              </a:rPr>
              <a:t> </a:t>
            </a:r>
            <a:r>
              <a:rPr sz="3002" spc="58" dirty="0">
                <a:cs typeface="Tahoma"/>
              </a:rPr>
              <a:t>относится</a:t>
            </a:r>
            <a:r>
              <a:rPr sz="3002" spc="-367" dirty="0">
                <a:cs typeface="Tahoma"/>
              </a:rPr>
              <a:t> </a:t>
            </a:r>
            <a:r>
              <a:rPr sz="3002" spc="39" dirty="0">
                <a:cs typeface="Tahoma"/>
              </a:rPr>
              <a:t>тот</a:t>
            </a:r>
            <a:r>
              <a:rPr sz="3002" spc="-355" dirty="0">
                <a:cs typeface="Tahoma"/>
              </a:rPr>
              <a:t> </a:t>
            </a:r>
            <a:r>
              <a:rPr sz="3002" spc="45" dirty="0">
                <a:cs typeface="Tahoma"/>
              </a:rPr>
              <a:t>или</a:t>
            </a:r>
            <a:r>
              <a:rPr sz="3002" spc="-352" dirty="0">
                <a:cs typeface="Tahoma"/>
              </a:rPr>
              <a:t> </a:t>
            </a:r>
            <a:r>
              <a:rPr sz="3002" spc="82" dirty="0">
                <a:cs typeface="Tahoma"/>
              </a:rPr>
              <a:t>иной</a:t>
            </a:r>
            <a:r>
              <a:rPr sz="3002" spc="-352" dirty="0">
                <a:cs typeface="Tahoma"/>
              </a:rPr>
              <a:t> </a:t>
            </a:r>
            <a:r>
              <a:rPr sz="3002" spc="21" dirty="0">
                <a:cs typeface="Tahoma"/>
              </a:rPr>
              <a:t>объект, </a:t>
            </a:r>
            <a:r>
              <a:rPr sz="3002" spc="-928" dirty="0">
                <a:cs typeface="Tahoma"/>
              </a:rPr>
              <a:t> </a:t>
            </a:r>
            <a:r>
              <a:rPr sz="3002" spc="97" dirty="0">
                <a:cs typeface="Tahoma"/>
              </a:rPr>
              <a:t>можно</a:t>
            </a:r>
            <a:r>
              <a:rPr sz="3002" spc="-361" dirty="0">
                <a:cs typeface="Tahoma"/>
              </a:rPr>
              <a:t> </a:t>
            </a:r>
            <a:r>
              <a:rPr sz="3002" spc="27" dirty="0">
                <a:cs typeface="Tahoma"/>
              </a:rPr>
              <a:t>восполь</a:t>
            </a:r>
            <a:r>
              <a:rPr sz="3002" spc="9" dirty="0">
                <a:cs typeface="Tahoma"/>
              </a:rPr>
              <a:t>зоваться</a:t>
            </a:r>
            <a:r>
              <a:rPr sz="3002" spc="-373" dirty="0">
                <a:cs typeface="Tahoma"/>
              </a:rPr>
              <a:t> </a:t>
            </a:r>
            <a:r>
              <a:rPr sz="3002" spc="15" dirty="0">
                <a:cs typeface="Tahoma"/>
              </a:rPr>
              <a:t>функцией</a:t>
            </a:r>
            <a:r>
              <a:rPr sz="3002" spc="-343" dirty="0">
                <a:cs typeface="Tahoma"/>
              </a:rPr>
              <a:t> </a:t>
            </a:r>
            <a:r>
              <a:rPr sz="3002" spc="33" dirty="0">
                <a:cs typeface="Tahoma"/>
              </a:rPr>
              <a:t>t</a:t>
            </a:r>
            <a:r>
              <a:rPr sz="3002" spc="58" dirty="0">
                <a:cs typeface="Tahoma"/>
              </a:rPr>
              <a:t>y</a:t>
            </a:r>
            <a:r>
              <a:rPr sz="3002" spc="112" dirty="0">
                <a:cs typeface="Tahoma"/>
              </a:rPr>
              <a:t>p</a:t>
            </a:r>
            <a:r>
              <a:rPr sz="3002" spc="121" dirty="0">
                <a:cs typeface="Tahoma"/>
              </a:rPr>
              <a:t>e</a:t>
            </a:r>
            <a:r>
              <a:rPr sz="3002" spc="-139" dirty="0">
                <a:cs typeface="Tahoma"/>
              </a:rPr>
              <a:t>.</a:t>
            </a:r>
            <a:endParaRPr sz="3002" dirty="0">
              <a:cs typeface="Tahoma"/>
            </a:endParaRPr>
          </a:p>
          <a:p>
            <a:pPr>
              <a:spcBef>
                <a:spcPts val="9"/>
              </a:spcBef>
            </a:pPr>
            <a:endParaRPr sz="5154" dirty="0">
              <a:cs typeface="Tahoma"/>
            </a:endParaRPr>
          </a:p>
          <a:p>
            <a:pPr marL="7701"/>
            <a:r>
              <a:rPr sz="2395" spc="3" dirty="0">
                <a:cs typeface="Courier New"/>
              </a:rPr>
              <a:t>type(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123</a:t>
            </a:r>
            <a:r>
              <a:rPr sz="2395" spc="3" dirty="0">
                <a:cs typeface="Courier New"/>
              </a:rPr>
              <a:t>)</a:t>
            </a:r>
            <a:endParaRPr sz="2395" dirty="0">
              <a:cs typeface="Courier New"/>
            </a:endParaRPr>
          </a:p>
          <a:p>
            <a:pPr marL="7701">
              <a:spcBef>
                <a:spcPts val="1206"/>
              </a:spcBef>
              <a:tabLst>
                <a:tab pos="2390092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=&gt; '&lt;class	'int'&gt;'</a:t>
            </a:r>
            <a:endParaRPr sz="2395" dirty="0">
              <a:cs typeface="Courier New"/>
            </a:endParaRPr>
          </a:p>
          <a:p>
            <a:pPr>
              <a:lnSpc>
                <a:spcPct val="100000"/>
              </a:lnSpc>
            </a:pPr>
            <a:endParaRPr sz="2789" dirty="0">
              <a:cs typeface="Courier New"/>
            </a:endParaRPr>
          </a:p>
          <a:p>
            <a:pPr>
              <a:spcBef>
                <a:spcPts val="12"/>
              </a:spcBef>
            </a:pPr>
            <a:endParaRPr sz="3456" dirty="0">
              <a:cs typeface="Courier New"/>
            </a:endParaRPr>
          </a:p>
          <a:p>
            <a:pPr marL="7701"/>
            <a:r>
              <a:rPr sz="2395" spc="3" dirty="0">
                <a:cs typeface="Courier New"/>
              </a:rPr>
              <a:t>type([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</a:t>
            </a:r>
            <a:r>
              <a:rPr sz="2395" spc="3" dirty="0">
                <a:cs typeface="Courier New"/>
              </a:rPr>
              <a:t>,</a:t>
            </a:r>
            <a:r>
              <a:rPr sz="2395" spc="-15" dirty="0">
                <a:cs typeface="Courier New"/>
              </a:rPr>
              <a:t> </a:t>
            </a:r>
            <a:r>
              <a:rPr sz="2395" spc="6" dirty="0">
                <a:solidFill>
                  <a:srgbClr val="FA7600"/>
                </a:solidFill>
                <a:cs typeface="Courier New"/>
              </a:rPr>
              <a:t>2</a:t>
            </a:r>
            <a:r>
              <a:rPr sz="2395" spc="6" dirty="0">
                <a:cs typeface="Courier New"/>
              </a:rPr>
              <a:t>,</a:t>
            </a:r>
            <a:r>
              <a:rPr sz="2395" spc="-18" dirty="0">
                <a:cs typeface="Courier New"/>
              </a:rPr>
              <a:t> </a:t>
            </a:r>
            <a:r>
              <a:rPr sz="2395" spc="6" dirty="0">
                <a:solidFill>
                  <a:srgbClr val="FA7600"/>
                </a:solidFill>
                <a:cs typeface="Courier New"/>
              </a:rPr>
              <a:t>3</a:t>
            </a:r>
            <a:r>
              <a:rPr sz="2395" spc="6" dirty="0">
                <a:cs typeface="Courier New"/>
              </a:rPr>
              <a:t>])</a:t>
            </a:r>
            <a:endParaRPr sz="2395" dirty="0">
              <a:cs typeface="Courier New"/>
            </a:endParaRPr>
          </a:p>
          <a:p>
            <a:pPr marL="7701">
              <a:spcBef>
                <a:spcPts val="1206"/>
              </a:spcBef>
              <a:tabLst>
                <a:tab pos="924154" algn="l"/>
                <a:tab pos="2390092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=&gt;	'&lt;class	'list'&gt;'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76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40399" y="2606993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dirty="0">
                <a:solidFill>
                  <a:schemeClr val="bg1"/>
                </a:solidFill>
                <a:cs typeface="Tahoma"/>
              </a:rPr>
              <a:t>Создание классов</a:t>
            </a:r>
            <a:endParaRPr sz="4400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086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41" y="585459"/>
            <a:ext cx="639174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39" dirty="0">
                <a:latin typeface="Trebuchet MS"/>
                <a:cs typeface="Trebuchet MS"/>
              </a:rPr>
              <a:t>Простейший</a:t>
            </a:r>
            <a:r>
              <a:rPr sz="4000" b="1" spc="-452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класс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541" y="1536936"/>
            <a:ext cx="10816079" cy="424912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40478" marR="8603099" indent="-733162">
              <a:lnSpc>
                <a:spcPct val="131500"/>
              </a:lnSpc>
              <a:spcBef>
                <a:spcPts val="58"/>
              </a:spcBef>
            </a:pPr>
            <a:r>
              <a:rPr sz="2395" spc="3" dirty="0">
                <a:solidFill>
                  <a:srgbClr val="3878BD"/>
                </a:solidFill>
                <a:cs typeface="Courier New"/>
              </a:rPr>
              <a:t>class </a:t>
            </a:r>
            <a:r>
              <a:rPr sz="2395" dirty="0">
                <a:cs typeface="Courier New"/>
              </a:rPr>
              <a:t>Fruit: </a:t>
            </a:r>
            <a:r>
              <a:rPr sz="2395" spc="-1431" dirty="0">
                <a:cs typeface="Courier New"/>
              </a:rPr>
              <a:t> </a:t>
            </a:r>
            <a:r>
              <a:rPr sz="2395" spc="3" dirty="0">
                <a:solidFill>
                  <a:srgbClr val="3878BD"/>
                </a:solidFill>
                <a:cs typeface="Courier New"/>
              </a:rPr>
              <a:t>pass</a:t>
            </a:r>
            <a:endParaRPr sz="2395" dirty="0">
              <a:cs typeface="Courier New"/>
            </a:endParaRPr>
          </a:p>
          <a:p>
            <a:pPr>
              <a:lnSpc>
                <a:spcPct val="100000"/>
              </a:lnSpc>
            </a:pPr>
            <a:endParaRPr sz="2789" dirty="0">
              <a:cs typeface="Courier New"/>
            </a:endParaRPr>
          </a:p>
          <a:p>
            <a:pPr>
              <a:spcBef>
                <a:spcPts val="6"/>
              </a:spcBef>
            </a:pPr>
            <a:endParaRPr sz="2426" dirty="0">
              <a:cs typeface="Courier New"/>
            </a:endParaRPr>
          </a:p>
          <a:p>
            <a:pPr marL="7701" marR="352334"/>
            <a:r>
              <a:rPr sz="2698" spc="58" dirty="0">
                <a:cs typeface="Tahoma"/>
              </a:rPr>
              <a:t>Определение</a:t>
            </a:r>
            <a:r>
              <a:rPr sz="2698" spc="-324" dirty="0">
                <a:cs typeface="Tahoma"/>
              </a:rPr>
              <a:t> </a:t>
            </a:r>
            <a:r>
              <a:rPr sz="2698" spc="64" dirty="0">
                <a:cs typeface="Tahoma"/>
              </a:rPr>
              <a:t>этого</a:t>
            </a:r>
            <a:r>
              <a:rPr sz="2698" spc="-312" dirty="0">
                <a:cs typeface="Tahoma"/>
              </a:rPr>
              <a:t> </a:t>
            </a:r>
            <a:r>
              <a:rPr sz="2698" spc="27" dirty="0">
                <a:cs typeface="Tahoma"/>
              </a:rPr>
              <a:t>класса</a:t>
            </a:r>
            <a:r>
              <a:rPr sz="2698" spc="-315" dirty="0">
                <a:cs typeface="Tahoma"/>
              </a:rPr>
              <a:t> </a:t>
            </a:r>
            <a:r>
              <a:rPr sz="2698" spc="69" dirty="0">
                <a:cs typeface="Tahoma"/>
              </a:rPr>
              <a:t>состоит</a:t>
            </a:r>
            <a:r>
              <a:rPr sz="2698" spc="-312" dirty="0">
                <a:cs typeface="Tahoma"/>
              </a:rPr>
              <a:t> </a:t>
            </a:r>
            <a:r>
              <a:rPr sz="2698" spc="49" dirty="0">
                <a:cs typeface="Tahoma"/>
              </a:rPr>
              <a:t>из</a:t>
            </a:r>
            <a:r>
              <a:rPr sz="2698" spc="-312" dirty="0">
                <a:cs typeface="Tahoma"/>
              </a:rPr>
              <a:t> </a:t>
            </a:r>
            <a:r>
              <a:rPr sz="2698" spc="58" dirty="0">
                <a:cs typeface="Tahoma"/>
              </a:rPr>
              <a:t>зарезервированного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слова </a:t>
            </a:r>
            <a:r>
              <a:rPr sz="2698" spc="-834" dirty="0">
                <a:cs typeface="Tahoma"/>
              </a:rPr>
              <a:t> </a:t>
            </a:r>
            <a:r>
              <a:rPr sz="2698" spc="21" dirty="0">
                <a:cs typeface="Tahoma"/>
              </a:rPr>
              <a:t>class,</a:t>
            </a:r>
            <a:r>
              <a:rPr sz="2698" spc="-327" dirty="0">
                <a:cs typeface="Tahoma"/>
              </a:rPr>
              <a:t> </a:t>
            </a:r>
            <a:r>
              <a:rPr sz="2698" spc="85" dirty="0">
                <a:cs typeface="Tahoma"/>
              </a:rPr>
              <a:t>имени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класса</a:t>
            </a:r>
            <a:r>
              <a:rPr sz="2698" spc="-315" dirty="0">
                <a:cs typeface="Tahoma"/>
              </a:rPr>
              <a:t> </a:t>
            </a:r>
            <a:r>
              <a:rPr sz="2698" spc="85" dirty="0">
                <a:cs typeface="Tahoma"/>
              </a:rPr>
              <a:t>и</a:t>
            </a:r>
            <a:r>
              <a:rPr sz="2698" spc="-315" dirty="0">
                <a:cs typeface="Tahoma"/>
              </a:rPr>
              <a:t> </a:t>
            </a:r>
            <a:r>
              <a:rPr sz="2698" spc="52" dirty="0">
                <a:cs typeface="Tahoma"/>
              </a:rPr>
              <a:t>пустой</a:t>
            </a:r>
            <a:r>
              <a:rPr sz="2698" spc="-312" dirty="0">
                <a:cs typeface="Tahoma"/>
              </a:rPr>
              <a:t> </a:t>
            </a:r>
            <a:r>
              <a:rPr sz="2698" spc="61" dirty="0">
                <a:cs typeface="Tahoma"/>
              </a:rPr>
              <a:t>инструкции</a:t>
            </a:r>
            <a:r>
              <a:rPr sz="2698" spc="-315" dirty="0">
                <a:cs typeface="Tahoma"/>
              </a:rPr>
              <a:t> </a:t>
            </a:r>
            <a:r>
              <a:rPr sz="2698" spc="39" dirty="0">
                <a:cs typeface="Tahoma"/>
              </a:rPr>
              <a:t>после</a:t>
            </a:r>
            <a:r>
              <a:rPr sz="2698" spc="-315" dirty="0">
                <a:cs typeface="Tahoma"/>
              </a:rPr>
              <a:t> </a:t>
            </a:r>
            <a:r>
              <a:rPr sz="2698" spc="15" dirty="0">
                <a:cs typeface="Tahoma"/>
              </a:rPr>
              <a:t>отступа.</a:t>
            </a:r>
            <a:endParaRPr sz="2698" dirty="0">
              <a:cs typeface="Tahoma"/>
            </a:endParaRPr>
          </a:p>
          <a:p>
            <a:pPr marL="7701" marR="1195624">
              <a:spcBef>
                <a:spcPts val="1807"/>
              </a:spcBef>
            </a:pPr>
            <a:r>
              <a:rPr sz="2698" spc="61" dirty="0">
                <a:cs typeface="Tahoma"/>
              </a:rPr>
              <a:t>Внутри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класса</a:t>
            </a:r>
            <a:r>
              <a:rPr sz="2698" spc="-312" dirty="0">
                <a:cs typeface="Tahoma"/>
              </a:rPr>
              <a:t> </a:t>
            </a:r>
            <a:r>
              <a:rPr sz="2698" spc="103" dirty="0">
                <a:cs typeface="Tahoma"/>
              </a:rPr>
              <a:t>с</a:t>
            </a:r>
            <a:r>
              <a:rPr sz="2698" spc="-303" dirty="0">
                <a:cs typeface="Tahoma"/>
              </a:rPr>
              <a:t> </a:t>
            </a:r>
            <a:r>
              <a:rPr sz="2698" spc="27" dirty="0">
                <a:cs typeface="Tahoma"/>
              </a:rPr>
              <a:t>дополнительным</a:t>
            </a:r>
            <a:r>
              <a:rPr sz="2698" spc="-312" dirty="0">
                <a:cs typeface="Tahoma"/>
              </a:rPr>
              <a:t> </a:t>
            </a:r>
            <a:r>
              <a:rPr sz="2698" spc="73" dirty="0">
                <a:cs typeface="Tahoma"/>
              </a:rPr>
              <a:t>уровнем</a:t>
            </a:r>
            <a:r>
              <a:rPr sz="2698" spc="-312" dirty="0">
                <a:cs typeface="Tahoma"/>
              </a:rPr>
              <a:t> </a:t>
            </a:r>
            <a:r>
              <a:rPr sz="2698" spc="39" dirty="0">
                <a:cs typeface="Tahoma"/>
              </a:rPr>
              <a:t>отступов</a:t>
            </a:r>
            <a:r>
              <a:rPr sz="2698" spc="-306" dirty="0">
                <a:cs typeface="Tahoma"/>
              </a:rPr>
              <a:t> </a:t>
            </a:r>
            <a:r>
              <a:rPr sz="2698" spc="15" dirty="0">
                <a:cs typeface="Tahoma"/>
              </a:rPr>
              <a:t>должны </a:t>
            </a:r>
            <a:r>
              <a:rPr sz="2698" spc="-834" dirty="0">
                <a:cs typeface="Tahoma"/>
              </a:rPr>
              <a:t> </a:t>
            </a:r>
            <a:r>
              <a:rPr sz="2698" spc="24" dirty="0">
                <a:cs typeface="Tahoma"/>
              </a:rPr>
              <a:t>определяться</a:t>
            </a:r>
            <a:r>
              <a:rPr sz="2698" spc="-315" dirty="0">
                <a:cs typeface="Tahoma"/>
              </a:rPr>
              <a:t> </a:t>
            </a:r>
            <a:r>
              <a:rPr sz="2698" spc="61" dirty="0">
                <a:cs typeface="Tahoma"/>
              </a:rPr>
              <a:t>его</a:t>
            </a:r>
            <a:r>
              <a:rPr sz="2698" spc="-340" dirty="0">
                <a:cs typeface="Tahoma"/>
              </a:rPr>
              <a:t> </a:t>
            </a:r>
            <a:r>
              <a:rPr sz="2698" spc="24" dirty="0">
                <a:cs typeface="Tahoma"/>
              </a:rPr>
              <a:t>методы,</a:t>
            </a:r>
            <a:r>
              <a:rPr sz="2698" spc="-315" dirty="0">
                <a:cs typeface="Tahoma"/>
              </a:rPr>
              <a:t> </a:t>
            </a:r>
            <a:r>
              <a:rPr sz="2698" spc="67" dirty="0">
                <a:cs typeface="Tahoma"/>
              </a:rPr>
              <a:t>но</a:t>
            </a:r>
            <a:r>
              <a:rPr sz="2698" spc="-315" dirty="0">
                <a:cs typeface="Tahoma"/>
              </a:rPr>
              <a:t> </a:t>
            </a:r>
            <a:r>
              <a:rPr sz="2698" spc="49" dirty="0">
                <a:cs typeface="Tahoma"/>
              </a:rPr>
              <a:t>сейчас</a:t>
            </a:r>
            <a:r>
              <a:rPr sz="2698" spc="-315" dirty="0">
                <a:cs typeface="Tahoma"/>
              </a:rPr>
              <a:t> </a:t>
            </a:r>
            <a:r>
              <a:rPr sz="2698" spc="30" dirty="0">
                <a:cs typeface="Tahoma"/>
              </a:rPr>
              <a:t>их</a:t>
            </a:r>
            <a:r>
              <a:rPr sz="2698" spc="-315" dirty="0">
                <a:cs typeface="Tahoma"/>
              </a:rPr>
              <a:t> </a:t>
            </a:r>
            <a:r>
              <a:rPr sz="2698" spc="-12" dirty="0">
                <a:cs typeface="Tahoma"/>
              </a:rPr>
              <a:t>нет.</a:t>
            </a:r>
            <a:endParaRPr sz="2698" dirty="0">
              <a:cs typeface="Tahoma"/>
            </a:endParaRPr>
          </a:p>
          <a:p>
            <a:pPr marL="7701" marR="3081">
              <a:spcBef>
                <a:spcPts val="1804"/>
              </a:spcBef>
            </a:pPr>
            <a:r>
              <a:rPr sz="2698" spc="61" dirty="0">
                <a:cs typeface="Tahoma"/>
              </a:rPr>
              <a:t>Однако</a:t>
            </a:r>
            <a:r>
              <a:rPr sz="2698" spc="-312" dirty="0">
                <a:cs typeface="Tahoma"/>
              </a:rPr>
              <a:t> </a:t>
            </a:r>
            <a:r>
              <a:rPr sz="2698" spc="6" dirty="0">
                <a:cs typeface="Tahoma"/>
              </a:rPr>
              <a:t>хотя</a:t>
            </a:r>
            <a:r>
              <a:rPr sz="2698" spc="-309" dirty="0">
                <a:cs typeface="Tahoma"/>
              </a:rPr>
              <a:t> </a:t>
            </a:r>
            <a:r>
              <a:rPr sz="2698" spc="24" dirty="0">
                <a:cs typeface="Tahoma"/>
              </a:rPr>
              <a:t>бы</a:t>
            </a:r>
            <a:r>
              <a:rPr sz="2698" spc="-309" dirty="0">
                <a:cs typeface="Tahoma"/>
              </a:rPr>
              <a:t> </a:t>
            </a:r>
            <a:r>
              <a:rPr sz="2698" spc="45" dirty="0">
                <a:cs typeface="Tahoma"/>
              </a:rPr>
              <a:t>одна</a:t>
            </a:r>
            <a:r>
              <a:rPr sz="2698" spc="-309" dirty="0">
                <a:cs typeface="Tahoma"/>
              </a:rPr>
              <a:t> </a:t>
            </a:r>
            <a:r>
              <a:rPr sz="2698" spc="45" dirty="0">
                <a:cs typeface="Tahoma"/>
              </a:rPr>
              <a:t>инструкция</a:t>
            </a:r>
            <a:r>
              <a:rPr sz="2698" spc="-309" dirty="0">
                <a:cs typeface="Tahoma"/>
              </a:rPr>
              <a:t> </a:t>
            </a:r>
            <a:r>
              <a:rPr sz="2698" spc="27" dirty="0">
                <a:cs typeface="Tahoma"/>
              </a:rPr>
              <a:t>должна</a:t>
            </a:r>
            <a:r>
              <a:rPr sz="2698" spc="-309" dirty="0">
                <a:cs typeface="Tahoma"/>
              </a:rPr>
              <a:t> </a:t>
            </a:r>
            <a:r>
              <a:rPr sz="2698" spc="-27" dirty="0">
                <a:cs typeface="Tahoma"/>
              </a:rPr>
              <a:t>быть,</a:t>
            </a:r>
            <a:r>
              <a:rPr sz="2698" spc="-309" dirty="0">
                <a:cs typeface="Tahoma"/>
              </a:rPr>
              <a:t> </a:t>
            </a:r>
            <a:r>
              <a:rPr sz="2698" spc="67" dirty="0">
                <a:cs typeface="Tahoma"/>
              </a:rPr>
              <a:t>поэтому</a:t>
            </a:r>
            <a:r>
              <a:rPr sz="2698" spc="-309" dirty="0">
                <a:cs typeface="Tahoma"/>
              </a:rPr>
              <a:t> </a:t>
            </a:r>
            <a:r>
              <a:rPr sz="2698" spc="52" dirty="0">
                <a:cs typeface="Tahoma"/>
              </a:rPr>
              <a:t>приходится </a:t>
            </a:r>
            <a:r>
              <a:rPr sz="2698" spc="-834" dirty="0">
                <a:cs typeface="Tahoma"/>
              </a:rPr>
              <a:t> </a:t>
            </a:r>
            <a:r>
              <a:rPr sz="2698" spc="18" dirty="0">
                <a:cs typeface="Tahoma"/>
              </a:rPr>
              <a:t>использовать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пустую</a:t>
            </a:r>
            <a:r>
              <a:rPr sz="2698" spc="-315" dirty="0">
                <a:cs typeface="Tahoma"/>
              </a:rPr>
              <a:t> </a:t>
            </a:r>
            <a:r>
              <a:rPr sz="2698" spc="30" dirty="0">
                <a:cs typeface="Tahoma"/>
              </a:rPr>
              <a:t>инструкцию-заглушку</a:t>
            </a:r>
            <a:r>
              <a:rPr sz="2698" spc="-300" dirty="0">
                <a:cs typeface="Tahoma"/>
              </a:rPr>
              <a:t> </a:t>
            </a:r>
            <a:r>
              <a:rPr sz="2698" spc="42" dirty="0">
                <a:cs typeface="Tahoma"/>
              </a:rPr>
              <a:t>pass.</a:t>
            </a:r>
            <a:endParaRPr sz="2698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614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08" y="687060"/>
            <a:ext cx="360936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67" dirty="0">
                <a:latin typeface="Trebuchet MS"/>
                <a:cs typeface="Trebuchet MS"/>
              </a:rPr>
              <a:t>PEP</a:t>
            </a:r>
            <a:r>
              <a:rPr sz="4000" b="1" spc="-437" dirty="0">
                <a:latin typeface="Trebuchet MS"/>
                <a:cs typeface="Trebuchet MS"/>
              </a:rPr>
              <a:t> </a:t>
            </a:r>
            <a:r>
              <a:rPr sz="4000" b="1" spc="124" dirty="0">
                <a:latin typeface="Trebuchet MS"/>
                <a:cs typeface="Trebuchet MS"/>
              </a:rPr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008" y="2028689"/>
            <a:ext cx="10873453" cy="239265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999241">
              <a:spcBef>
                <a:spcPts val="58"/>
              </a:spcBef>
            </a:pPr>
            <a:r>
              <a:rPr sz="2800" spc="100" dirty="0">
                <a:cs typeface="Tahoma"/>
              </a:rPr>
              <a:t>Имена</a:t>
            </a:r>
            <a:r>
              <a:rPr sz="2800" spc="-364" dirty="0">
                <a:cs typeface="Tahoma"/>
              </a:rPr>
              <a:t> </a:t>
            </a:r>
            <a:r>
              <a:rPr sz="2800" spc="-18" dirty="0">
                <a:cs typeface="Tahoma"/>
              </a:rPr>
              <a:t>кл</a:t>
            </a:r>
            <a:r>
              <a:rPr sz="2800" spc="-15" dirty="0">
                <a:cs typeface="Tahoma"/>
              </a:rPr>
              <a:t>а</a:t>
            </a:r>
            <a:r>
              <a:rPr sz="2800" spc="76" dirty="0">
                <a:cs typeface="Tahoma"/>
              </a:rPr>
              <a:t>ссов</a:t>
            </a:r>
            <a:r>
              <a:rPr sz="2800" spc="-352" dirty="0">
                <a:cs typeface="Tahoma"/>
              </a:rPr>
              <a:t> </a:t>
            </a:r>
            <a:r>
              <a:rPr sz="2800" spc="55" dirty="0">
                <a:cs typeface="Tahoma"/>
              </a:rPr>
              <a:t>по</a:t>
            </a:r>
            <a:r>
              <a:rPr sz="2800" spc="-352" dirty="0">
                <a:cs typeface="Tahoma"/>
              </a:rPr>
              <a:t> </a:t>
            </a:r>
            <a:r>
              <a:rPr sz="2800" spc="49" dirty="0">
                <a:cs typeface="Tahoma"/>
              </a:rPr>
              <a:t>стандар</a:t>
            </a:r>
            <a:r>
              <a:rPr sz="2800" spc="52" dirty="0">
                <a:cs typeface="Tahoma"/>
              </a:rPr>
              <a:t>т</a:t>
            </a:r>
            <a:r>
              <a:rPr sz="2800" spc="15" dirty="0">
                <a:cs typeface="Tahoma"/>
              </a:rPr>
              <a:t>у</a:t>
            </a:r>
            <a:r>
              <a:rPr sz="2800" spc="-370" dirty="0">
                <a:cs typeface="Tahoma"/>
              </a:rPr>
              <a:t> </a:t>
            </a:r>
            <a:r>
              <a:rPr sz="2800" spc="94" dirty="0">
                <a:cs typeface="Tahoma"/>
              </a:rPr>
              <a:t>имено</a:t>
            </a:r>
            <a:r>
              <a:rPr sz="2800" spc="24" dirty="0">
                <a:cs typeface="Tahoma"/>
              </a:rPr>
              <a:t>ван</a:t>
            </a:r>
            <a:r>
              <a:rPr sz="2800" spc="30" dirty="0">
                <a:cs typeface="Tahoma"/>
              </a:rPr>
              <a:t>и</a:t>
            </a:r>
            <a:r>
              <a:rPr sz="2800" spc="-61" dirty="0">
                <a:cs typeface="Tahoma"/>
              </a:rPr>
              <a:t>я</a:t>
            </a:r>
            <a:r>
              <a:rPr sz="2800" spc="-361" dirty="0">
                <a:cs typeface="Tahoma"/>
              </a:rPr>
              <a:t> </a:t>
            </a:r>
            <a:r>
              <a:rPr sz="2800" spc="73" dirty="0">
                <a:cs typeface="Tahoma"/>
              </a:rPr>
              <a:t>PEP</a:t>
            </a:r>
            <a:r>
              <a:rPr sz="2800" spc="3" dirty="0">
                <a:cs typeface="Tahoma"/>
              </a:rPr>
              <a:t>-</a:t>
            </a:r>
            <a:r>
              <a:rPr sz="2800" spc="27" dirty="0">
                <a:cs typeface="Tahoma"/>
              </a:rPr>
              <a:t>8</a:t>
            </a:r>
            <a:r>
              <a:rPr sz="2800" spc="-364" dirty="0">
                <a:cs typeface="Tahoma"/>
              </a:rPr>
              <a:t> </a:t>
            </a:r>
            <a:r>
              <a:rPr sz="2800" spc="36" dirty="0">
                <a:cs typeface="Tahoma"/>
              </a:rPr>
              <a:t>до</a:t>
            </a:r>
            <a:r>
              <a:rPr sz="2800" spc="39" dirty="0">
                <a:cs typeface="Tahoma"/>
              </a:rPr>
              <a:t>л</a:t>
            </a:r>
            <a:r>
              <a:rPr sz="2800" spc="-3" dirty="0">
                <a:cs typeface="Tahoma"/>
              </a:rPr>
              <a:t>жны  </a:t>
            </a:r>
            <a:r>
              <a:rPr sz="2800" spc="9" dirty="0">
                <a:cs typeface="Tahoma"/>
              </a:rPr>
              <a:t>начинаться</a:t>
            </a:r>
            <a:r>
              <a:rPr sz="2800" spc="-373" dirty="0">
                <a:cs typeface="Tahoma"/>
              </a:rPr>
              <a:t> </a:t>
            </a:r>
            <a:r>
              <a:rPr sz="2800" spc="115" dirty="0">
                <a:cs typeface="Tahoma"/>
              </a:rPr>
              <a:t>с</a:t>
            </a:r>
            <a:r>
              <a:rPr sz="2800" spc="-346" dirty="0">
                <a:cs typeface="Tahoma"/>
              </a:rPr>
              <a:t> </a:t>
            </a:r>
            <a:r>
              <a:rPr sz="2800" spc="49" dirty="0">
                <a:cs typeface="Tahoma"/>
              </a:rPr>
              <a:t>большой</a:t>
            </a:r>
            <a:r>
              <a:rPr sz="2800" spc="-370" dirty="0">
                <a:cs typeface="Tahoma"/>
              </a:rPr>
              <a:t> </a:t>
            </a:r>
            <a:r>
              <a:rPr sz="2800" spc="-12" dirty="0">
                <a:cs typeface="Tahoma"/>
              </a:rPr>
              <a:t>буквы.</a:t>
            </a:r>
            <a:endParaRPr sz="2800" dirty="0">
              <a:cs typeface="Tahoma"/>
            </a:endParaRPr>
          </a:p>
          <a:p>
            <a:pPr marL="7701" marR="3081">
              <a:spcBef>
                <a:spcPts val="1798"/>
              </a:spcBef>
            </a:pPr>
            <a:r>
              <a:rPr sz="2800" spc="55" dirty="0">
                <a:cs typeface="Tahoma"/>
              </a:rPr>
              <a:t>Встроенные</a:t>
            </a:r>
            <a:r>
              <a:rPr sz="2800" spc="-373" dirty="0">
                <a:cs typeface="Tahoma"/>
              </a:rPr>
              <a:t> </a:t>
            </a:r>
            <a:r>
              <a:rPr sz="2800" spc="15" dirty="0">
                <a:cs typeface="Tahoma"/>
              </a:rPr>
              <a:t>классы</a:t>
            </a:r>
            <a:r>
              <a:rPr sz="2800" spc="-349" dirty="0">
                <a:cs typeface="Tahoma"/>
              </a:rPr>
              <a:t> </a:t>
            </a:r>
            <a:r>
              <a:rPr sz="2800" spc="-61" dirty="0">
                <a:cs typeface="Tahoma"/>
              </a:rPr>
              <a:t>(int,</a:t>
            </a:r>
            <a:r>
              <a:rPr sz="2800" spc="-364" dirty="0">
                <a:cs typeface="Tahoma"/>
              </a:rPr>
              <a:t> </a:t>
            </a:r>
            <a:r>
              <a:rPr sz="2800" spc="21" dirty="0">
                <a:cs typeface="Tahoma"/>
              </a:rPr>
              <a:t>float,</a:t>
            </a:r>
            <a:r>
              <a:rPr sz="2800" spc="-364" dirty="0">
                <a:cs typeface="Tahoma"/>
              </a:rPr>
              <a:t> </a:t>
            </a:r>
            <a:r>
              <a:rPr sz="2800" spc="-3" dirty="0">
                <a:cs typeface="Tahoma"/>
              </a:rPr>
              <a:t>str,</a:t>
            </a:r>
            <a:r>
              <a:rPr sz="2800" spc="-373" dirty="0">
                <a:cs typeface="Tahoma"/>
              </a:rPr>
              <a:t> </a:t>
            </a:r>
            <a:r>
              <a:rPr sz="2800" spc="27" dirty="0">
                <a:cs typeface="Tahoma"/>
              </a:rPr>
              <a:t>list</a:t>
            </a:r>
            <a:r>
              <a:rPr sz="2800" spc="-352" dirty="0">
                <a:cs typeface="Tahoma"/>
              </a:rPr>
              <a:t> </a:t>
            </a:r>
            <a:r>
              <a:rPr sz="2800" spc="91" dirty="0">
                <a:cs typeface="Tahoma"/>
              </a:rPr>
              <a:t>и</a:t>
            </a:r>
            <a:r>
              <a:rPr sz="2800" spc="-349" dirty="0">
                <a:cs typeface="Tahoma"/>
              </a:rPr>
              <a:t> </a:t>
            </a:r>
            <a:r>
              <a:rPr sz="2800" spc="21" dirty="0">
                <a:cs typeface="Tahoma"/>
              </a:rPr>
              <a:t>другие)</a:t>
            </a:r>
            <a:r>
              <a:rPr sz="2800" spc="-349" dirty="0">
                <a:cs typeface="Tahoma"/>
              </a:rPr>
              <a:t> </a:t>
            </a:r>
            <a:r>
              <a:rPr sz="2800" spc="79" dirty="0">
                <a:cs typeface="Tahoma"/>
              </a:rPr>
              <a:t>этому</a:t>
            </a:r>
            <a:r>
              <a:rPr sz="2800" spc="-349" dirty="0">
                <a:cs typeface="Tahoma"/>
              </a:rPr>
              <a:t> </a:t>
            </a:r>
            <a:r>
              <a:rPr sz="2800" spc="30" dirty="0">
                <a:cs typeface="Tahoma"/>
              </a:rPr>
              <a:t>правилу </a:t>
            </a:r>
            <a:r>
              <a:rPr sz="2800" spc="33" dirty="0">
                <a:cs typeface="Tahoma"/>
              </a:rPr>
              <a:t> </a:t>
            </a:r>
            <a:r>
              <a:rPr sz="2800" spc="36" dirty="0">
                <a:cs typeface="Tahoma"/>
              </a:rPr>
              <a:t>не</a:t>
            </a:r>
            <a:r>
              <a:rPr sz="2800" spc="-361" dirty="0">
                <a:cs typeface="Tahoma"/>
              </a:rPr>
              <a:t> </a:t>
            </a:r>
            <a:r>
              <a:rPr sz="2800" spc="6" dirty="0">
                <a:cs typeface="Tahoma"/>
              </a:rPr>
              <a:t>следуют,</a:t>
            </a:r>
            <a:r>
              <a:rPr sz="2800" spc="-361" dirty="0">
                <a:cs typeface="Tahoma"/>
              </a:rPr>
              <a:t> </a:t>
            </a:r>
            <a:r>
              <a:rPr sz="2800" spc="49" dirty="0">
                <a:cs typeface="Tahoma"/>
              </a:rPr>
              <a:t>однако</a:t>
            </a:r>
            <a:r>
              <a:rPr sz="2800" spc="-349" dirty="0">
                <a:cs typeface="Tahoma"/>
              </a:rPr>
              <a:t> </a:t>
            </a:r>
            <a:r>
              <a:rPr sz="2800" spc="-24" dirty="0">
                <a:cs typeface="Tahoma"/>
              </a:rPr>
              <a:t>в</a:t>
            </a:r>
            <a:r>
              <a:rPr sz="2800" spc="-355" dirty="0">
                <a:cs typeface="Tahoma"/>
              </a:rPr>
              <a:t> </a:t>
            </a:r>
            <a:r>
              <a:rPr sz="2800" spc="45" dirty="0">
                <a:cs typeface="Tahoma"/>
              </a:rPr>
              <a:t>вашем</a:t>
            </a:r>
            <a:r>
              <a:rPr sz="2800" spc="-364" dirty="0">
                <a:cs typeface="Tahoma"/>
              </a:rPr>
              <a:t> </a:t>
            </a:r>
            <a:r>
              <a:rPr sz="2800" spc="49" dirty="0">
                <a:cs typeface="Tahoma"/>
              </a:rPr>
              <a:t>коде</a:t>
            </a:r>
            <a:r>
              <a:rPr sz="2800" spc="-349" dirty="0">
                <a:cs typeface="Tahoma"/>
              </a:rPr>
              <a:t> </a:t>
            </a:r>
            <a:r>
              <a:rPr sz="2800" spc="67" dirty="0">
                <a:cs typeface="Tahoma"/>
              </a:rPr>
              <a:t>его</a:t>
            </a:r>
            <a:r>
              <a:rPr sz="2800" spc="-346" dirty="0">
                <a:cs typeface="Tahoma"/>
              </a:rPr>
              <a:t> </a:t>
            </a:r>
            <a:r>
              <a:rPr sz="2800" spc="-6" dirty="0">
                <a:cs typeface="Tahoma"/>
              </a:rPr>
              <a:t>лучше</a:t>
            </a:r>
            <a:r>
              <a:rPr sz="2800" spc="-334" dirty="0">
                <a:cs typeface="Tahoma"/>
              </a:rPr>
              <a:t> </a:t>
            </a:r>
            <a:r>
              <a:rPr sz="2800" spc="33" dirty="0">
                <a:cs typeface="Tahoma"/>
              </a:rPr>
              <a:t>придерживаться. </a:t>
            </a:r>
            <a:r>
              <a:rPr sz="2800" spc="-928" dirty="0">
                <a:cs typeface="Tahoma"/>
              </a:rPr>
              <a:t> </a:t>
            </a:r>
            <a:r>
              <a:rPr sz="2800" spc="-24" dirty="0">
                <a:cs typeface="Tahoma"/>
              </a:rPr>
              <a:t>Так</a:t>
            </a:r>
            <a:r>
              <a:rPr sz="2800" spc="-352" dirty="0">
                <a:cs typeface="Tahoma"/>
              </a:rPr>
              <a:t> </a:t>
            </a:r>
            <a:r>
              <a:rPr sz="2800" spc="15" dirty="0">
                <a:cs typeface="Tahoma"/>
              </a:rPr>
              <a:t>делает</a:t>
            </a:r>
            <a:r>
              <a:rPr sz="2800" spc="-361" dirty="0">
                <a:cs typeface="Tahoma"/>
              </a:rPr>
              <a:t> </a:t>
            </a:r>
            <a:r>
              <a:rPr sz="2800" spc="64" dirty="0">
                <a:cs typeface="Tahoma"/>
              </a:rPr>
              <a:t>бо</a:t>
            </a:r>
            <a:r>
              <a:rPr sz="2800" spc="67" dirty="0">
                <a:cs typeface="Tahoma"/>
              </a:rPr>
              <a:t>л</a:t>
            </a:r>
            <a:r>
              <a:rPr sz="2800" spc="15" dirty="0">
                <a:cs typeface="Tahoma"/>
              </a:rPr>
              <a:t>ьши</a:t>
            </a:r>
            <a:r>
              <a:rPr sz="2800" spc="18" dirty="0">
                <a:cs typeface="Tahoma"/>
              </a:rPr>
              <a:t>н</a:t>
            </a:r>
            <a:r>
              <a:rPr sz="2800" spc="49" dirty="0">
                <a:cs typeface="Tahoma"/>
              </a:rPr>
              <a:t>ство</a:t>
            </a:r>
            <a:r>
              <a:rPr sz="2800" spc="-370" dirty="0">
                <a:cs typeface="Tahoma"/>
              </a:rPr>
              <a:t> </a:t>
            </a:r>
            <a:r>
              <a:rPr sz="2800" spc="100" dirty="0">
                <a:cs typeface="Tahoma"/>
              </a:rPr>
              <a:t>програ</a:t>
            </a:r>
            <a:r>
              <a:rPr sz="2800" spc="127" dirty="0">
                <a:cs typeface="Tahoma"/>
              </a:rPr>
              <a:t>м</a:t>
            </a:r>
            <a:r>
              <a:rPr sz="2800" spc="106" dirty="0">
                <a:cs typeface="Tahoma"/>
              </a:rPr>
              <a:t>мис</a:t>
            </a:r>
            <a:r>
              <a:rPr sz="2800" spc="91" dirty="0">
                <a:cs typeface="Tahoma"/>
              </a:rPr>
              <a:t>т</a:t>
            </a:r>
            <a:r>
              <a:rPr sz="2800" spc="39" dirty="0">
                <a:cs typeface="Tahoma"/>
              </a:rPr>
              <a:t>ов</a:t>
            </a:r>
            <a:r>
              <a:rPr sz="2800" spc="-370" dirty="0">
                <a:cs typeface="Tahoma"/>
              </a:rPr>
              <a:t> </a:t>
            </a:r>
            <a:r>
              <a:rPr sz="2800" spc="18" dirty="0">
                <a:cs typeface="Tahoma"/>
              </a:rPr>
              <a:t>на</a:t>
            </a:r>
            <a:r>
              <a:rPr sz="2800" spc="-334" dirty="0">
                <a:cs typeface="Tahoma"/>
              </a:rPr>
              <a:t> </a:t>
            </a:r>
            <a:r>
              <a:rPr sz="2800" spc="69" dirty="0">
                <a:cs typeface="Tahoma"/>
              </a:rPr>
              <a:t>Pyth</a:t>
            </a:r>
            <a:r>
              <a:rPr sz="2800" spc="82" dirty="0">
                <a:cs typeface="Tahoma"/>
              </a:rPr>
              <a:t>o</a:t>
            </a:r>
            <a:r>
              <a:rPr sz="2800" spc="76" dirty="0">
                <a:cs typeface="Tahoma"/>
              </a:rPr>
              <a:t>n</a:t>
            </a:r>
            <a:r>
              <a:rPr sz="2800" spc="-139" dirty="0">
                <a:cs typeface="Tahoma"/>
              </a:rPr>
              <a:t>.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566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72638" y="648606"/>
            <a:ext cx="9543627" cy="1349527"/>
          </a:xfrm>
        </p:spPr>
        <p:txBody>
          <a:bodyPr>
            <a:normAutofit/>
          </a:bodyPr>
          <a:lstStyle/>
          <a:p>
            <a:r>
              <a:rPr lang="ru-RU" sz="4000" dirty="0"/>
              <a:t>Закрепление ранее изученного материала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4225" y="2644170"/>
            <a:ext cx="98885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FFC000"/>
                </a:solidFill>
              </a:rPr>
              <a:t>Задание. </a:t>
            </a:r>
            <a:r>
              <a:rPr lang="ru-RU" sz="2800" dirty="0">
                <a:solidFill>
                  <a:schemeClr val="bg1"/>
                </a:solidFill>
              </a:rPr>
              <a:t>Получить имена студентов из словаря.</a:t>
            </a: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Напишите функцию, которая вернет массив с именами студентов в алфавитном порядке. Принимать она должна словарь.</a:t>
            </a:r>
            <a:endParaRPr lang="ru-RU" sz="2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40" y="568526"/>
            <a:ext cx="865162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Создаём экземпляры 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740" y="1690023"/>
            <a:ext cx="9846486" cy="261733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18" dirty="0">
                <a:cs typeface="Tahoma"/>
              </a:rPr>
              <a:t>Теперь</a:t>
            </a:r>
            <a:r>
              <a:rPr sz="3002" spc="-352" dirty="0">
                <a:cs typeface="Tahoma"/>
              </a:rPr>
              <a:t> </a:t>
            </a:r>
            <a:r>
              <a:rPr sz="3002" spc="55" dirty="0">
                <a:cs typeface="Tahoma"/>
              </a:rPr>
              <a:t>созда</a:t>
            </a:r>
            <a:r>
              <a:rPr sz="3002" spc="64" dirty="0">
                <a:cs typeface="Tahoma"/>
              </a:rPr>
              <a:t>д</a:t>
            </a:r>
            <a:r>
              <a:rPr sz="3002" spc="146" dirty="0">
                <a:cs typeface="Tahoma"/>
              </a:rPr>
              <a:t>им</a:t>
            </a:r>
            <a:r>
              <a:rPr sz="3002" spc="-364" dirty="0">
                <a:cs typeface="Tahoma"/>
              </a:rPr>
              <a:t> </a:t>
            </a:r>
            <a:r>
              <a:rPr sz="3002" spc="9" dirty="0">
                <a:cs typeface="Tahoma"/>
              </a:rPr>
              <a:t>два</a:t>
            </a:r>
            <a:r>
              <a:rPr sz="3002" spc="-352" dirty="0">
                <a:cs typeface="Tahoma"/>
              </a:rPr>
              <a:t> </a:t>
            </a:r>
            <a:r>
              <a:rPr sz="3002" spc="33" dirty="0">
                <a:cs typeface="Tahoma"/>
              </a:rPr>
              <a:t>кон</a:t>
            </a:r>
            <a:r>
              <a:rPr sz="3002" spc="36" dirty="0">
                <a:cs typeface="Tahoma"/>
              </a:rPr>
              <a:t>к</a:t>
            </a:r>
            <a:r>
              <a:rPr sz="3002" spc="24" dirty="0">
                <a:cs typeface="Tahoma"/>
              </a:rPr>
              <a:t>ретных</a:t>
            </a:r>
            <a:r>
              <a:rPr sz="3002" spc="-364" dirty="0">
                <a:cs typeface="Tahoma"/>
              </a:rPr>
              <a:t> </a:t>
            </a:r>
            <a:r>
              <a:rPr sz="3002" spc="3" dirty="0">
                <a:cs typeface="Tahoma"/>
              </a:rPr>
              <a:t>фрук</a:t>
            </a:r>
            <a:r>
              <a:rPr sz="3002" spc="6" dirty="0">
                <a:cs typeface="Tahoma"/>
              </a:rPr>
              <a:t>т</a:t>
            </a:r>
            <a:r>
              <a:rPr sz="3002" spc="-3" dirty="0">
                <a:cs typeface="Tahoma"/>
              </a:rPr>
              <a:t>а</a:t>
            </a:r>
            <a:r>
              <a:rPr sz="3002" spc="-337" dirty="0">
                <a:cs typeface="Tahoma"/>
              </a:rPr>
              <a:t> </a:t>
            </a:r>
            <a:r>
              <a:rPr sz="3002" spc="45" dirty="0">
                <a:cs typeface="Tahoma"/>
              </a:rPr>
              <a:t>—</a:t>
            </a:r>
            <a:r>
              <a:rPr sz="3002" spc="-355" dirty="0">
                <a:cs typeface="Tahoma"/>
              </a:rPr>
              <a:t> </a:t>
            </a:r>
            <a:r>
              <a:rPr sz="3002" spc="36" dirty="0">
                <a:cs typeface="Tahoma"/>
              </a:rPr>
              <a:t>экземп</a:t>
            </a:r>
            <a:r>
              <a:rPr sz="3002" spc="42" dirty="0">
                <a:cs typeface="Tahoma"/>
              </a:rPr>
              <a:t>л</a:t>
            </a:r>
            <a:r>
              <a:rPr sz="3002" spc="33" dirty="0">
                <a:cs typeface="Tahoma"/>
              </a:rPr>
              <a:t>яра  </a:t>
            </a:r>
            <a:r>
              <a:rPr sz="3002" spc="27" dirty="0">
                <a:cs typeface="Tahoma"/>
              </a:rPr>
              <a:t>класса</a:t>
            </a:r>
            <a:r>
              <a:rPr sz="3002" spc="-358" dirty="0">
                <a:cs typeface="Tahoma"/>
              </a:rPr>
              <a:t> </a:t>
            </a:r>
            <a:r>
              <a:rPr sz="3002" spc="-3" dirty="0">
                <a:cs typeface="Tahoma"/>
              </a:rPr>
              <a:t>Fruit:</a:t>
            </a:r>
            <a:endParaRPr sz="3002" dirty="0">
              <a:cs typeface="Tahoma"/>
            </a:endParaRPr>
          </a:p>
          <a:p>
            <a:pPr>
              <a:spcBef>
                <a:spcPts val="9"/>
              </a:spcBef>
            </a:pPr>
            <a:endParaRPr sz="4154" dirty="0">
              <a:cs typeface="Tahoma"/>
            </a:endParaRPr>
          </a:p>
          <a:p>
            <a:pPr marL="7701" marR="7816799">
              <a:lnSpc>
                <a:spcPct val="142000"/>
              </a:lnSpc>
              <a:spcBef>
                <a:spcPts val="3"/>
              </a:spcBef>
              <a:tabLst>
                <a:tab pos="740478" algn="l"/>
              </a:tabLst>
            </a:pPr>
            <a:r>
              <a:rPr sz="2395" spc="6" dirty="0">
                <a:cs typeface="Courier New"/>
              </a:rPr>
              <a:t>a</a:t>
            </a:r>
            <a:r>
              <a:rPr sz="2395" spc="-18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30" dirty="0">
                <a:cs typeface="Courier New"/>
              </a:rPr>
              <a:t> </a:t>
            </a:r>
            <a:r>
              <a:rPr sz="2395" spc="3" dirty="0">
                <a:cs typeface="Courier New"/>
              </a:rPr>
              <a:t>Fruit() </a:t>
            </a:r>
            <a:r>
              <a:rPr sz="2395" spc="-1428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b =</a:t>
            </a:r>
            <a:r>
              <a:rPr sz="2395" dirty="0">
                <a:cs typeface="Courier New"/>
              </a:rPr>
              <a:t>	</a:t>
            </a:r>
            <a:r>
              <a:rPr sz="2395" spc="3" dirty="0">
                <a:cs typeface="Courier New"/>
              </a:rPr>
              <a:t>Fru</a:t>
            </a:r>
            <a:r>
              <a:rPr sz="2395" spc="-3" dirty="0">
                <a:cs typeface="Courier New"/>
              </a:rPr>
              <a:t>i</a:t>
            </a:r>
            <a:r>
              <a:rPr sz="2395" spc="6" dirty="0">
                <a:cs typeface="Courier New"/>
              </a:rPr>
              <a:t>t()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232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874" y="668449"/>
            <a:ext cx="621419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Создаём атрибуты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74" y="1537622"/>
            <a:ext cx="10796440" cy="46519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64" dirty="0">
                <a:cs typeface="Tahoma"/>
              </a:rPr>
              <a:t>Переменные</a:t>
            </a:r>
            <a:r>
              <a:rPr sz="3002" spc="-370" dirty="0">
                <a:cs typeface="Tahoma"/>
              </a:rPr>
              <a:t> </a:t>
            </a:r>
            <a:r>
              <a:rPr sz="3002" spc="-3" dirty="0">
                <a:cs typeface="Tahoma"/>
              </a:rPr>
              <a:t>a</a:t>
            </a:r>
            <a:r>
              <a:rPr sz="3002" spc="-355" dirty="0">
                <a:cs typeface="Tahoma"/>
              </a:rPr>
              <a:t> </a:t>
            </a:r>
            <a:r>
              <a:rPr sz="3002" spc="91" dirty="0">
                <a:cs typeface="Tahoma"/>
              </a:rPr>
              <a:t>и</a:t>
            </a:r>
            <a:r>
              <a:rPr sz="3002" spc="-346" dirty="0">
                <a:cs typeface="Tahoma"/>
              </a:rPr>
              <a:t> </a:t>
            </a:r>
            <a:r>
              <a:rPr sz="3002" spc="182" dirty="0">
                <a:cs typeface="Tahoma"/>
              </a:rPr>
              <a:t>b</a:t>
            </a:r>
            <a:r>
              <a:rPr sz="3002" spc="-346" dirty="0">
                <a:cs typeface="Tahoma"/>
              </a:rPr>
              <a:t> </a:t>
            </a:r>
            <a:r>
              <a:rPr sz="3002" spc="67" dirty="0">
                <a:cs typeface="Tahoma"/>
              </a:rPr>
              <a:t>содержат</a:t>
            </a:r>
            <a:r>
              <a:rPr sz="3002" spc="-364" dirty="0">
                <a:cs typeface="Tahoma"/>
              </a:rPr>
              <a:t> </a:t>
            </a:r>
            <a:r>
              <a:rPr sz="3002" spc="30" dirty="0">
                <a:cs typeface="Tahoma"/>
              </a:rPr>
              <a:t>ссылки</a:t>
            </a:r>
            <a:r>
              <a:rPr sz="3002" spc="-346" dirty="0">
                <a:cs typeface="Tahoma"/>
              </a:rPr>
              <a:t> </a:t>
            </a:r>
            <a:r>
              <a:rPr sz="3002" spc="18" dirty="0">
                <a:cs typeface="Tahoma"/>
              </a:rPr>
              <a:t>на</a:t>
            </a:r>
            <a:r>
              <a:rPr sz="3002" spc="-349" dirty="0">
                <a:cs typeface="Tahoma"/>
              </a:rPr>
              <a:t> </a:t>
            </a:r>
            <a:r>
              <a:rPr sz="3002" spc="9" dirty="0">
                <a:cs typeface="Tahoma"/>
              </a:rPr>
              <a:t>два</a:t>
            </a:r>
            <a:r>
              <a:rPr sz="3002" spc="-352" dirty="0">
                <a:cs typeface="Tahoma"/>
              </a:rPr>
              <a:t> </a:t>
            </a:r>
            <a:r>
              <a:rPr sz="3002" spc="18" dirty="0">
                <a:cs typeface="Tahoma"/>
              </a:rPr>
              <a:t>разных</a:t>
            </a:r>
            <a:r>
              <a:rPr sz="3002" spc="-349" dirty="0">
                <a:cs typeface="Tahoma"/>
              </a:rPr>
              <a:t> </a:t>
            </a:r>
            <a:r>
              <a:rPr sz="3002" spc="39" dirty="0">
                <a:cs typeface="Tahoma"/>
              </a:rPr>
              <a:t>объекта</a:t>
            </a:r>
            <a:r>
              <a:rPr sz="3002" spc="-352" dirty="0">
                <a:cs typeface="Tahoma"/>
              </a:rPr>
              <a:t> </a:t>
            </a:r>
            <a:r>
              <a:rPr sz="3002" spc="45" dirty="0">
                <a:cs typeface="Tahoma"/>
              </a:rPr>
              <a:t>— </a:t>
            </a:r>
            <a:r>
              <a:rPr sz="3002" spc="-928" dirty="0">
                <a:cs typeface="Tahoma"/>
              </a:rPr>
              <a:t> </a:t>
            </a:r>
            <a:r>
              <a:rPr sz="3002" spc="39" dirty="0">
                <a:cs typeface="Tahoma"/>
              </a:rPr>
              <a:t>экземпляра</a:t>
            </a:r>
            <a:r>
              <a:rPr sz="3002" spc="-352" dirty="0">
                <a:cs typeface="Tahoma"/>
              </a:rPr>
              <a:t> </a:t>
            </a:r>
            <a:r>
              <a:rPr sz="3002" spc="27" dirty="0">
                <a:cs typeface="Tahoma"/>
              </a:rPr>
              <a:t>класса</a:t>
            </a:r>
            <a:r>
              <a:rPr sz="3002" spc="-352" dirty="0">
                <a:cs typeface="Tahoma"/>
              </a:rPr>
              <a:t> </a:t>
            </a:r>
            <a:r>
              <a:rPr sz="3002" spc="6" dirty="0">
                <a:cs typeface="Tahoma"/>
              </a:rPr>
              <a:t>Fruit,</a:t>
            </a:r>
            <a:r>
              <a:rPr sz="3002" spc="-379" dirty="0">
                <a:cs typeface="Tahoma"/>
              </a:rPr>
              <a:t> </a:t>
            </a:r>
            <a:r>
              <a:rPr sz="3002" spc="52" dirty="0">
                <a:cs typeface="Tahoma"/>
              </a:rPr>
              <a:t>которые</a:t>
            </a:r>
            <a:r>
              <a:rPr sz="3002" spc="-349" dirty="0">
                <a:cs typeface="Tahoma"/>
              </a:rPr>
              <a:t> </a:t>
            </a:r>
            <a:r>
              <a:rPr sz="3002" spc="97" dirty="0">
                <a:cs typeface="Tahoma"/>
              </a:rPr>
              <a:t>можно</a:t>
            </a:r>
            <a:r>
              <a:rPr sz="3002" spc="-370" dirty="0">
                <a:cs typeface="Tahoma"/>
              </a:rPr>
              <a:t> </a:t>
            </a:r>
            <a:r>
              <a:rPr sz="3002" spc="12" dirty="0">
                <a:cs typeface="Tahoma"/>
              </a:rPr>
              <a:t>наделить</a:t>
            </a:r>
            <a:r>
              <a:rPr sz="3002" spc="-364" dirty="0">
                <a:cs typeface="Tahoma"/>
              </a:rPr>
              <a:t> </a:t>
            </a:r>
            <a:r>
              <a:rPr sz="3002" spc="64" dirty="0">
                <a:cs typeface="Tahoma"/>
              </a:rPr>
              <a:t>разными </a:t>
            </a:r>
            <a:r>
              <a:rPr sz="3002" spc="67" dirty="0">
                <a:cs typeface="Tahoma"/>
              </a:rPr>
              <a:t> </a:t>
            </a:r>
            <a:r>
              <a:rPr sz="3002" spc="49" dirty="0">
                <a:cs typeface="Tahoma"/>
              </a:rPr>
              <a:t>атрибутами:</a:t>
            </a:r>
            <a:endParaRPr sz="3002" dirty="0">
              <a:cs typeface="Tahoma"/>
            </a:endParaRPr>
          </a:p>
          <a:p>
            <a:pPr marL="7701" marR="7850685">
              <a:lnSpc>
                <a:spcPct val="142000"/>
              </a:lnSpc>
              <a:spcBef>
                <a:spcPts val="943"/>
              </a:spcBef>
            </a:pPr>
            <a:r>
              <a:rPr sz="2395" spc="3" dirty="0">
                <a:cs typeface="Courier New"/>
              </a:rPr>
              <a:t>a.name</a:t>
            </a:r>
            <a:r>
              <a:rPr sz="2395" spc="-24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21" dirty="0">
                <a:cs typeface="Courier New"/>
              </a:rPr>
              <a:t> </a:t>
            </a:r>
            <a:r>
              <a:rPr sz="2395" spc="3" dirty="0">
                <a:solidFill>
                  <a:srgbClr val="9E63A9"/>
                </a:solidFill>
                <a:cs typeface="Courier New"/>
              </a:rPr>
              <a:t>'apple' </a:t>
            </a:r>
            <a:r>
              <a:rPr sz="2395" spc="-1428" dirty="0">
                <a:solidFill>
                  <a:srgbClr val="9E63A9"/>
                </a:solidFill>
                <a:cs typeface="Courier New"/>
              </a:rPr>
              <a:t> </a:t>
            </a:r>
            <a:r>
              <a:rPr sz="2395" spc="3" dirty="0">
                <a:cs typeface="Courier New"/>
              </a:rPr>
              <a:t>a.weight</a:t>
            </a:r>
            <a:r>
              <a:rPr sz="2395" spc="-12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9" dirty="0">
                <a:cs typeface="Courier New"/>
              </a:rPr>
              <a:t> 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120</a:t>
            </a:r>
            <a:endParaRPr sz="2395" dirty="0">
              <a:cs typeface="Courier New"/>
            </a:endParaRPr>
          </a:p>
          <a:p>
            <a:pPr marL="7701" marR="3635774">
              <a:lnSpc>
                <a:spcPts val="4081"/>
              </a:lnSpc>
              <a:spcBef>
                <a:spcPts val="337"/>
              </a:spcBef>
              <a:tabLst>
                <a:tab pos="3123254" algn="l"/>
                <a:tab pos="4405902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теперь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a -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это	яблоко	весом</a:t>
            </a:r>
            <a:r>
              <a:rPr sz="2395" spc="-18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120</a:t>
            </a:r>
            <a:r>
              <a:rPr sz="2395" spc="-21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грамм </a:t>
            </a:r>
            <a:r>
              <a:rPr sz="2395" spc="-1428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cs typeface="Courier New"/>
              </a:rPr>
              <a:t>b.name </a:t>
            </a:r>
            <a:r>
              <a:rPr sz="2395" spc="6" dirty="0">
                <a:cs typeface="Courier New"/>
              </a:rPr>
              <a:t>=</a:t>
            </a:r>
            <a:r>
              <a:rPr sz="2395" spc="-3" dirty="0">
                <a:cs typeface="Courier New"/>
              </a:rPr>
              <a:t> </a:t>
            </a:r>
            <a:r>
              <a:rPr sz="2395" spc="3" dirty="0">
                <a:solidFill>
                  <a:srgbClr val="9E63A9"/>
                </a:solidFill>
                <a:cs typeface="Courier New"/>
              </a:rPr>
              <a:t>'orange'</a:t>
            </a:r>
            <a:endParaRPr sz="2395" dirty="0">
              <a:cs typeface="Courier New"/>
            </a:endParaRPr>
          </a:p>
          <a:p>
            <a:pPr marL="7701">
              <a:spcBef>
                <a:spcPts val="867"/>
              </a:spcBef>
            </a:pPr>
            <a:r>
              <a:rPr sz="2395" spc="3" dirty="0">
                <a:cs typeface="Courier New"/>
              </a:rPr>
              <a:t>b.weight</a:t>
            </a:r>
            <a:r>
              <a:rPr sz="2395" spc="-18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15" dirty="0">
                <a:cs typeface="Courier New"/>
              </a:rPr>
              <a:t> 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150</a:t>
            </a:r>
            <a:endParaRPr sz="2395" dirty="0">
              <a:cs typeface="Courier New"/>
            </a:endParaRPr>
          </a:p>
          <a:p>
            <a:pPr marL="7701">
              <a:spcBef>
                <a:spcPts val="1207"/>
              </a:spcBef>
              <a:tabLst>
                <a:tab pos="2206417" algn="l"/>
                <a:tab pos="3856031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а</a:t>
            </a:r>
            <a:r>
              <a:rPr sz="239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b</a:t>
            </a:r>
            <a:r>
              <a:rPr sz="2395" spc="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-</a:t>
            </a:r>
            <a:r>
              <a:rPr sz="239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это	апельсин	весом</a:t>
            </a:r>
            <a:r>
              <a:rPr sz="2395" spc="-1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150</a:t>
            </a:r>
            <a:r>
              <a:rPr sz="2395" spc="-1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грамм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97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07" y="602393"/>
            <a:ext cx="371386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Атрибуты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07" y="2062555"/>
            <a:ext cx="10352846" cy="224005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3002" spc="100" dirty="0">
                <a:cs typeface="Tahoma"/>
              </a:rPr>
              <a:t>Атр</a:t>
            </a:r>
            <a:r>
              <a:rPr sz="3002" spc="106" dirty="0">
                <a:cs typeface="Tahoma"/>
              </a:rPr>
              <a:t>и</a:t>
            </a:r>
            <a:r>
              <a:rPr sz="3002" spc="18" dirty="0">
                <a:cs typeface="Tahoma"/>
              </a:rPr>
              <a:t>буты</a:t>
            </a:r>
            <a:r>
              <a:rPr sz="3002" spc="-352" dirty="0">
                <a:cs typeface="Tahoma"/>
              </a:rPr>
              <a:t> </a:t>
            </a:r>
            <a:r>
              <a:rPr sz="3002" spc="97" dirty="0">
                <a:cs typeface="Tahoma"/>
              </a:rPr>
              <a:t>можно</a:t>
            </a:r>
            <a:r>
              <a:rPr sz="3002" spc="-352" dirty="0">
                <a:cs typeface="Tahoma"/>
              </a:rPr>
              <a:t> </a:t>
            </a:r>
            <a:r>
              <a:rPr sz="3002" spc="36" dirty="0">
                <a:cs typeface="Tahoma"/>
              </a:rPr>
              <a:t>не</a:t>
            </a:r>
            <a:r>
              <a:rPr sz="3002" spc="-364" dirty="0">
                <a:cs typeface="Tahoma"/>
              </a:rPr>
              <a:t> </a:t>
            </a:r>
            <a:r>
              <a:rPr sz="3002" spc="18" dirty="0">
                <a:cs typeface="Tahoma"/>
              </a:rPr>
              <a:t>то</a:t>
            </a:r>
            <a:r>
              <a:rPr sz="3002" spc="24" dirty="0">
                <a:cs typeface="Tahoma"/>
              </a:rPr>
              <a:t>л</a:t>
            </a:r>
            <a:r>
              <a:rPr sz="3002" spc="6" dirty="0">
                <a:cs typeface="Tahoma"/>
              </a:rPr>
              <a:t>ько</a:t>
            </a:r>
            <a:r>
              <a:rPr sz="3002" spc="-358" dirty="0">
                <a:cs typeface="Tahoma"/>
              </a:rPr>
              <a:t> </a:t>
            </a:r>
            <a:r>
              <a:rPr sz="3002" spc="27" dirty="0">
                <a:cs typeface="Tahoma"/>
              </a:rPr>
              <a:t>устан</a:t>
            </a:r>
            <a:r>
              <a:rPr sz="3002" spc="30" dirty="0">
                <a:cs typeface="Tahoma"/>
              </a:rPr>
              <a:t>а</a:t>
            </a:r>
            <a:r>
              <a:rPr sz="3002" spc="6" dirty="0">
                <a:cs typeface="Tahoma"/>
              </a:rPr>
              <a:t>вл</a:t>
            </a:r>
            <a:r>
              <a:rPr sz="3002" spc="9" dirty="0">
                <a:cs typeface="Tahoma"/>
              </a:rPr>
              <a:t>и</a:t>
            </a:r>
            <a:r>
              <a:rPr sz="3002" spc="-49" dirty="0">
                <a:cs typeface="Tahoma"/>
              </a:rPr>
              <a:t>вать,</a:t>
            </a:r>
            <a:r>
              <a:rPr sz="3002" spc="-379" dirty="0">
                <a:cs typeface="Tahoma"/>
              </a:rPr>
              <a:t> </a:t>
            </a:r>
            <a:r>
              <a:rPr sz="3002" spc="69" dirty="0">
                <a:cs typeface="Tahoma"/>
              </a:rPr>
              <a:t>но</a:t>
            </a:r>
            <a:r>
              <a:rPr sz="3002" spc="-352" dirty="0">
                <a:cs typeface="Tahoma"/>
              </a:rPr>
              <a:t> </a:t>
            </a:r>
            <a:r>
              <a:rPr sz="3002" spc="91" dirty="0">
                <a:cs typeface="Tahoma"/>
              </a:rPr>
              <a:t>и</a:t>
            </a:r>
            <a:r>
              <a:rPr sz="3002" spc="-352" dirty="0">
                <a:cs typeface="Tahoma"/>
              </a:rPr>
              <a:t> </a:t>
            </a:r>
            <a:r>
              <a:rPr sz="3002" spc="12" dirty="0">
                <a:cs typeface="Tahoma"/>
              </a:rPr>
              <a:t>чита</a:t>
            </a:r>
            <a:r>
              <a:rPr sz="3002" spc="15" dirty="0">
                <a:cs typeface="Tahoma"/>
              </a:rPr>
              <a:t>т</a:t>
            </a:r>
            <a:r>
              <a:rPr sz="3002" spc="-109" dirty="0">
                <a:cs typeface="Tahoma"/>
              </a:rPr>
              <a:t>ь.</a:t>
            </a:r>
            <a:endParaRPr sz="3002" dirty="0">
              <a:cs typeface="Tahoma"/>
            </a:endParaRPr>
          </a:p>
          <a:p>
            <a:pPr marL="7701" marR="3081">
              <a:spcBef>
                <a:spcPts val="2999"/>
              </a:spcBef>
            </a:pPr>
            <a:r>
              <a:rPr sz="3002" spc="130" dirty="0">
                <a:cs typeface="Tahoma"/>
              </a:rPr>
              <a:t>При</a:t>
            </a:r>
            <a:r>
              <a:rPr sz="3002" spc="-361" dirty="0">
                <a:cs typeface="Tahoma"/>
              </a:rPr>
              <a:t> </a:t>
            </a:r>
            <a:r>
              <a:rPr sz="3002" spc="39" dirty="0">
                <a:cs typeface="Tahoma"/>
              </a:rPr>
              <a:t>чтении</a:t>
            </a:r>
            <a:r>
              <a:rPr sz="3002" spc="-352" dirty="0">
                <a:cs typeface="Tahoma"/>
              </a:rPr>
              <a:t> </a:t>
            </a:r>
            <a:r>
              <a:rPr sz="3002" spc="36" dirty="0">
                <a:cs typeface="Tahoma"/>
              </a:rPr>
              <a:t>ещѐ</a:t>
            </a:r>
            <a:r>
              <a:rPr sz="3002" spc="-361" dirty="0">
                <a:cs typeface="Tahoma"/>
              </a:rPr>
              <a:t> </a:t>
            </a:r>
            <a:r>
              <a:rPr sz="3002" spc="39" dirty="0">
                <a:cs typeface="Tahoma"/>
              </a:rPr>
              <a:t>не</a:t>
            </a:r>
            <a:r>
              <a:rPr sz="3002" spc="-352" dirty="0">
                <a:cs typeface="Tahoma"/>
              </a:rPr>
              <a:t> </a:t>
            </a:r>
            <a:r>
              <a:rPr sz="3002" spc="64" dirty="0">
                <a:cs typeface="Tahoma"/>
              </a:rPr>
              <a:t>созданного</a:t>
            </a:r>
            <a:r>
              <a:rPr sz="3002" spc="-367" dirty="0">
                <a:cs typeface="Tahoma"/>
              </a:rPr>
              <a:t> </a:t>
            </a:r>
            <a:r>
              <a:rPr sz="3002" spc="64" dirty="0">
                <a:cs typeface="Tahoma"/>
              </a:rPr>
              <a:t>атрибу</a:t>
            </a:r>
            <a:r>
              <a:rPr sz="3002" spc="58" dirty="0">
                <a:cs typeface="Tahoma"/>
              </a:rPr>
              <a:t>т</a:t>
            </a:r>
            <a:r>
              <a:rPr sz="3002" dirty="0">
                <a:cs typeface="Tahoma"/>
              </a:rPr>
              <a:t>а</a:t>
            </a:r>
            <a:r>
              <a:rPr sz="3002" spc="-361" dirty="0">
                <a:cs typeface="Tahoma"/>
              </a:rPr>
              <a:t> </a:t>
            </a:r>
            <a:r>
              <a:rPr sz="3002" spc="52" dirty="0">
                <a:cs typeface="Tahoma"/>
              </a:rPr>
              <a:t>будет</a:t>
            </a:r>
            <a:r>
              <a:rPr sz="3002" spc="-352" dirty="0">
                <a:cs typeface="Tahoma"/>
              </a:rPr>
              <a:t> </a:t>
            </a:r>
            <a:r>
              <a:rPr sz="3002" spc="-9" dirty="0">
                <a:cs typeface="Tahoma"/>
              </a:rPr>
              <a:t>появляться  </a:t>
            </a:r>
            <a:r>
              <a:rPr sz="3002" spc="55" dirty="0">
                <a:cs typeface="Tahoma"/>
              </a:rPr>
              <a:t>ошибка</a:t>
            </a:r>
            <a:r>
              <a:rPr sz="3002" spc="-367" dirty="0">
                <a:cs typeface="Tahoma"/>
              </a:rPr>
              <a:t> </a:t>
            </a:r>
            <a:r>
              <a:rPr sz="3002" spc="124" dirty="0">
                <a:cs typeface="Tahoma"/>
              </a:rPr>
              <a:t>A</a:t>
            </a:r>
            <a:r>
              <a:rPr sz="3002" spc="69" dirty="0">
                <a:cs typeface="Tahoma"/>
              </a:rPr>
              <a:t>tt</a:t>
            </a:r>
            <a:r>
              <a:rPr sz="3002" spc="-21" dirty="0">
                <a:cs typeface="Tahoma"/>
              </a:rPr>
              <a:t>r</a:t>
            </a:r>
            <a:r>
              <a:rPr sz="3002" spc="55" dirty="0">
                <a:cs typeface="Tahoma"/>
              </a:rPr>
              <a:t>ib</a:t>
            </a:r>
            <a:r>
              <a:rPr sz="3002" spc="88" dirty="0">
                <a:cs typeface="Tahoma"/>
              </a:rPr>
              <a:t>u</a:t>
            </a:r>
            <a:r>
              <a:rPr sz="3002" spc="42" dirty="0">
                <a:cs typeface="Tahoma"/>
              </a:rPr>
              <a:t>te</a:t>
            </a:r>
            <a:r>
              <a:rPr sz="3002" spc="61" dirty="0">
                <a:cs typeface="Tahoma"/>
              </a:rPr>
              <a:t>E</a:t>
            </a:r>
            <a:r>
              <a:rPr sz="3002" spc="15" dirty="0">
                <a:cs typeface="Tahoma"/>
              </a:rPr>
              <a:t>rr</a:t>
            </a:r>
            <a:r>
              <a:rPr sz="3002" spc="27" dirty="0">
                <a:cs typeface="Tahoma"/>
              </a:rPr>
              <a:t>o</a:t>
            </a:r>
            <a:r>
              <a:rPr sz="3002" dirty="0">
                <a:cs typeface="Tahoma"/>
              </a:rPr>
              <a:t>r</a:t>
            </a:r>
            <a:r>
              <a:rPr sz="3002" spc="-139" dirty="0">
                <a:cs typeface="Tahoma"/>
              </a:rPr>
              <a:t>.</a:t>
            </a:r>
            <a:r>
              <a:rPr sz="3002" spc="-379" dirty="0">
                <a:cs typeface="Tahoma"/>
              </a:rPr>
              <a:t> </a:t>
            </a:r>
            <a:r>
              <a:rPr sz="3002" spc="-6" dirty="0">
                <a:cs typeface="Tahoma"/>
              </a:rPr>
              <a:t>Вы</a:t>
            </a:r>
            <a:r>
              <a:rPr sz="3002" spc="-352" dirty="0">
                <a:cs typeface="Tahoma"/>
              </a:rPr>
              <a:t> </a:t>
            </a:r>
            <a:r>
              <a:rPr sz="3002" spc="39" dirty="0">
                <a:cs typeface="Tahoma"/>
              </a:rPr>
              <a:t>еѐ</a:t>
            </a:r>
            <a:r>
              <a:rPr sz="3002" spc="-352" dirty="0">
                <a:cs typeface="Tahoma"/>
              </a:rPr>
              <a:t> </a:t>
            </a:r>
            <a:r>
              <a:rPr sz="3002" spc="36" dirty="0">
                <a:cs typeface="Tahoma"/>
              </a:rPr>
              <a:t>часто</a:t>
            </a:r>
            <a:r>
              <a:rPr sz="3002" spc="-352" dirty="0">
                <a:cs typeface="Tahoma"/>
              </a:rPr>
              <a:t> </a:t>
            </a:r>
            <a:r>
              <a:rPr sz="3002" spc="39" dirty="0">
                <a:cs typeface="Tahoma"/>
              </a:rPr>
              <a:t>увиди</a:t>
            </a:r>
            <a:r>
              <a:rPr sz="3002" spc="36" dirty="0">
                <a:cs typeface="Tahoma"/>
              </a:rPr>
              <a:t>т</a:t>
            </a:r>
            <a:r>
              <a:rPr sz="3002" spc="-52" dirty="0">
                <a:cs typeface="Tahoma"/>
              </a:rPr>
              <a:t>е,</a:t>
            </a:r>
            <a:r>
              <a:rPr sz="3002" spc="-367" dirty="0">
                <a:cs typeface="Tahoma"/>
              </a:rPr>
              <a:t> </a:t>
            </a:r>
            <a:r>
              <a:rPr sz="3002" spc="39" dirty="0">
                <a:cs typeface="Tahoma"/>
              </a:rPr>
              <a:t>допуск</a:t>
            </a:r>
            <a:r>
              <a:rPr sz="3002" spc="49" dirty="0">
                <a:cs typeface="Tahoma"/>
              </a:rPr>
              <a:t>а</a:t>
            </a:r>
            <a:r>
              <a:rPr sz="3002" spc="-45" dirty="0">
                <a:cs typeface="Tahoma"/>
              </a:rPr>
              <a:t>я  </a:t>
            </a:r>
            <a:r>
              <a:rPr sz="3002" spc="52" dirty="0">
                <a:cs typeface="Tahoma"/>
              </a:rPr>
              <a:t>неточности</a:t>
            </a:r>
            <a:r>
              <a:rPr sz="3002" spc="-373" dirty="0">
                <a:cs typeface="Tahoma"/>
              </a:rPr>
              <a:t> </a:t>
            </a:r>
            <a:r>
              <a:rPr sz="3002" spc="-24" dirty="0">
                <a:cs typeface="Tahoma"/>
              </a:rPr>
              <a:t>в</a:t>
            </a:r>
            <a:r>
              <a:rPr sz="3002" spc="-352" dirty="0">
                <a:cs typeface="Tahoma"/>
              </a:rPr>
              <a:t> </a:t>
            </a:r>
            <a:r>
              <a:rPr sz="3002" spc="58" dirty="0">
                <a:cs typeface="Tahoma"/>
              </a:rPr>
              <a:t>именах</a:t>
            </a:r>
            <a:r>
              <a:rPr sz="3002" spc="-352" dirty="0">
                <a:cs typeface="Tahoma"/>
              </a:rPr>
              <a:t> </a:t>
            </a:r>
            <a:r>
              <a:rPr sz="3002" spc="58" dirty="0">
                <a:cs typeface="Tahoma"/>
              </a:rPr>
              <a:t>атрибутов</a:t>
            </a:r>
            <a:r>
              <a:rPr sz="3002" spc="-364" dirty="0">
                <a:cs typeface="Tahoma"/>
              </a:rPr>
              <a:t> </a:t>
            </a:r>
            <a:r>
              <a:rPr sz="3002" spc="94" dirty="0">
                <a:cs typeface="Tahoma"/>
              </a:rPr>
              <a:t>и</a:t>
            </a:r>
            <a:r>
              <a:rPr sz="3002" spc="-352" dirty="0">
                <a:cs typeface="Tahoma"/>
              </a:rPr>
              <a:t> </a:t>
            </a:r>
            <a:r>
              <a:rPr sz="3002" spc="82" dirty="0">
                <a:cs typeface="Tahoma"/>
              </a:rPr>
              <a:t>мето</a:t>
            </a:r>
            <a:r>
              <a:rPr sz="3002" spc="88" dirty="0">
                <a:cs typeface="Tahoma"/>
              </a:rPr>
              <a:t>д</a:t>
            </a:r>
            <a:r>
              <a:rPr sz="3002" spc="42" dirty="0">
                <a:cs typeface="Tahoma"/>
              </a:rPr>
              <a:t>о</a:t>
            </a:r>
            <a:r>
              <a:rPr sz="3002" spc="49" dirty="0">
                <a:cs typeface="Tahoma"/>
              </a:rPr>
              <a:t>в</a:t>
            </a:r>
            <a:r>
              <a:rPr sz="3002" spc="-139" dirty="0">
                <a:cs typeface="Tahoma"/>
              </a:rPr>
              <a:t>.</a:t>
            </a:r>
            <a:endParaRPr sz="3002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9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8245" y="378751"/>
          <a:ext cx="8926392" cy="193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3066">
                <a:tc>
                  <a:txBody>
                    <a:bodyPr/>
                    <a:lstStyle/>
                    <a:p>
                      <a:pPr marR="121285" algn="r">
                        <a:lnSpc>
                          <a:spcPts val="7590"/>
                        </a:lnSpc>
                      </a:pPr>
                      <a:r>
                        <a:rPr sz="4000" b="1" kern="1200" dirty="0">
                          <a:solidFill>
                            <a:schemeClr val="tx2"/>
                          </a:solidFill>
                          <a:latin typeface="+mn-lt"/>
                          <a:ea typeface="+mj-ea"/>
                          <a:cs typeface="+mj-cs"/>
                        </a:rPr>
                        <a:t>Атрибуты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13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print(a.name,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a.weight)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#</a:t>
                      </a:r>
                      <a:endParaRPr sz="240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 marL="151130" marR="3175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apple</a:t>
                      </a:r>
                      <a:endParaRPr sz="240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120</a:t>
                      </a:r>
                      <a:endParaRPr sz="240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30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print(b.name,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b.weight)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#</a:t>
                      </a: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1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o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ran</a:t>
                      </a:r>
                      <a:r>
                        <a:rPr sz="2400" spc="-1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g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e</a:t>
                      </a: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150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308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90055" y="2622672"/>
            <a:ext cx="10095623" cy="411467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10600"/>
              </a:lnSpc>
              <a:spcBef>
                <a:spcPts val="61"/>
              </a:spcBef>
              <a:tabLst>
                <a:tab pos="2939579" algn="l"/>
                <a:tab pos="4589578" algn="l"/>
                <a:tab pos="6055516" algn="l"/>
                <a:tab pos="8987394" algn="l"/>
              </a:tabLst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b.weight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-=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Апельсин</a:t>
            </a:r>
            <a:r>
              <a:rPr sz="2395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	лежал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395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складе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-3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усох </a:t>
            </a:r>
            <a:r>
              <a:rPr sz="2395" spc="-142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print(b.name,</a:t>
            </a:r>
            <a:r>
              <a:rPr sz="2395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b.weight)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140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1"/>
              </a:spcBef>
            </a:pPr>
            <a:endParaRPr sz="27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6783672">
              <a:lnSpc>
                <a:spcPct val="110600"/>
              </a:lnSpc>
              <a:tabLst>
                <a:tab pos="1473640" algn="l"/>
              </a:tabLst>
            </a:pP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c  = 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Fruit()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c.name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'lemon' 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c.color	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'yellow'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06"/>
              </a:spcBef>
              <a:tabLst>
                <a:tab pos="2939579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	появился</a:t>
            </a:r>
            <a:r>
              <a:rPr sz="2395" spc="-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только</a:t>
            </a:r>
            <a:r>
              <a:rPr sz="2395" spc="-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объекте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c.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69661">
              <a:lnSpc>
                <a:spcPct val="110600"/>
              </a:lnSpc>
              <a:spcBef>
                <a:spcPts val="3"/>
              </a:spcBef>
              <a:tabLst>
                <a:tab pos="1656930" algn="l"/>
                <a:tab pos="8987779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sz="2395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ави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ь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ойс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щае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 к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 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print(c.name,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c.weight)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03"/>
              </a:spcBef>
              <a:tabLst>
                <a:tab pos="5322740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Ошибка AttributeError,</a:t>
            </a:r>
            <a:r>
              <a:rPr sz="2395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нет	атрибута</a:t>
            </a:r>
            <a:r>
              <a:rPr sz="2395" spc="-21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4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23465" y="2682949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spc="139" dirty="0">
                <a:solidFill>
                  <a:schemeClr val="bg1"/>
                </a:solidFill>
              </a:rPr>
              <a:t>Методы</a:t>
            </a:r>
            <a:r>
              <a:rPr lang="ru-RU" sz="4400" spc="-700" dirty="0">
                <a:solidFill>
                  <a:schemeClr val="bg1"/>
                </a:solidFill>
              </a:rPr>
              <a:t> </a:t>
            </a:r>
            <a:r>
              <a:rPr lang="ru-RU" sz="4400" spc="-36" dirty="0">
                <a:solidFill>
                  <a:schemeClr val="bg1"/>
                </a:solidFill>
              </a:rPr>
              <a:t>кл</a:t>
            </a:r>
            <a:r>
              <a:rPr lang="ru-RU" sz="4400" spc="-55" dirty="0">
                <a:solidFill>
                  <a:schemeClr val="bg1"/>
                </a:solidFill>
              </a:rPr>
              <a:t>а</a:t>
            </a:r>
            <a:r>
              <a:rPr lang="ru-RU" sz="4400" spc="154" dirty="0">
                <a:solidFill>
                  <a:schemeClr val="bg1"/>
                </a:solidFill>
              </a:rPr>
              <a:t>ссов</a:t>
            </a:r>
            <a:endParaRPr sz="4400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9294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74" y="621639"/>
            <a:ext cx="758046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 err="1"/>
              <a:t>Созда</a:t>
            </a:r>
            <a:r>
              <a:rPr lang="ru-RU" sz="4000" b="1" dirty="0" err="1"/>
              <a:t>ние</a:t>
            </a:r>
            <a:r>
              <a:rPr sz="4000" b="1" dirty="0"/>
              <a:t> метод</a:t>
            </a:r>
            <a:r>
              <a:rPr lang="ru-RU" sz="4000" b="1" dirty="0"/>
              <a:t>а</a:t>
            </a:r>
            <a:r>
              <a:rPr sz="4000" b="1" dirty="0"/>
              <a:t> 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674" y="1779183"/>
            <a:ext cx="5330834" cy="1364221"/>
          </a:xfrm>
          <a:prstGeom prst="rect">
            <a:avLst/>
          </a:prstGeom>
        </p:spPr>
        <p:txBody>
          <a:bodyPr vert="horz" wrap="square" lIns="0" tIns="84329" rIns="0" bIns="0" rtlCol="0">
            <a:spAutoFit/>
          </a:bodyPr>
          <a:lstStyle/>
          <a:p>
            <a:pPr marL="7701">
              <a:spcBef>
                <a:spcPts val="664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395" spc="-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Greeter:</a:t>
            </a:r>
          </a:p>
          <a:p>
            <a:pPr marL="1473640" marR="3081" indent="-733162">
              <a:lnSpc>
                <a:spcPts val="3481"/>
              </a:lnSpc>
              <a:spcBef>
                <a:spcPts val="94"/>
              </a:spcBef>
              <a:tabLst>
                <a:tab pos="4222997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hello_world(self):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sz="2395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ет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Мир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674" y="3677619"/>
            <a:ext cx="3498312" cy="89929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1100"/>
              </a:lnSpc>
              <a:spcBef>
                <a:spcPts val="58"/>
              </a:spcBef>
              <a:tabLst>
                <a:tab pos="1473640" algn="l"/>
              </a:tabLst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=	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Greeter()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gre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t.h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llo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wor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4826" y="4200190"/>
            <a:ext cx="4414380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  <a:tabLst>
                <a:tab pos="1839836" algn="l"/>
                <a:tab pos="3489450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выв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"Пр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вет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!"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7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809" y="636260"/>
            <a:ext cx="750209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Создаём метод 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809" y="1589185"/>
            <a:ext cx="10915040" cy="45113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0699"/>
              </a:lnSpc>
              <a:spcBef>
                <a:spcPts val="55"/>
              </a:spcBef>
            </a:pPr>
            <a:r>
              <a:rPr sz="2880" spc="115" dirty="0">
                <a:cs typeface="Tahoma"/>
              </a:rPr>
              <a:t>Мы</a:t>
            </a:r>
            <a:r>
              <a:rPr sz="2880" spc="-334" dirty="0">
                <a:cs typeface="Tahoma"/>
              </a:rPr>
              <a:t> </a:t>
            </a:r>
            <a:r>
              <a:rPr sz="2880" spc="45" dirty="0">
                <a:cs typeface="Tahoma"/>
              </a:rPr>
              <a:t>написали</a:t>
            </a:r>
            <a:r>
              <a:rPr sz="2880" spc="-315" dirty="0">
                <a:cs typeface="Tahoma"/>
              </a:rPr>
              <a:t> </a:t>
            </a:r>
            <a:r>
              <a:rPr sz="2880" spc="52" dirty="0">
                <a:cs typeface="Tahoma"/>
              </a:rPr>
              <a:t>метод,</a:t>
            </a:r>
            <a:r>
              <a:rPr sz="2880" spc="-330" dirty="0">
                <a:cs typeface="Tahoma"/>
              </a:rPr>
              <a:t> </a:t>
            </a:r>
            <a:r>
              <a:rPr sz="2880" spc="118" dirty="0">
                <a:cs typeface="Tahoma"/>
              </a:rPr>
              <a:t>с</a:t>
            </a:r>
            <a:r>
              <a:rPr sz="2880" spc="-330" dirty="0">
                <a:cs typeface="Tahoma"/>
              </a:rPr>
              <a:t> </a:t>
            </a:r>
            <a:r>
              <a:rPr sz="2880" spc="85" dirty="0">
                <a:cs typeface="Tahoma"/>
              </a:rPr>
              <a:t>синтаксисом</a:t>
            </a:r>
            <a:r>
              <a:rPr sz="2880" spc="-321" dirty="0">
                <a:cs typeface="Tahoma"/>
              </a:rPr>
              <a:t> </a:t>
            </a:r>
            <a:r>
              <a:rPr sz="2880" spc="6" dirty="0">
                <a:cs typeface="Tahoma"/>
              </a:rPr>
              <a:t>вызова</a:t>
            </a:r>
            <a:r>
              <a:rPr sz="2880" spc="-321" dirty="0">
                <a:cs typeface="Tahoma"/>
              </a:rPr>
              <a:t> </a:t>
            </a:r>
            <a:r>
              <a:rPr sz="2880" spc="91" dirty="0">
                <a:cs typeface="Tahoma"/>
              </a:rPr>
              <a:t>которого</a:t>
            </a:r>
            <a:r>
              <a:rPr sz="2880" spc="-315" dirty="0">
                <a:cs typeface="Tahoma"/>
              </a:rPr>
              <a:t> </a:t>
            </a:r>
            <a:r>
              <a:rPr sz="2880" spc="-39" dirty="0">
                <a:cs typeface="Tahoma"/>
              </a:rPr>
              <a:t>вы</a:t>
            </a:r>
            <a:r>
              <a:rPr sz="2880" spc="-330" dirty="0">
                <a:cs typeface="Tahoma"/>
              </a:rPr>
              <a:t> </a:t>
            </a:r>
            <a:r>
              <a:rPr sz="2880" spc="88" dirty="0">
                <a:cs typeface="Tahoma"/>
              </a:rPr>
              <a:t>хорошо </a:t>
            </a:r>
            <a:r>
              <a:rPr sz="2880" spc="-888" dirty="0">
                <a:cs typeface="Tahoma"/>
              </a:rPr>
              <a:t> </a:t>
            </a:r>
            <a:r>
              <a:rPr sz="2880" spc="49" dirty="0">
                <a:cs typeface="Tahoma"/>
              </a:rPr>
              <a:t>знакомы</a:t>
            </a:r>
            <a:r>
              <a:rPr sz="2880" spc="-334" dirty="0">
                <a:cs typeface="Tahoma"/>
              </a:rPr>
              <a:t> </a:t>
            </a:r>
            <a:r>
              <a:rPr sz="2880" spc="64" dirty="0">
                <a:cs typeface="Tahoma"/>
              </a:rPr>
              <a:t>по</a:t>
            </a:r>
            <a:r>
              <a:rPr sz="2880" spc="-334" dirty="0">
                <a:cs typeface="Tahoma"/>
              </a:rPr>
              <a:t> </a:t>
            </a:r>
            <a:r>
              <a:rPr sz="2880" spc="94" dirty="0">
                <a:cs typeface="Tahoma"/>
              </a:rPr>
              <a:t>ме</a:t>
            </a:r>
            <a:r>
              <a:rPr sz="2880" spc="79" dirty="0">
                <a:cs typeface="Tahoma"/>
              </a:rPr>
              <a:t>т</a:t>
            </a:r>
            <a:r>
              <a:rPr sz="2880" spc="67" dirty="0">
                <a:cs typeface="Tahoma"/>
              </a:rPr>
              <a:t>оду</a:t>
            </a:r>
            <a:r>
              <a:rPr sz="2880" spc="-334" dirty="0">
                <a:cs typeface="Tahoma"/>
              </a:rPr>
              <a:t> </a:t>
            </a:r>
            <a:r>
              <a:rPr sz="2880" spc="121" dirty="0">
                <a:cs typeface="Tahoma"/>
              </a:rPr>
              <a:t>с</a:t>
            </a:r>
            <a:r>
              <a:rPr sz="2880" spc="79" dirty="0">
                <a:cs typeface="Tahoma"/>
              </a:rPr>
              <a:t>трок</a:t>
            </a:r>
            <a:r>
              <a:rPr sz="2880" spc="-312" dirty="0">
                <a:cs typeface="Tahoma"/>
              </a:rPr>
              <a:t> </a:t>
            </a:r>
            <a:r>
              <a:rPr sz="2880" spc="124" dirty="0">
                <a:cs typeface="Tahoma"/>
              </a:rPr>
              <a:t>s</a:t>
            </a:r>
            <a:r>
              <a:rPr sz="2880" spc="164" dirty="0">
                <a:cs typeface="Tahoma"/>
              </a:rPr>
              <a:t>p</a:t>
            </a:r>
            <a:r>
              <a:rPr sz="2880" spc="-18" dirty="0">
                <a:cs typeface="Tahoma"/>
              </a:rPr>
              <a:t>l</a:t>
            </a:r>
            <a:r>
              <a:rPr sz="2880" spc="-9" dirty="0">
                <a:cs typeface="Tahoma"/>
              </a:rPr>
              <a:t>i</a:t>
            </a:r>
            <a:r>
              <a:rPr sz="2880" spc="69" dirty="0">
                <a:cs typeface="Tahoma"/>
              </a:rPr>
              <a:t>t</a:t>
            </a:r>
            <a:r>
              <a:rPr sz="2880" spc="-346" dirty="0">
                <a:cs typeface="Tahoma"/>
              </a:rPr>
              <a:t> </a:t>
            </a:r>
            <a:r>
              <a:rPr sz="2880" spc="55" dirty="0">
                <a:cs typeface="Tahoma"/>
              </a:rPr>
              <a:t>или</a:t>
            </a:r>
            <a:r>
              <a:rPr sz="2880" spc="-343" dirty="0">
                <a:cs typeface="Tahoma"/>
              </a:rPr>
              <a:t> </a:t>
            </a:r>
            <a:r>
              <a:rPr sz="2880" spc="206" dirty="0">
                <a:cs typeface="Tahoma"/>
              </a:rPr>
              <a:t>м</a:t>
            </a:r>
            <a:r>
              <a:rPr sz="2880" spc="52" dirty="0">
                <a:cs typeface="Tahoma"/>
              </a:rPr>
              <a:t>етоду</a:t>
            </a:r>
            <a:r>
              <a:rPr sz="2880" spc="-327" dirty="0">
                <a:cs typeface="Tahoma"/>
              </a:rPr>
              <a:t> </a:t>
            </a:r>
            <a:r>
              <a:rPr sz="2880" spc="67" dirty="0">
                <a:cs typeface="Tahoma"/>
              </a:rPr>
              <a:t>списков</a:t>
            </a:r>
            <a:r>
              <a:rPr sz="2880" spc="-309" dirty="0">
                <a:cs typeface="Tahoma"/>
              </a:rPr>
              <a:t> </a:t>
            </a:r>
            <a:r>
              <a:rPr sz="2880" spc="94" dirty="0">
                <a:cs typeface="Tahoma"/>
              </a:rPr>
              <a:t>a</a:t>
            </a:r>
            <a:r>
              <a:rPr sz="2880" spc="109" dirty="0">
                <a:cs typeface="Tahoma"/>
              </a:rPr>
              <a:t>p</a:t>
            </a:r>
            <a:r>
              <a:rPr sz="2880" spc="121" dirty="0">
                <a:cs typeface="Tahoma"/>
              </a:rPr>
              <a:t>p</a:t>
            </a:r>
            <a:r>
              <a:rPr sz="2880" spc="124" dirty="0">
                <a:cs typeface="Tahoma"/>
              </a:rPr>
              <a:t>e</a:t>
            </a:r>
            <a:r>
              <a:rPr sz="2880" spc="136" dirty="0">
                <a:cs typeface="Tahoma"/>
              </a:rPr>
              <a:t>n</a:t>
            </a:r>
            <a:r>
              <a:rPr sz="2880" spc="143" dirty="0">
                <a:cs typeface="Tahoma"/>
              </a:rPr>
              <a:t>d</a:t>
            </a:r>
            <a:r>
              <a:rPr sz="2880" spc="-127" dirty="0">
                <a:cs typeface="Tahoma"/>
              </a:rPr>
              <a:t>.</a:t>
            </a:r>
            <a:endParaRPr sz="2880" dirty="0">
              <a:cs typeface="Tahoma"/>
            </a:endParaRPr>
          </a:p>
          <a:p>
            <a:pPr marL="7701" marR="70851">
              <a:lnSpc>
                <a:spcPct val="100699"/>
              </a:lnSpc>
              <a:spcBef>
                <a:spcPts val="2999"/>
              </a:spcBef>
            </a:pPr>
            <a:r>
              <a:rPr sz="2880" spc="136" dirty="0">
                <a:cs typeface="Tahoma"/>
              </a:rPr>
              <a:t>При</a:t>
            </a:r>
            <a:r>
              <a:rPr sz="2880" spc="-330" dirty="0">
                <a:cs typeface="Tahoma"/>
              </a:rPr>
              <a:t> </a:t>
            </a:r>
            <a:r>
              <a:rPr sz="2880" spc="69" dirty="0">
                <a:cs typeface="Tahoma"/>
              </a:rPr>
              <a:t>создании</a:t>
            </a:r>
            <a:r>
              <a:rPr sz="2880" spc="-321" dirty="0">
                <a:cs typeface="Tahoma"/>
              </a:rPr>
              <a:t> </a:t>
            </a:r>
            <a:r>
              <a:rPr sz="2880" spc="49" dirty="0">
                <a:cs typeface="Tahoma"/>
              </a:rPr>
              <a:t>собственных</a:t>
            </a:r>
            <a:r>
              <a:rPr sz="2880" spc="-330" dirty="0">
                <a:cs typeface="Tahoma"/>
              </a:rPr>
              <a:t> </a:t>
            </a:r>
            <a:r>
              <a:rPr sz="2880" spc="79" dirty="0">
                <a:cs typeface="Tahoma"/>
              </a:rPr>
              <a:t>методов</a:t>
            </a:r>
            <a:r>
              <a:rPr sz="2880" spc="-330" dirty="0">
                <a:cs typeface="Tahoma"/>
              </a:rPr>
              <a:t> </a:t>
            </a:r>
            <a:r>
              <a:rPr sz="2880" spc="79" dirty="0">
                <a:cs typeface="Tahoma"/>
              </a:rPr>
              <a:t>обратите</a:t>
            </a:r>
            <a:r>
              <a:rPr sz="2880" spc="-318" dirty="0">
                <a:cs typeface="Tahoma"/>
              </a:rPr>
              <a:t> </a:t>
            </a:r>
            <a:r>
              <a:rPr sz="2880" spc="67" dirty="0">
                <a:cs typeface="Tahoma"/>
              </a:rPr>
              <a:t>внимание</a:t>
            </a:r>
            <a:r>
              <a:rPr sz="2880" spc="-324" dirty="0">
                <a:cs typeface="Tahoma"/>
              </a:rPr>
              <a:t> </a:t>
            </a:r>
            <a:r>
              <a:rPr sz="2880" spc="27" dirty="0">
                <a:cs typeface="Tahoma"/>
              </a:rPr>
              <a:t>на</a:t>
            </a:r>
            <a:r>
              <a:rPr sz="2880" spc="-324" dirty="0">
                <a:cs typeface="Tahoma"/>
              </a:rPr>
              <a:t> </a:t>
            </a:r>
            <a:r>
              <a:rPr sz="2880" spc="18" dirty="0">
                <a:cs typeface="Tahoma"/>
              </a:rPr>
              <a:t>два </a:t>
            </a:r>
            <a:r>
              <a:rPr sz="2880" spc="-891" dirty="0">
                <a:cs typeface="Tahoma"/>
              </a:rPr>
              <a:t> </a:t>
            </a:r>
            <a:r>
              <a:rPr sz="2880" spc="58" dirty="0">
                <a:cs typeface="Tahoma"/>
              </a:rPr>
              <a:t>момента:</a:t>
            </a:r>
            <a:endParaRPr sz="2880" dirty="0">
              <a:cs typeface="Tahoma"/>
            </a:endParaRPr>
          </a:p>
          <a:p>
            <a:pPr marL="436663" marR="326534" indent="-429346">
              <a:lnSpc>
                <a:spcPct val="100699"/>
              </a:lnSpc>
              <a:spcBef>
                <a:spcPts val="2398"/>
              </a:spcBef>
              <a:tabLst>
                <a:tab pos="436663" algn="l"/>
              </a:tabLst>
            </a:pPr>
            <a:r>
              <a:rPr sz="2880" spc="-291" dirty="0">
                <a:cs typeface="Tahoma"/>
              </a:rPr>
              <a:t>⁻	</a:t>
            </a:r>
            <a:r>
              <a:rPr sz="2880" spc="106" dirty="0">
                <a:cs typeface="Tahoma"/>
              </a:rPr>
              <a:t>Метод</a:t>
            </a:r>
            <a:r>
              <a:rPr sz="2880" spc="-315" dirty="0">
                <a:cs typeface="Tahoma"/>
              </a:rPr>
              <a:t> </a:t>
            </a:r>
            <a:r>
              <a:rPr sz="2880" spc="45" dirty="0">
                <a:cs typeface="Tahoma"/>
              </a:rPr>
              <a:t>должен</a:t>
            </a:r>
            <a:r>
              <a:rPr sz="2880" spc="-318" dirty="0">
                <a:cs typeface="Tahoma"/>
              </a:rPr>
              <a:t> </a:t>
            </a:r>
            <a:r>
              <a:rPr sz="2880" spc="6" dirty="0">
                <a:cs typeface="Tahoma"/>
              </a:rPr>
              <a:t>быть</a:t>
            </a:r>
            <a:r>
              <a:rPr sz="2880" spc="-330" dirty="0">
                <a:cs typeface="Tahoma"/>
              </a:rPr>
              <a:t> </a:t>
            </a:r>
            <a:r>
              <a:rPr sz="2880" spc="58" dirty="0">
                <a:cs typeface="Tahoma"/>
              </a:rPr>
              <a:t>определѐн</a:t>
            </a:r>
            <a:r>
              <a:rPr sz="2880" spc="-312" dirty="0">
                <a:cs typeface="Tahoma"/>
              </a:rPr>
              <a:t> </a:t>
            </a:r>
            <a:r>
              <a:rPr sz="2880" spc="61" dirty="0">
                <a:cs typeface="Tahoma"/>
              </a:rPr>
              <a:t>внутри</a:t>
            </a:r>
            <a:r>
              <a:rPr sz="2880" spc="-318" dirty="0">
                <a:cs typeface="Tahoma"/>
              </a:rPr>
              <a:t> </a:t>
            </a:r>
            <a:r>
              <a:rPr sz="2880" spc="36" dirty="0">
                <a:cs typeface="Tahoma"/>
              </a:rPr>
              <a:t>класса</a:t>
            </a:r>
            <a:r>
              <a:rPr sz="2880" spc="-321" dirty="0">
                <a:cs typeface="Tahoma"/>
              </a:rPr>
              <a:t> </a:t>
            </a:r>
            <a:r>
              <a:rPr sz="2880" spc="6" dirty="0">
                <a:cs typeface="Tahoma"/>
              </a:rPr>
              <a:t>(добавляется </a:t>
            </a:r>
            <a:r>
              <a:rPr sz="2880" spc="-891" dirty="0">
                <a:cs typeface="Tahoma"/>
              </a:rPr>
              <a:t> </a:t>
            </a:r>
            <a:r>
              <a:rPr sz="2880" spc="49" dirty="0">
                <a:cs typeface="Tahoma"/>
              </a:rPr>
              <a:t>уровень</a:t>
            </a:r>
            <a:r>
              <a:rPr sz="2880" spc="-330" dirty="0">
                <a:cs typeface="Tahoma"/>
              </a:rPr>
              <a:t> </a:t>
            </a:r>
            <a:r>
              <a:rPr sz="2880" spc="64" dirty="0">
                <a:cs typeface="Tahoma"/>
              </a:rPr>
              <a:t>отс</a:t>
            </a:r>
            <a:r>
              <a:rPr sz="2880" spc="67" dirty="0">
                <a:cs typeface="Tahoma"/>
              </a:rPr>
              <a:t>т</a:t>
            </a:r>
            <a:r>
              <a:rPr sz="2880" spc="-52" dirty="0">
                <a:cs typeface="Tahoma"/>
              </a:rPr>
              <a:t>упов);</a:t>
            </a:r>
            <a:endParaRPr sz="2880" dirty="0">
              <a:cs typeface="Tahoma"/>
            </a:endParaRPr>
          </a:p>
          <a:p>
            <a:pPr marL="436663" marR="979603" indent="-429346">
              <a:lnSpc>
                <a:spcPct val="100699"/>
              </a:lnSpc>
              <a:spcBef>
                <a:spcPts val="1801"/>
              </a:spcBef>
              <a:tabLst>
                <a:tab pos="436663" algn="l"/>
              </a:tabLst>
            </a:pPr>
            <a:r>
              <a:rPr sz="2880" spc="-291" dirty="0">
                <a:cs typeface="Tahoma"/>
              </a:rPr>
              <a:t>⁻	</a:t>
            </a:r>
            <a:r>
              <a:rPr sz="2880" spc="94" dirty="0">
                <a:cs typeface="Tahoma"/>
              </a:rPr>
              <a:t>У</a:t>
            </a:r>
            <a:r>
              <a:rPr sz="2880" spc="-340" dirty="0">
                <a:cs typeface="Tahoma"/>
              </a:rPr>
              <a:t> </a:t>
            </a:r>
            <a:r>
              <a:rPr sz="2880" spc="76" dirty="0">
                <a:cs typeface="Tahoma"/>
              </a:rPr>
              <a:t>методов</a:t>
            </a:r>
            <a:r>
              <a:rPr sz="2880" spc="-321" dirty="0">
                <a:cs typeface="Tahoma"/>
              </a:rPr>
              <a:t> </a:t>
            </a:r>
            <a:r>
              <a:rPr sz="2880" spc="45" dirty="0">
                <a:cs typeface="Tahoma"/>
              </a:rPr>
              <a:t>всегда</a:t>
            </a:r>
            <a:r>
              <a:rPr sz="2880" spc="-327" dirty="0">
                <a:cs typeface="Tahoma"/>
              </a:rPr>
              <a:t> </a:t>
            </a:r>
            <a:r>
              <a:rPr sz="2880" spc="30" dirty="0">
                <a:cs typeface="Tahoma"/>
              </a:rPr>
              <a:t>есть</a:t>
            </a:r>
            <a:r>
              <a:rPr sz="2880" spc="-334" dirty="0">
                <a:cs typeface="Tahoma"/>
              </a:rPr>
              <a:t> </a:t>
            </a:r>
            <a:r>
              <a:rPr sz="2880" spc="15" dirty="0">
                <a:cs typeface="Tahoma"/>
              </a:rPr>
              <a:t>хотя</a:t>
            </a:r>
            <a:r>
              <a:rPr sz="2880" spc="-334" dirty="0">
                <a:cs typeface="Tahoma"/>
              </a:rPr>
              <a:t> </a:t>
            </a:r>
            <a:r>
              <a:rPr sz="2880" spc="36" dirty="0">
                <a:cs typeface="Tahoma"/>
              </a:rPr>
              <a:t>бы</a:t>
            </a:r>
            <a:r>
              <a:rPr sz="2880" spc="-334" dirty="0">
                <a:cs typeface="Tahoma"/>
              </a:rPr>
              <a:t> </a:t>
            </a:r>
            <a:r>
              <a:rPr sz="2880" spc="82" dirty="0">
                <a:cs typeface="Tahoma"/>
              </a:rPr>
              <a:t>один</a:t>
            </a:r>
            <a:r>
              <a:rPr sz="2880" spc="-330" dirty="0">
                <a:cs typeface="Tahoma"/>
              </a:rPr>
              <a:t> </a:t>
            </a:r>
            <a:r>
              <a:rPr sz="2880" spc="52" dirty="0">
                <a:cs typeface="Tahoma"/>
              </a:rPr>
              <a:t>аргумент,</a:t>
            </a:r>
            <a:r>
              <a:rPr sz="2880" spc="-324" dirty="0">
                <a:cs typeface="Tahoma"/>
              </a:rPr>
              <a:t> </a:t>
            </a:r>
            <a:r>
              <a:rPr sz="2880" spc="100" dirty="0">
                <a:cs typeface="Tahoma"/>
              </a:rPr>
              <a:t>и</a:t>
            </a:r>
            <a:r>
              <a:rPr sz="2880" spc="-300" dirty="0">
                <a:cs typeface="Tahoma"/>
              </a:rPr>
              <a:t> </a:t>
            </a:r>
            <a:r>
              <a:rPr sz="2880" spc="49" dirty="0">
                <a:cs typeface="Tahoma"/>
              </a:rPr>
              <a:t>первый </a:t>
            </a:r>
            <a:r>
              <a:rPr sz="2880" spc="-891" dirty="0">
                <a:cs typeface="Tahoma"/>
              </a:rPr>
              <a:t> </a:t>
            </a:r>
            <a:r>
              <a:rPr sz="2880" spc="64" dirty="0">
                <a:cs typeface="Tahoma"/>
              </a:rPr>
              <a:t>по</a:t>
            </a:r>
            <a:r>
              <a:rPr sz="2880" spc="-330" dirty="0">
                <a:cs typeface="Tahoma"/>
              </a:rPr>
              <a:t> </a:t>
            </a:r>
            <a:r>
              <a:rPr sz="2880" spc="121" dirty="0">
                <a:cs typeface="Tahoma"/>
              </a:rPr>
              <a:t>с</a:t>
            </a:r>
            <a:r>
              <a:rPr sz="2880" spc="9" dirty="0">
                <a:cs typeface="Tahoma"/>
              </a:rPr>
              <a:t>ч</a:t>
            </a:r>
            <a:r>
              <a:rPr sz="2880" spc="18" dirty="0">
                <a:cs typeface="Tahoma"/>
              </a:rPr>
              <a:t>ѐ</a:t>
            </a:r>
            <a:r>
              <a:rPr sz="2880" spc="15" dirty="0">
                <a:cs typeface="Tahoma"/>
              </a:rPr>
              <a:t>т</a:t>
            </a:r>
            <a:r>
              <a:rPr sz="2880" spc="24" dirty="0">
                <a:cs typeface="Tahoma"/>
              </a:rPr>
              <a:t>у</a:t>
            </a:r>
            <a:r>
              <a:rPr sz="2880" spc="-352" dirty="0">
                <a:cs typeface="Tahoma"/>
              </a:rPr>
              <a:t> </a:t>
            </a:r>
            <a:r>
              <a:rPr sz="2880" spc="94" dirty="0">
                <a:cs typeface="Tahoma"/>
              </a:rPr>
              <a:t>а</a:t>
            </a:r>
            <a:r>
              <a:rPr sz="2880" spc="112" dirty="0">
                <a:cs typeface="Tahoma"/>
              </a:rPr>
              <a:t>р</a:t>
            </a:r>
            <a:r>
              <a:rPr sz="2880" spc="85" dirty="0">
                <a:cs typeface="Tahoma"/>
              </a:rPr>
              <a:t>гу</a:t>
            </a:r>
            <a:r>
              <a:rPr sz="2880" spc="130" dirty="0">
                <a:cs typeface="Tahoma"/>
              </a:rPr>
              <a:t>м</a:t>
            </a:r>
            <a:r>
              <a:rPr sz="2880" spc="45" dirty="0">
                <a:cs typeface="Tahoma"/>
              </a:rPr>
              <a:t>е</a:t>
            </a:r>
            <a:r>
              <a:rPr sz="2880" spc="55" dirty="0">
                <a:cs typeface="Tahoma"/>
              </a:rPr>
              <a:t>н</a:t>
            </a:r>
            <a:r>
              <a:rPr sz="2880" spc="12" dirty="0">
                <a:cs typeface="Tahoma"/>
              </a:rPr>
              <a:t>т</a:t>
            </a:r>
            <a:r>
              <a:rPr sz="2880" spc="-358" dirty="0">
                <a:cs typeface="Tahoma"/>
              </a:rPr>
              <a:t> </a:t>
            </a:r>
            <a:r>
              <a:rPr sz="2880" spc="88" dirty="0">
                <a:cs typeface="Tahoma"/>
              </a:rPr>
              <a:t>д</a:t>
            </a:r>
            <a:r>
              <a:rPr sz="2880" spc="97" dirty="0">
                <a:cs typeface="Tahoma"/>
              </a:rPr>
              <a:t>о</a:t>
            </a:r>
            <a:r>
              <a:rPr sz="2880" spc="3" dirty="0">
                <a:cs typeface="Tahoma"/>
              </a:rPr>
              <a:t>л</a:t>
            </a:r>
            <a:r>
              <a:rPr sz="2880" spc="12" dirty="0">
                <a:cs typeface="Tahoma"/>
              </a:rPr>
              <a:t>ж</a:t>
            </a:r>
            <a:r>
              <a:rPr sz="2880" spc="45" dirty="0">
                <a:cs typeface="Tahoma"/>
              </a:rPr>
              <a:t>ен</a:t>
            </a:r>
            <a:r>
              <a:rPr sz="2880" spc="-334" dirty="0">
                <a:cs typeface="Tahoma"/>
              </a:rPr>
              <a:t> </a:t>
            </a:r>
            <a:r>
              <a:rPr sz="2880" spc="27" dirty="0">
                <a:cs typeface="Tahoma"/>
              </a:rPr>
              <a:t>н</a:t>
            </a:r>
            <a:r>
              <a:rPr sz="2880" spc="36" dirty="0">
                <a:cs typeface="Tahoma"/>
              </a:rPr>
              <a:t>а</a:t>
            </a:r>
            <a:r>
              <a:rPr sz="2880" spc="-18" dirty="0">
                <a:cs typeface="Tahoma"/>
              </a:rPr>
              <a:t>зы</a:t>
            </a:r>
            <a:r>
              <a:rPr sz="2880" spc="-3" dirty="0">
                <a:cs typeface="Tahoma"/>
              </a:rPr>
              <a:t>в</a:t>
            </a:r>
            <a:r>
              <a:rPr sz="2880" spc="9" dirty="0">
                <a:cs typeface="Tahoma"/>
              </a:rPr>
              <a:t>а</a:t>
            </a:r>
            <a:r>
              <a:rPr sz="2880" spc="21" dirty="0">
                <a:cs typeface="Tahoma"/>
              </a:rPr>
              <a:t>ть</a:t>
            </a:r>
            <a:r>
              <a:rPr sz="2880" spc="24" dirty="0">
                <a:cs typeface="Tahoma"/>
              </a:rPr>
              <a:t>с</a:t>
            </a:r>
            <a:r>
              <a:rPr sz="2880" spc="-49" dirty="0">
                <a:cs typeface="Tahoma"/>
              </a:rPr>
              <a:t>я</a:t>
            </a:r>
            <a:r>
              <a:rPr sz="2880" spc="-312" dirty="0">
                <a:cs typeface="Tahoma"/>
              </a:rPr>
              <a:t> </a:t>
            </a:r>
            <a:r>
              <a:rPr sz="2880" spc="64" dirty="0">
                <a:cs typeface="Tahoma"/>
              </a:rPr>
              <a:t>s</a:t>
            </a:r>
            <a:r>
              <a:rPr sz="2880" spc="85" dirty="0">
                <a:cs typeface="Tahoma"/>
              </a:rPr>
              <a:t>e</a:t>
            </a:r>
            <a:r>
              <a:rPr sz="2880" spc="42" dirty="0">
                <a:cs typeface="Tahoma"/>
              </a:rPr>
              <a:t>l</a:t>
            </a:r>
            <a:r>
              <a:rPr sz="2880" spc="73" dirty="0">
                <a:cs typeface="Tahoma"/>
              </a:rPr>
              <a:t>f</a:t>
            </a:r>
            <a:r>
              <a:rPr sz="2880" spc="-127" dirty="0">
                <a:cs typeface="Tahoma"/>
              </a:rPr>
              <a:t>.</a:t>
            </a:r>
            <a:endParaRPr sz="288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8646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75" y="653193"/>
            <a:ext cx="542509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Аргумент self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675" y="2132503"/>
            <a:ext cx="11045962" cy="173016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822497">
              <a:lnSpc>
                <a:spcPct val="100699"/>
              </a:lnSpc>
              <a:spcBef>
                <a:spcPts val="55"/>
              </a:spcBef>
            </a:pPr>
            <a:r>
              <a:rPr sz="2880" spc="79" dirty="0">
                <a:cs typeface="Tahoma"/>
              </a:rPr>
              <a:t>В</a:t>
            </a:r>
            <a:r>
              <a:rPr sz="2880" spc="-334" dirty="0">
                <a:cs typeface="Tahoma"/>
              </a:rPr>
              <a:t> </a:t>
            </a:r>
            <a:r>
              <a:rPr sz="2880" spc="67" dirty="0">
                <a:cs typeface="Tahoma"/>
              </a:rPr>
              <a:t>него</a:t>
            </a:r>
            <a:r>
              <a:rPr sz="2880" spc="-334" dirty="0">
                <a:cs typeface="Tahoma"/>
              </a:rPr>
              <a:t> </a:t>
            </a:r>
            <a:r>
              <a:rPr sz="2880" spc="52" dirty="0">
                <a:cs typeface="Tahoma"/>
              </a:rPr>
              <a:t>передается</a:t>
            </a:r>
            <a:r>
              <a:rPr sz="2880" spc="-318" dirty="0">
                <a:cs typeface="Tahoma"/>
              </a:rPr>
              <a:t> </a:t>
            </a:r>
            <a:r>
              <a:rPr sz="2880" spc="45" dirty="0">
                <a:cs typeface="Tahoma"/>
              </a:rPr>
              <a:t>тот</a:t>
            </a:r>
            <a:r>
              <a:rPr sz="2880" spc="-327" dirty="0">
                <a:cs typeface="Tahoma"/>
              </a:rPr>
              <a:t> </a:t>
            </a:r>
            <a:r>
              <a:rPr sz="2880" spc="27" dirty="0">
                <a:cs typeface="Tahoma"/>
              </a:rPr>
              <a:t>объект,</a:t>
            </a:r>
            <a:r>
              <a:rPr sz="2880" spc="-324" dirty="0">
                <a:cs typeface="Tahoma"/>
              </a:rPr>
              <a:t> </a:t>
            </a:r>
            <a:r>
              <a:rPr sz="2880" spc="67" dirty="0">
                <a:cs typeface="Tahoma"/>
              </a:rPr>
              <a:t>который</a:t>
            </a:r>
            <a:r>
              <a:rPr sz="2880" spc="-334" dirty="0">
                <a:cs typeface="Tahoma"/>
              </a:rPr>
              <a:t> </a:t>
            </a:r>
            <a:r>
              <a:rPr sz="2880" spc="-18" dirty="0">
                <a:cs typeface="Tahoma"/>
              </a:rPr>
              <a:t>вызвал</a:t>
            </a:r>
            <a:r>
              <a:rPr sz="2880" spc="-324" dirty="0">
                <a:cs typeface="Tahoma"/>
              </a:rPr>
              <a:t> </a:t>
            </a:r>
            <a:r>
              <a:rPr sz="2880" spc="55" dirty="0">
                <a:cs typeface="Tahoma"/>
              </a:rPr>
              <a:t>этот</a:t>
            </a:r>
            <a:r>
              <a:rPr sz="2880" spc="-321" dirty="0">
                <a:cs typeface="Tahoma"/>
              </a:rPr>
              <a:t> </a:t>
            </a:r>
            <a:r>
              <a:rPr sz="2880" spc="52" dirty="0">
                <a:cs typeface="Tahoma"/>
              </a:rPr>
              <a:t>метод. </a:t>
            </a:r>
            <a:r>
              <a:rPr sz="2880" spc="55" dirty="0">
                <a:cs typeface="Tahoma"/>
              </a:rPr>
              <a:t> </a:t>
            </a:r>
            <a:r>
              <a:rPr sz="2880" spc="94" dirty="0">
                <a:cs typeface="Tahoma"/>
              </a:rPr>
              <a:t>Поэтому</a:t>
            </a:r>
            <a:r>
              <a:rPr sz="2880" spc="-327" dirty="0">
                <a:cs typeface="Tahoma"/>
              </a:rPr>
              <a:t> </a:t>
            </a:r>
            <a:r>
              <a:rPr sz="2880" spc="61" dirty="0">
                <a:cs typeface="Tahoma"/>
              </a:rPr>
              <a:t>self</a:t>
            </a:r>
            <a:r>
              <a:rPr sz="2880" spc="-318" dirty="0">
                <a:cs typeface="Tahoma"/>
              </a:rPr>
              <a:t> </a:t>
            </a:r>
            <a:r>
              <a:rPr sz="2880" spc="49" dirty="0">
                <a:cs typeface="Tahoma"/>
              </a:rPr>
              <a:t>ещѐ</a:t>
            </a:r>
            <a:r>
              <a:rPr sz="2880" spc="-334" dirty="0">
                <a:cs typeface="Tahoma"/>
              </a:rPr>
              <a:t> </a:t>
            </a:r>
            <a:r>
              <a:rPr sz="2880" spc="45" dirty="0">
                <a:cs typeface="Tahoma"/>
              </a:rPr>
              <a:t>часто</a:t>
            </a:r>
            <a:r>
              <a:rPr sz="2880" spc="-330" dirty="0">
                <a:cs typeface="Tahoma"/>
              </a:rPr>
              <a:t> </a:t>
            </a:r>
            <a:r>
              <a:rPr sz="2880" spc="6" dirty="0">
                <a:cs typeface="Tahoma"/>
              </a:rPr>
              <a:t>называют</a:t>
            </a:r>
            <a:r>
              <a:rPr sz="2880" spc="-309" dirty="0">
                <a:cs typeface="Tahoma"/>
              </a:rPr>
              <a:t> </a:t>
            </a:r>
            <a:r>
              <a:rPr sz="2880" spc="33" dirty="0">
                <a:cs typeface="Tahoma"/>
              </a:rPr>
              <a:t>«контекстным</a:t>
            </a:r>
            <a:r>
              <a:rPr sz="2880" spc="-352" dirty="0">
                <a:cs typeface="Tahoma"/>
              </a:rPr>
              <a:t> </a:t>
            </a:r>
            <a:r>
              <a:rPr sz="2880" spc="39" dirty="0">
                <a:cs typeface="Tahoma"/>
              </a:rPr>
              <a:t>объектом».</a:t>
            </a:r>
            <a:endParaRPr sz="2880" dirty="0">
              <a:cs typeface="Tahoma"/>
            </a:endParaRPr>
          </a:p>
          <a:p>
            <a:pPr marL="7701">
              <a:spcBef>
                <a:spcPts val="3022"/>
              </a:spcBef>
            </a:pPr>
            <a:r>
              <a:rPr sz="2395" spc="6" dirty="0">
                <a:cs typeface="Courier New"/>
              </a:rPr>
              <a:t>greet.hello_world()</a:t>
            </a:r>
            <a:r>
              <a:rPr sz="2395" spc="-9" dirty="0">
                <a:cs typeface="Courier New"/>
              </a:rPr>
              <a:t> </a:t>
            </a:r>
            <a:r>
              <a:rPr sz="2880" spc="67" dirty="0">
                <a:cs typeface="Tahoma"/>
              </a:rPr>
              <a:t>преобразуется</a:t>
            </a:r>
            <a:r>
              <a:rPr sz="2880" spc="-303" dirty="0">
                <a:cs typeface="Tahoma"/>
              </a:rPr>
              <a:t> </a:t>
            </a:r>
            <a:r>
              <a:rPr sz="2880" spc="-15" dirty="0">
                <a:cs typeface="Tahoma"/>
              </a:rPr>
              <a:t>в</a:t>
            </a:r>
            <a:r>
              <a:rPr sz="2880" spc="-327" dirty="0">
                <a:cs typeface="Tahoma"/>
              </a:rPr>
              <a:t> </a:t>
            </a:r>
            <a:r>
              <a:rPr sz="2880" spc="6" dirty="0">
                <a:cs typeface="Tahoma"/>
              </a:rPr>
              <a:t>вызов</a:t>
            </a:r>
            <a:r>
              <a:rPr sz="2880" spc="-315" dirty="0">
                <a:cs typeface="Tahoma"/>
              </a:rPr>
              <a:t> </a:t>
            </a:r>
            <a:r>
              <a:rPr sz="2395" spc="3" dirty="0" err="1">
                <a:cs typeface="Courier New"/>
              </a:rPr>
              <a:t>hello_world</a:t>
            </a:r>
            <a:r>
              <a:rPr sz="2395" spc="3" dirty="0">
                <a:cs typeface="Courier New"/>
              </a:rPr>
              <a:t>(greet)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183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94" y="138549"/>
            <a:ext cx="8325481" cy="4962989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1607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Greeter:</a:t>
            </a:r>
            <a:endParaRPr sz="1607" dirty="0">
              <a:latin typeface="Courier New"/>
              <a:cs typeface="Courier New"/>
            </a:endParaRPr>
          </a:p>
          <a:p>
            <a:pPr marL="984994" marR="4768633" indent="-488646">
              <a:lnSpc>
                <a:spcPct val="109800"/>
              </a:lnSpc>
              <a:spcBef>
                <a:spcPts val="6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1607" spc="-6" dirty="0">
                <a:latin typeface="Courier New"/>
                <a:cs typeface="Courier New"/>
              </a:rPr>
              <a:t>hello_world(self): 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"Привет,</a:t>
            </a:r>
            <a:r>
              <a:rPr sz="1607" spc="-27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Мир!"</a:t>
            </a:r>
            <a:r>
              <a:rPr sz="1607" spc="-6" dirty="0">
                <a:latin typeface="Courier New"/>
                <a:cs typeface="Courier New"/>
              </a:rPr>
              <a:t>)</a:t>
            </a:r>
            <a:endParaRPr sz="1607" dirty="0">
              <a:latin typeface="Courier New"/>
              <a:cs typeface="Courier New"/>
            </a:endParaRPr>
          </a:p>
          <a:p>
            <a:pPr>
              <a:spcBef>
                <a:spcPts val="12"/>
              </a:spcBef>
            </a:pPr>
            <a:endParaRPr sz="2031" dirty="0">
              <a:latin typeface="Courier New"/>
              <a:cs typeface="Courier New"/>
            </a:endParaRPr>
          </a:p>
          <a:p>
            <a:pPr marL="496733"/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607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greeting(self,</a:t>
            </a:r>
            <a:r>
              <a:rPr sz="1607" spc="-12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name):</a:t>
            </a:r>
            <a:endParaRPr sz="1607" dirty="0">
              <a:latin typeface="Courier New"/>
              <a:cs typeface="Courier New"/>
            </a:endParaRPr>
          </a:p>
          <a:p>
            <a:pPr marL="984994" marR="1713920">
              <a:lnSpc>
                <a:spcPct val="109800"/>
              </a:lnSpc>
              <a:spcBef>
                <a:spcPts val="3"/>
              </a:spcBef>
            </a:pP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'''Поприветствовать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целовека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с</a:t>
            </a:r>
            <a:r>
              <a:rPr sz="1607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именем</a:t>
            </a:r>
            <a:r>
              <a:rPr sz="1607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name.''' </a:t>
            </a:r>
            <a:r>
              <a:rPr sz="1607" spc="-958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"Привет,</a:t>
            </a:r>
            <a:r>
              <a:rPr sz="1607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{}!"</a:t>
            </a:r>
            <a:r>
              <a:rPr sz="1607" spc="-6" dirty="0">
                <a:latin typeface="Courier New"/>
                <a:cs typeface="Courier New"/>
              </a:rPr>
              <a:t>.format(name))</a:t>
            </a:r>
            <a:endParaRPr sz="1607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850" dirty="0">
              <a:latin typeface="Courier New"/>
              <a:cs typeface="Courier New"/>
            </a:endParaRPr>
          </a:p>
          <a:p>
            <a:pPr marL="984994" marR="3081" indent="-488646">
              <a:lnSpc>
                <a:spcPct val="110000"/>
              </a:lnSpc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607" spc="-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start_talking(self,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name,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weather_is_good): 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'''Поприветствовать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и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нацать</a:t>
            </a:r>
            <a:r>
              <a:rPr sz="1607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разговор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 с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вопроса</a:t>
            </a:r>
            <a:r>
              <a:rPr sz="1607" spc="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о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погоде.''' </a:t>
            </a:r>
            <a:r>
              <a:rPr sz="1607" spc="-955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"Привет,</a:t>
            </a:r>
            <a:r>
              <a:rPr sz="1607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{}!"</a:t>
            </a:r>
            <a:r>
              <a:rPr sz="1607" spc="-6" dirty="0">
                <a:latin typeface="Courier New"/>
                <a:cs typeface="Courier New"/>
              </a:rPr>
              <a:t>.format(name))</a:t>
            </a:r>
            <a:endParaRPr sz="1607" dirty="0">
              <a:latin typeface="Courier New"/>
              <a:cs typeface="Courier New"/>
            </a:endParaRPr>
          </a:p>
          <a:p>
            <a:pPr marL="984994">
              <a:spcBef>
                <a:spcPts val="191"/>
              </a:spcBef>
            </a:pPr>
            <a:r>
              <a:rPr sz="1607" dirty="0">
                <a:solidFill>
                  <a:srgbClr val="3878BD"/>
                </a:solidFill>
                <a:latin typeface="Courier New"/>
                <a:cs typeface="Courier New"/>
              </a:rPr>
              <a:t>if</a:t>
            </a:r>
            <a:r>
              <a:rPr sz="1607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weather_is_good:</a:t>
            </a:r>
            <a:endParaRPr sz="1607" dirty="0">
              <a:latin typeface="Courier New"/>
              <a:cs typeface="Courier New"/>
            </a:endParaRPr>
          </a:p>
          <a:p>
            <a:pPr marL="984994" marR="2569532" indent="488261">
              <a:lnSpc>
                <a:spcPts val="2122"/>
              </a:lnSpc>
              <a:spcBef>
                <a:spcPts val="97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"Хорошая погода, не так 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ли?"</a:t>
            </a:r>
            <a:r>
              <a:rPr sz="1607" spc="-3" dirty="0">
                <a:latin typeface="Courier New"/>
                <a:cs typeface="Courier New"/>
              </a:rPr>
              <a:t>) </a:t>
            </a:r>
            <a:r>
              <a:rPr sz="1607" spc="-958" dirty="0"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else</a:t>
            </a:r>
            <a:r>
              <a:rPr sz="1607" spc="-6" dirty="0">
                <a:latin typeface="Courier New"/>
                <a:cs typeface="Courier New"/>
              </a:rPr>
              <a:t>:</a:t>
            </a:r>
            <a:endParaRPr sz="1607" dirty="0">
              <a:latin typeface="Courier New"/>
              <a:cs typeface="Courier New"/>
            </a:endParaRPr>
          </a:p>
          <a:p>
            <a:pPr marL="1473640">
              <a:spcBef>
                <a:spcPts val="91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"Отвратительная погода,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не</a:t>
            </a:r>
            <a:r>
              <a:rPr sz="1607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так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ли?"</a:t>
            </a:r>
            <a:r>
              <a:rPr sz="1607" spc="-6" dirty="0">
                <a:latin typeface="Courier New"/>
                <a:cs typeface="Courier New"/>
              </a:rPr>
              <a:t>)</a:t>
            </a:r>
            <a:endParaRPr sz="1607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8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31" dirty="0">
              <a:latin typeface="Courier New"/>
              <a:cs typeface="Courier New"/>
            </a:endParaRPr>
          </a:p>
          <a:p>
            <a:pPr marL="7701"/>
            <a:r>
              <a:rPr sz="1607" spc="-6" dirty="0">
                <a:latin typeface="Courier New"/>
                <a:cs typeface="Courier New"/>
              </a:rPr>
              <a:t>greet</a:t>
            </a:r>
            <a:r>
              <a:rPr sz="1607" spc="-24" dirty="0">
                <a:latin typeface="Courier New"/>
                <a:cs typeface="Courier New"/>
              </a:rPr>
              <a:t> </a:t>
            </a:r>
            <a:r>
              <a:rPr sz="1607" dirty="0">
                <a:latin typeface="Courier New"/>
                <a:cs typeface="Courier New"/>
              </a:rPr>
              <a:t>=</a:t>
            </a:r>
            <a:r>
              <a:rPr sz="1607" spc="-15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Greeter()</a:t>
            </a:r>
            <a:endParaRPr sz="1607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5194" y="5106143"/>
          <a:ext cx="4803680" cy="1120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281">
                <a:tc>
                  <a:txBody>
                    <a:bodyPr/>
                    <a:lstStyle/>
                    <a:p>
                      <a:pPr marL="31750">
                        <a:lnSpc>
                          <a:spcPts val="298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greet.hello_world()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980"/>
                        </a:lnSpc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Привет,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Мир!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59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greet.greeting(</a:t>
                      </a:r>
                      <a:r>
                        <a:rPr sz="1600" spc="-10" dirty="0">
                          <a:solidFill>
                            <a:srgbClr val="9E63A9"/>
                          </a:solidFill>
                          <a:latin typeface="Courier New"/>
                          <a:cs typeface="Courier New"/>
                        </a:rPr>
                        <a:t>"Петя"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Привет,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Петя!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75194" y="5871846"/>
            <a:ext cx="4048569" cy="25431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607" spc="-6" dirty="0">
                <a:latin typeface="Courier New"/>
                <a:cs typeface="Courier New"/>
              </a:rPr>
              <a:t>greet.start_talking(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"Саша"</a:t>
            </a:r>
            <a:r>
              <a:rPr sz="1607" spc="-6" dirty="0">
                <a:latin typeface="Courier New"/>
                <a:cs typeface="Courier New"/>
              </a:rPr>
              <a:t>,</a:t>
            </a:r>
            <a:r>
              <a:rPr sz="1607" spc="-12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True)</a:t>
            </a:r>
            <a:endParaRPr sz="1607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5194" y="6126156"/>
          <a:ext cx="3459418" cy="111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907">
                <a:tc>
                  <a:txBody>
                    <a:bodyPr/>
                    <a:lstStyle/>
                    <a:p>
                      <a:pPr marL="31750">
                        <a:lnSpc>
                          <a:spcPts val="2980"/>
                        </a:lnSpc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Привет,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Саша!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07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Хорошая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погода,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не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так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ли?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4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40399" y="2744504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spc="91" dirty="0">
                <a:solidFill>
                  <a:schemeClr val="bg1"/>
                </a:solidFill>
              </a:rPr>
              <a:t>Инициализация </a:t>
            </a:r>
            <a:r>
              <a:rPr lang="ru-RU" sz="4400" spc="94" dirty="0">
                <a:solidFill>
                  <a:schemeClr val="bg1"/>
                </a:solidFill>
              </a:rPr>
              <a:t> </a:t>
            </a:r>
            <a:r>
              <a:rPr lang="ru-RU" sz="4400" spc="88" dirty="0">
                <a:solidFill>
                  <a:schemeClr val="bg1"/>
                </a:solidFill>
              </a:rPr>
              <a:t>экземпляров </a:t>
            </a:r>
            <a:r>
              <a:rPr lang="ru-RU" sz="4400" spc="-719" dirty="0">
                <a:solidFill>
                  <a:schemeClr val="bg1"/>
                </a:solidFill>
              </a:rPr>
              <a:t> </a:t>
            </a:r>
            <a:r>
              <a:rPr lang="ru-RU" sz="4400" spc="58" dirty="0">
                <a:solidFill>
                  <a:schemeClr val="bg1"/>
                </a:solidFill>
              </a:rPr>
              <a:t>класса</a:t>
            </a:r>
            <a:endParaRPr sz="4400" b="1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98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540875"/>
            <a:ext cx="10728618" cy="1238882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lang="ru-RU" sz="4000" b="1" dirty="0"/>
              <a:t>Объектно-ориентированное программирование (ООП)</a:t>
            </a:r>
            <a:r>
              <a:rPr sz="4000" b="1" dirty="0"/>
              <a:t> в 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1" y="2208666"/>
            <a:ext cx="10728617" cy="336215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62882">
              <a:spcBef>
                <a:spcPts val="58"/>
              </a:spcBef>
            </a:pPr>
            <a:r>
              <a:rPr sz="2800" spc="73" dirty="0">
                <a:cs typeface="Tahoma"/>
              </a:rPr>
              <a:t>Python</a:t>
            </a:r>
            <a:r>
              <a:rPr sz="2800" spc="-367" dirty="0">
                <a:cs typeface="Tahoma"/>
              </a:rPr>
              <a:t> </a:t>
            </a:r>
            <a:r>
              <a:rPr sz="2800" spc="49" dirty="0">
                <a:cs typeface="Tahoma"/>
              </a:rPr>
              <a:t>поддерживает</a:t>
            </a:r>
            <a:r>
              <a:rPr sz="2800" spc="-367" dirty="0">
                <a:cs typeface="Tahoma"/>
              </a:rPr>
              <a:t> </a:t>
            </a:r>
            <a:r>
              <a:rPr sz="2800" spc="173" dirty="0">
                <a:cs typeface="Tahoma"/>
              </a:rPr>
              <a:t>ООП</a:t>
            </a:r>
            <a:r>
              <a:rPr sz="2800" spc="-358" dirty="0">
                <a:cs typeface="Tahoma"/>
              </a:rPr>
              <a:t> </a:t>
            </a:r>
            <a:r>
              <a:rPr sz="2800" spc="18" dirty="0">
                <a:cs typeface="Tahoma"/>
              </a:rPr>
              <a:t>на</a:t>
            </a:r>
            <a:r>
              <a:rPr sz="2800" spc="-352" dirty="0">
                <a:cs typeface="Tahoma"/>
              </a:rPr>
              <a:t> </a:t>
            </a:r>
            <a:r>
              <a:rPr sz="2800" spc="76" dirty="0">
                <a:cs typeface="Tahoma"/>
              </a:rPr>
              <a:t>сто</a:t>
            </a:r>
            <a:r>
              <a:rPr sz="2800" spc="-361" dirty="0">
                <a:cs typeface="Tahoma"/>
              </a:rPr>
              <a:t> </a:t>
            </a:r>
            <a:r>
              <a:rPr sz="2800" spc="30" dirty="0">
                <a:cs typeface="Tahoma"/>
              </a:rPr>
              <a:t>процентов:</a:t>
            </a:r>
            <a:r>
              <a:rPr sz="2800" spc="-358" dirty="0">
                <a:cs typeface="Tahoma"/>
              </a:rPr>
              <a:t> </a:t>
            </a:r>
            <a:r>
              <a:rPr sz="2800" spc="42" dirty="0">
                <a:cs typeface="Tahoma"/>
              </a:rPr>
              <a:t>все</a:t>
            </a:r>
            <a:r>
              <a:rPr sz="2800" spc="-352" dirty="0">
                <a:cs typeface="Tahoma"/>
              </a:rPr>
              <a:t> </a:t>
            </a:r>
            <a:r>
              <a:rPr sz="2800" spc="12" dirty="0">
                <a:cs typeface="Tahoma"/>
              </a:rPr>
              <a:t>данные </a:t>
            </a:r>
            <a:r>
              <a:rPr sz="2800" spc="-928" dirty="0">
                <a:cs typeface="Tahoma"/>
              </a:rPr>
              <a:t> </a:t>
            </a:r>
            <a:r>
              <a:rPr sz="2800" spc="-24" dirty="0">
                <a:cs typeface="Tahoma"/>
              </a:rPr>
              <a:t>в</a:t>
            </a:r>
            <a:r>
              <a:rPr sz="2800" spc="-361" dirty="0">
                <a:cs typeface="Tahoma"/>
              </a:rPr>
              <a:t> </a:t>
            </a:r>
            <a:r>
              <a:rPr sz="2800" spc="91" dirty="0">
                <a:cs typeface="Tahoma"/>
              </a:rPr>
              <a:t>нѐм</a:t>
            </a:r>
            <a:r>
              <a:rPr sz="2800" spc="-352" dirty="0">
                <a:cs typeface="Tahoma"/>
              </a:rPr>
              <a:t> </a:t>
            </a:r>
            <a:r>
              <a:rPr sz="2800" spc="-15" dirty="0">
                <a:cs typeface="Tahoma"/>
              </a:rPr>
              <a:t>являются</a:t>
            </a:r>
            <a:r>
              <a:rPr sz="2800" spc="-361" dirty="0">
                <a:cs typeface="Tahoma"/>
              </a:rPr>
              <a:t> </a:t>
            </a:r>
            <a:r>
              <a:rPr sz="2800" spc="49" dirty="0">
                <a:cs typeface="Tahoma"/>
              </a:rPr>
              <a:t>объект</a:t>
            </a:r>
            <a:r>
              <a:rPr sz="2800" spc="36" dirty="0">
                <a:cs typeface="Tahoma"/>
              </a:rPr>
              <a:t>ами.</a:t>
            </a:r>
            <a:endParaRPr sz="2800" dirty="0">
              <a:cs typeface="Tahoma"/>
            </a:endParaRPr>
          </a:p>
          <a:p>
            <a:pPr marL="7701" marR="3081">
              <a:spcBef>
                <a:spcPts val="2999"/>
              </a:spcBef>
            </a:pPr>
            <a:r>
              <a:rPr sz="2800" spc="42" dirty="0">
                <a:cs typeface="Tahoma"/>
              </a:rPr>
              <a:t>Числа</a:t>
            </a:r>
            <a:r>
              <a:rPr sz="2800" spc="-355" dirty="0">
                <a:cs typeface="Tahoma"/>
              </a:rPr>
              <a:t> </a:t>
            </a:r>
            <a:r>
              <a:rPr sz="2800" spc="24" dirty="0">
                <a:cs typeface="Tahoma"/>
              </a:rPr>
              <a:t>всех</a:t>
            </a:r>
            <a:r>
              <a:rPr sz="2800" spc="-352" dirty="0">
                <a:cs typeface="Tahoma"/>
              </a:rPr>
              <a:t> </a:t>
            </a:r>
            <a:r>
              <a:rPr sz="2800" spc="36" dirty="0">
                <a:cs typeface="Tahoma"/>
              </a:rPr>
              <a:t>типо</a:t>
            </a:r>
            <a:r>
              <a:rPr sz="2800" spc="42" dirty="0">
                <a:cs typeface="Tahoma"/>
              </a:rPr>
              <a:t>в</a:t>
            </a:r>
            <a:r>
              <a:rPr sz="2800" spc="-139" dirty="0">
                <a:cs typeface="Tahoma"/>
              </a:rPr>
              <a:t>,</a:t>
            </a:r>
            <a:r>
              <a:rPr sz="2800" spc="-361" dirty="0">
                <a:cs typeface="Tahoma"/>
              </a:rPr>
              <a:t> </a:t>
            </a:r>
            <a:r>
              <a:rPr sz="2800" spc="79" dirty="0">
                <a:cs typeface="Tahoma"/>
              </a:rPr>
              <a:t>стро</a:t>
            </a:r>
            <a:r>
              <a:rPr sz="2800" spc="82" dirty="0">
                <a:cs typeface="Tahoma"/>
              </a:rPr>
              <a:t>к</a:t>
            </a:r>
            <a:r>
              <a:rPr sz="2800" spc="-24" dirty="0">
                <a:cs typeface="Tahoma"/>
              </a:rPr>
              <a:t>и,</a:t>
            </a:r>
            <a:r>
              <a:rPr sz="2800" spc="-352" dirty="0">
                <a:cs typeface="Tahoma"/>
              </a:rPr>
              <a:t> </a:t>
            </a:r>
            <a:r>
              <a:rPr sz="2800" spc="39" dirty="0">
                <a:cs typeface="Tahoma"/>
              </a:rPr>
              <a:t>списки,</a:t>
            </a:r>
            <a:r>
              <a:rPr sz="2800" spc="-352" dirty="0">
                <a:cs typeface="Tahoma"/>
              </a:rPr>
              <a:t> </a:t>
            </a:r>
            <a:r>
              <a:rPr sz="2800" spc="27" dirty="0">
                <a:cs typeface="Tahoma"/>
              </a:rPr>
              <a:t>слов</a:t>
            </a:r>
            <a:r>
              <a:rPr sz="2800" spc="33" dirty="0">
                <a:cs typeface="Tahoma"/>
              </a:rPr>
              <a:t>а</a:t>
            </a:r>
            <a:r>
              <a:rPr sz="2800" spc="45" dirty="0">
                <a:cs typeface="Tahoma"/>
              </a:rPr>
              <a:t>ри,</a:t>
            </a:r>
            <a:r>
              <a:rPr sz="2800" spc="-364" dirty="0">
                <a:cs typeface="Tahoma"/>
              </a:rPr>
              <a:t> </a:t>
            </a:r>
            <a:r>
              <a:rPr sz="2800" spc="30" dirty="0">
                <a:cs typeface="Tahoma"/>
              </a:rPr>
              <a:t>даже</a:t>
            </a:r>
            <a:r>
              <a:rPr sz="2800" spc="-346" dirty="0">
                <a:cs typeface="Tahoma"/>
              </a:rPr>
              <a:t> </a:t>
            </a:r>
            <a:r>
              <a:rPr sz="2800" spc="12" dirty="0">
                <a:cs typeface="Tahoma"/>
              </a:rPr>
              <a:t>функци</a:t>
            </a:r>
            <a:r>
              <a:rPr sz="2800" spc="15" dirty="0">
                <a:cs typeface="Tahoma"/>
              </a:rPr>
              <a:t>и</a:t>
            </a:r>
            <a:r>
              <a:rPr sz="2800" spc="-143" dirty="0">
                <a:cs typeface="Tahoma"/>
              </a:rPr>
              <a:t>,  </a:t>
            </a:r>
            <a:r>
              <a:rPr sz="2800" spc="39" dirty="0">
                <a:cs typeface="Tahoma"/>
              </a:rPr>
              <a:t>модули,</a:t>
            </a:r>
            <a:r>
              <a:rPr sz="2800" spc="-373" dirty="0">
                <a:cs typeface="Tahoma"/>
              </a:rPr>
              <a:t> </a:t>
            </a:r>
            <a:r>
              <a:rPr sz="2800" spc="94" dirty="0">
                <a:cs typeface="Tahoma"/>
              </a:rPr>
              <a:t>и</a:t>
            </a:r>
            <a:r>
              <a:rPr sz="2800" spc="-349" dirty="0">
                <a:cs typeface="Tahoma"/>
              </a:rPr>
              <a:t> </a:t>
            </a:r>
            <a:r>
              <a:rPr sz="2800" spc="15" dirty="0">
                <a:cs typeface="Tahoma"/>
              </a:rPr>
              <a:t>наконец,</a:t>
            </a:r>
            <a:r>
              <a:rPr sz="2800" spc="-370" dirty="0">
                <a:cs typeface="Tahoma"/>
              </a:rPr>
              <a:t> </a:t>
            </a:r>
            <a:r>
              <a:rPr sz="2800" spc="100" dirty="0">
                <a:cs typeface="Tahoma"/>
              </a:rPr>
              <a:t>сами</a:t>
            </a:r>
            <a:r>
              <a:rPr sz="2800" spc="-349" dirty="0">
                <a:cs typeface="Tahoma"/>
              </a:rPr>
              <a:t> </a:t>
            </a:r>
            <a:r>
              <a:rPr sz="2800" spc="6" dirty="0">
                <a:cs typeface="Tahoma"/>
              </a:rPr>
              <a:t>типы</a:t>
            </a:r>
            <a:r>
              <a:rPr sz="2800" spc="-349" dirty="0">
                <a:cs typeface="Tahoma"/>
              </a:rPr>
              <a:t> </a:t>
            </a:r>
            <a:r>
              <a:rPr sz="2800" spc="3" dirty="0">
                <a:cs typeface="Tahoma"/>
              </a:rPr>
              <a:t>данных</a:t>
            </a:r>
            <a:r>
              <a:rPr sz="2800" spc="-346" dirty="0">
                <a:cs typeface="Tahoma"/>
              </a:rPr>
              <a:t> </a:t>
            </a:r>
            <a:r>
              <a:rPr sz="2800" spc="45" dirty="0">
                <a:cs typeface="Tahoma"/>
              </a:rPr>
              <a:t>—</a:t>
            </a:r>
            <a:r>
              <a:rPr sz="2800" spc="-352" dirty="0">
                <a:cs typeface="Tahoma"/>
              </a:rPr>
              <a:t> </a:t>
            </a:r>
            <a:r>
              <a:rPr sz="2800" spc="42" dirty="0">
                <a:cs typeface="Tahoma"/>
              </a:rPr>
              <a:t>всѐ</a:t>
            </a:r>
            <a:r>
              <a:rPr sz="2800" spc="-352" dirty="0">
                <a:cs typeface="Tahoma"/>
              </a:rPr>
              <a:t> </a:t>
            </a:r>
            <a:r>
              <a:rPr sz="2800" spc="61" dirty="0">
                <a:cs typeface="Tahoma"/>
              </a:rPr>
              <a:t>это</a:t>
            </a:r>
            <a:r>
              <a:rPr sz="2800" spc="-349" dirty="0">
                <a:cs typeface="Tahoma"/>
              </a:rPr>
              <a:t> </a:t>
            </a:r>
            <a:r>
              <a:rPr sz="2800" dirty="0">
                <a:cs typeface="Tahoma"/>
              </a:rPr>
              <a:t>объекты!</a:t>
            </a:r>
          </a:p>
          <a:p>
            <a:pPr marL="7701" marR="1685040">
              <a:spcBef>
                <a:spcPts val="2996"/>
              </a:spcBef>
            </a:pPr>
            <a:r>
              <a:rPr sz="2800" spc="73" dirty="0">
                <a:cs typeface="Tahoma"/>
              </a:rPr>
              <a:t>Все</a:t>
            </a:r>
            <a:r>
              <a:rPr sz="2800" spc="-352" dirty="0">
                <a:cs typeface="Tahoma"/>
              </a:rPr>
              <a:t> </a:t>
            </a:r>
            <a:r>
              <a:rPr sz="2800" spc="12" dirty="0">
                <a:cs typeface="Tahoma"/>
              </a:rPr>
              <a:t>вычисления</a:t>
            </a:r>
            <a:r>
              <a:rPr sz="2800" spc="-361" dirty="0">
                <a:cs typeface="Tahoma"/>
              </a:rPr>
              <a:t> </a:t>
            </a:r>
            <a:r>
              <a:rPr sz="2800" spc="-24" dirty="0">
                <a:cs typeface="Tahoma"/>
              </a:rPr>
              <a:t>в</a:t>
            </a:r>
            <a:r>
              <a:rPr sz="2800" spc="-355" dirty="0">
                <a:cs typeface="Tahoma"/>
              </a:rPr>
              <a:t> </a:t>
            </a:r>
            <a:r>
              <a:rPr sz="2800" spc="69" dirty="0">
                <a:cs typeface="Tahoma"/>
              </a:rPr>
              <a:t>Pyth</a:t>
            </a:r>
            <a:r>
              <a:rPr sz="2800" spc="82" dirty="0">
                <a:cs typeface="Tahoma"/>
              </a:rPr>
              <a:t>o</a:t>
            </a:r>
            <a:r>
              <a:rPr sz="2800" spc="76" dirty="0">
                <a:cs typeface="Tahoma"/>
              </a:rPr>
              <a:t>n</a:t>
            </a:r>
            <a:r>
              <a:rPr sz="2800" spc="-361" dirty="0">
                <a:cs typeface="Tahoma"/>
              </a:rPr>
              <a:t> </a:t>
            </a:r>
            <a:r>
              <a:rPr sz="2800" spc="103" dirty="0">
                <a:cs typeface="Tahoma"/>
              </a:rPr>
              <a:t>мо</a:t>
            </a:r>
            <a:r>
              <a:rPr sz="2800" spc="133" dirty="0">
                <a:cs typeface="Tahoma"/>
              </a:rPr>
              <a:t>ж</a:t>
            </a:r>
            <a:r>
              <a:rPr sz="2800" spc="69" dirty="0">
                <a:cs typeface="Tahoma"/>
              </a:rPr>
              <a:t>но</a:t>
            </a:r>
            <a:r>
              <a:rPr sz="2800" spc="-352" dirty="0">
                <a:cs typeface="Tahoma"/>
              </a:rPr>
              <a:t> </a:t>
            </a:r>
            <a:r>
              <a:rPr sz="2800" spc="49" dirty="0">
                <a:cs typeface="Tahoma"/>
              </a:rPr>
              <a:t>представи</a:t>
            </a:r>
            <a:r>
              <a:rPr sz="2800" spc="45" dirty="0">
                <a:cs typeface="Tahoma"/>
              </a:rPr>
              <a:t>т</a:t>
            </a:r>
            <a:r>
              <a:rPr sz="2800" spc="-79" dirty="0">
                <a:cs typeface="Tahoma"/>
              </a:rPr>
              <a:t>ь</a:t>
            </a:r>
            <a:r>
              <a:rPr sz="2800" spc="-367" dirty="0">
                <a:cs typeface="Tahoma"/>
              </a:rPr>
              <a:t> </a:t>
            </a:r>
            <a:r>
              <a:rPr sz="2800" spc="-3" dirty="0">
                <a:cs typeface="Tahoma"/>
              </a:rPr>
              <a:t>как  </a:t>
            </a:r>
            <a:r>
              <a:rPr sz="2800" spc="-6" dirty="0">
                <a:cs typeface="Tahoma"/>
              </a:rPr>
              <a:t>в</a:t>
            </a:r>
            <a:r>
              <a:rPr sz="2800" spc="3" dirty="0">
                <a:cs typeface="Tahoma"/>
              </a:rPr>
              <a:t>з</a:t>
            </a:r>
            <a:r>
              <a:rPr sz="2800" spc="45" dirty="0">
                <a:cs typeface="Tahoma"/>
              </a:rPr>
              <a:t>а</a:t>
            </a:r>
            <a:r>
              <a:rPr sz="2800" spc="55" dirty="0">
                <a:cs typeface="Tahoma"/>
              </a:rPr>
              <a:t>и</a:t>
            </a:r>
            <a:r>
              <a:rPr sz="2800" spc="88" dirty="0">
                <a:cs typeface="Tahoma"/>
              </a:rPr>
              <a:t>модейс</a:t>
            </a:r>
            <a:r>
              <a:rPr sz="2800" spc="79" dirty="0">
                <a:cs typeface="Tahoma"/>
              </a:rPr>
              <a:t>т</a:t>
            </a:r>
            <a:r>
              <a:rPr sz="2800" spc="33" dirty="0">
                <a:cs typeface="Tahoma"/>
              </a:rPr>
              <a:t>в</a:t>
            </a:r>
            <a:r>
              <a:rPr sz="2800" spc="42" dirty="0">
                <a:cs typeface="Tahoma"/>
              </a:rPr>
              <a:t>и</a:t>
            </a:r>
            <a:r>
              <a:rPr sz="2800" spc="-61" dirty="0">
                <a:cs typeface="Tahoma"/>
              </a:rPr>
              <a:t>я</a:t>
            </a:r>
            <a:r>
              <a:rPr sz="2800" spc="-370" dirty="0">
                <a:cs typeface="Tahoma"/>
              </a:rPr>
              <a:t> </a:t>
            </a:r>
            <a:r>
              <a:rPr sz="2800" spc="130" dirty="0">
                <a:cs typeface="Tahoma"/>
              </a:rPr>
              <a:t>м</a:t>
            </a:r>
            <a:r>
              <a:rPr sz="2800" spc="115" dirty="0">
                <a:cs typeface="Tahoma"/>
              </a:rPr>
              <a:t>е</a:t>
            </a:r>
            <a:r>
              <a:rPr sz="2800" spc="52" dirty="0">
                <a:cs typeface="Tahoma"/>
              </a:rPr>
              <a:t>ж</a:t>
            </a:r>
            <a:r>
              <a:rPr sz="2800" spc="49" dirty="0">
                <a:cs typeface="Tahoma"/>
              </a:rPr>
              <a:t>д</a:t>
            </a:r>
            <a:r>
              <a:rPr sz="2800" spc="15" dirty="0">
                <a:cs typeface="Tahoma"/>
              </a:rPr>
              <a:t>у</a:t>
            </a:r>
            <a:r>
              <a:rPr sz="2800" spc="-370" dirty="0">
                <a:cs typeface="Tahoma"/>
              </a:rPr>
              <a:t> </a:t>
            </a:r>
            <a:r>
              <a:rPr sz="2800" spc="118" dirty="0">
                <a:cs typeface="Tahoma"/>
              </a:rPr>
              <a:t>о</a:t>
            </a:r>
            <a:r>
              <a:rPr sz="2800" spc="133" dirty="0">
                <a:cs typeface="Tahoma"/>
              </a:rPr>
              <a:t>б</a:t>
            </a:r>
            <a:r>
              <a:rPr sz="2800" spc="21" dirty="0">
                <a:cs typeface="Tahoma"/>
              </a:rPr>
              <a:t>ъ</a:t>
            </a:r>
            <a:r>
              <a:rPr sz="2800" spc="27" dirty="0">
                <a:cs typeface="Tahoma"/>
              </a:rPr>
              <a:t>е</a:t>
            </a:r>
            <a:r>
              <a:rPr sz="2800" dirty="0">
                <a:cs typeface="Tahoma"/>
              </a:rPr>
              <a:t>к</a:t>
            </a:r>
            <a:r>
              <a:rPr sz="2800" spc="6" dirty="0">
                <a:cs typeface="Tahoma"/>
              </a:rPr>
              <a:t>т</a:t>
            </a:r>
            <a:r>
              <a:rPr sz="2800" spc="97" dirty="0">
                <a:cs typeface="Tahoma"/>
              </a:rPr>
              <a:t>ам</a:t>
            </a:r>
            <a:r>
              <a:rPr sz="2800" spc="121" dirty="0">
                <a:cs typeface="Tahoma"/>
              </a:rPr>
              <a:t>и</a:t>
            </a:r>
            <a:r>
              <a:rPr sz="2800" spc="-139" dirty="0">
                <a:cs typeface="Tahoma"/>
              </a:rPr>
              <a:t>.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9810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156" y="585459"/>
            <a:ext cx="708408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Класс «Машина»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156" y="1593460"/>
            <a:ext cx="7568444" cy="3221019"/>
          </a:xfrm>
          <a:prstGeom prst="rect">
            <a:avLst/>
          </a:prstGeom>
        </p:spPr>
        <p:txBody>
          <a:bodyPr vert="horz" wrap="square" lIns="0" tIns="85099" rIns="0" bIns="0" rtlCol="0">
            <a:spAutoFit/>
          </a:bodyPr>
          <a:lstStyle/>
          <a:p>
            <a:pPr marL="7701">
              <a:spcBef>
                <a:spcPts val="670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1789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Car:</a:t>
            </a:r>
            <a:endParaRPr sz="1789" dirty="0">
              <a:latin typeface="Courier New"/>
              <a:cs typeface="Courier New"/>
            </a:endParaRPr>
          </a:p>
          <a:p>
            <a:pPr marL="556803">
              <a:spcBef>
                <a:spcPts val="615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789" spc="-6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start_engine(self):</a:t>
            </a:r>
            <a:endParaRPr sz="1789" dirty="0">
              <a:latin typeface="Courier New"/>
              <a:cs typeface="Courier New"/>
            </a:endParaRPr>
          </a:p>
          <a:p>
            <a:pPr marL="1106289">
              <a:spcBef>
                <a:spcPts val="612"/>
              </a:spcBef>
              <a:tabLst>
                <a:tab pos="3577630" algn="l"/>
              </a:tabLst>
            </a:pPr>
            <a:r>
              <a:rPr sz="1789" spc="6" dirty="0">
                <a:latin typeface="Courier New"/>
                <a:cs typeface="Courier New"/>
              </a:rPr>
              <a:t>engine_on</a:t>
            </a:r>
            <a:r>
              <a:rPr sz="1789" spc="3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3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True	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78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К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сожалению,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не</a:t>
            </a:r>
            <a:r>
              <a:rPr sz="1789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сработает</a:t>
            </a:r>
            <a:endParaRPr sz="1789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2971" dirty="0">
              <a:latin typeface="Courier New"/>
              <a:cs typeface="Courier New"/>
            </a:endParaRPr>
          </a:p>
          <a:p>
            <a:pPr marL="556803"/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78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drive_to(self,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city):</a:t>
            </a:r>
            <a:endParaRPr sz="1789" dirty="0">
              <a:latin typeface="Courier New"/>
              <a:cs typeface="Courier New"/>
            </a:endParaRPr>
          </a:p>
          <a:p>
            <a:pPr marL="1655775" marR="689650" indent="-549486">
              <a:lnSpc>
                <a:spcPts val="2759"/>
              </a:lnSpc>
              <a:spcBef>
                <a:spcPts val="194"/>
              </a:spcBef>
              <a:tabLst>
                <a:tab pos="3165996" algn="l"/>
              </a:tabLst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if</a:t>
            </a:r>
            <a:r>
              <a:rPr sz="178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engine_on:	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Ошибка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NameError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6" dirty="0">
                <a:latin typeface="Courier New"/>
                <a:cs typeface="Courier New"/>
              </a:rPr>
              <a:t>(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"Едем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9E63A9"/>
                </a:solidFill>
                <a:latin typeface="Courier New"/>
                <a:cs typeface="Courier New"/>
              </a:rPr>
              <a:t>в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город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{}."</a:t>
            </a:r>
            <a:r>
              <a:rPr sz="1789" spc="3" dirty="0">
                <a:latin typeface="Courier New"/>
                <a:cs typeface="Courier New"/>
              </a:rPr>
              <a:t>.format(city))</a:t>
            </a:r>
            <a:endParaRPr sz="1789" dirty="0">
              <a:latin typeface="Courier New"/>
              <a:cs typeface="Courier New"/>
            </a:endParaRPr>
          </a:p>
          <a:p>
            <a:pPr marL="1106289">
              <a:spcBef>
                <a:spcPts val="421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else</a:t>
            </a:r>
            <a:r>
              <a:rPr sz="1789" spc="6" dirty="0">
                <a:latin typeface="Courier New"/>
                <a:cs typeface="Courier New"/>
              </a:rPr>
              <a:t>:</a:t>
            </a:r>
            <a:endParaRPr sz="1789" dirty="0">
              <a:latin typeface="Courier New"/>
              <a:cs typeface="Courier New"/>
            </a:endParaRPr>
          </a:p>
          <a:p>
            <a:pPr marL="1655775">
              <a:spcBef>
                <a:spcPts val="612"/>
              </a:spcBef>
            </a:pPr>
            <a:r>
              <a:rPr sz="1789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3" dirty="0">
                <a:latin typeface="Courier New"/>
                <a:cs typeface="Courier New"/>
              </a:rPr>
              <a:t>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"Машина</a:t>
            </a:r>
            <a:r>
              <a:rPr sz="1789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заведена,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никуда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едем"</a:t>
            </a:r>
            <a:r>
              <a:rPr sz="1789" spc="6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156" y="5264540"/>
            <a:ext cx="3449023" cy="107287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8600"/>
              </a:lnSpc>
              <a:spcBef>
                <a:spcPts val="58"/>
              </a:spcBef>
            </a:pPr>
            <a:r>
              <a:rPr sz="1789" spc="9" dirty="0">
                <a:latin typeface="Courier New"/>
                <a:cs typeface="Courier New"/>
              </a:rPr>
              <a:t>c</a:t>
            </a:r>
            <a:r>
              <a:rPr sz="1789" spc="55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49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c.start_engine()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c.drive_to(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'Владивосток'</a:t>
            </a:r>
            <a:r>
              <a:rPr sz="1789" spc="3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8199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137" y="314323"/>
            <a:ext cx="11196637" cy="1325563"/>
          </a:xfrm>
        </p:spPr>
        <p:txBody>
          <a:bodyPr/>
          <a:lstStyle/>
          <a:p>
            <a:r>
              <a:rPr lang="ru-RU" sz="4000" b="1" dirty="0"/>
              <a:t>Конструкторы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939926"/>
            <a:ext cx="11196636" cy="4603751"/>
          </a:xfrm>
        </p:spPr>
        <p:txBody>
          <a:bodyPr/>
          <a:lstStyle/>
          <a:p>
            <a:r>
              <a:rPr lang="ru-RU" dirty="0"/>
              <a:t>Конструктор — это специальный метод, который вызывается по умолчанию когда вы создаете объект класса.</a:t>
            </a:r>
          </a:p>
          <a:p>
            <a:endParaRPr lang="ru-RU" dirty="0"/>
          </a:p>
          <a:p>
            <a:r>
              <a:rPr lang="ru-RU" dirty="0"/>
              <a:t>Для создания конструктора вам нужно создать метод с ключевым словом __</a:t>
            </a:r>
            <a:r>
              <a:rPr lang="ru-RU" dirty="0" err="1"/>
              <a:t>init</a:t>
            </a:r>
            <a:r>
              <a:rPr lang="ru-RU" dirty="0"/>
              <a:t>__. Взгляните на следующий пример: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8011" y="824667"/>
            <a:ext cx="11196636" cy="4603751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атрибутов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#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методов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__(self):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Car.car_count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+=1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print(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Car.car_count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31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05" y="212218"/>
            <a:ext cx="7705912" cy="3832191"/>
          </a:xfrm>
          <a:prstGeom prst="rect">
            <a:avLst/>
          </a:prstGeom>
        </p:spPr>
        <p:txBody>
          <a:bodyPr vert="horz" wrap="square" lIns="0" tIns="46978" rIns="0" bIns="0" rtlCol="0">
            <a:spAutoFit/>
          </a:bodyPr>
          <a:lstStyle/>
          <a:p>
            <a:pPr marL="7701">
              <a:spcBef>
                <a:spcPts val="370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1789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Car:</a:t>
            </a:r>
            <a:endParaRPr sz="1789" dirty="0">
              <a:latin typeface="Courier New"/>
              <a:cs typeface="Courier New"/>
            </a:endParaRPr>
          </a:p>
          <a:p>
            <a:pPr marL="1106289" marR="3573394" indent="-549486">
              <a:lnSpc>
                <a:spcPct val="114599"/>
              </a:lnSpc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789" u="heavy" spc="9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init</a:t>
            </a:r>
            <a:r>
              <a:rPr sz="1789" u="heavy" spc="6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(self): </a:t>
            </a:r>
            <a:r>
              <a:rPr sz="1789" spc="9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self.engine_on</a:t>
            </a:r>
            <a:r>
              <a:rPr sz="1789" spc="-6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-9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False</a:t>
            </a:r>
            <a:endParaRPr sz="1789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2153" dirty="0">
              <a:latin typeface="Courier New"/>
              <a:cs typeface="Courier New"/>
            </a:endParaRPr>
          </a:p>
          <a:p>
            <a:pPr marL="1106289" marR="3709707" indent="-549486">
              <a:lnSpc>
                <a:spcPct val="114599"/>
              </a:lnSpc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1789" spc="3" dirty="0">
                <a:latin typeface="Courier New"/>
                <a:cs typeface="Courier New"/>
              </a:rPr>
              <a:t>start_engine(self):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self.engine_on</a:t>
            </a:r>
            <a:r>
              <a:rPr sz="1789" spc="-6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-9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True</a:t>
            </a:r>
            <a:endParaRPr sz="1789" dirty="0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2153" dirty="0">
              <a:latin typeface="Courier New"/>
              <a:cs typeface="Courier New"/>
            </a:endParaRPr>
          </a:p>
          <a:p>
            <a:pPr marL="1106289" marR="3710477" indent="-549486">
              <a:lnSpc>
                <a:spcPct val="114599"/>
              </a:lnSpc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1789" spc="3" dirty="0">
                <a:latin typeface="Courier New"/>
                <a:cs typeface="Courier New"/>
              </a:rPr>
              <a:t>drive_to(self, city): </a:t>
            </a:r>
            <a:r>
              <a:rPr sz="1789" spc="-1067" dirty="0"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if</a:t>
            </a:r>
            <a:r>
              <a:rPr sz="1789" spc="-1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self.engine_on:</a:t>
            </a:r>
            <a:endParaRPr sz="1789" dirty="0">
              <a:latin typeface="Courier New"/>
              <a:cs typeface="Courier New"/>
            </a:endParaRPr>
          </a:p>
          <a:p>
            <a:pPr marL="1106289" marR="826732" indent="549101">
              <a:lnSpc>
                <a:spcPct val="114599"/>
              </a:lnSpc>
            </a:pPr>
            <a:r>
              <a:rPr sz="1789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3" dirty="0">
                <a:latin typeface="Courier New"/>
                <a:cs typeface="Courier New"/>
              </a:rPr>
              <a:t>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"Едем</a:t>
            </a:r>
            <a:r>
              <a:rPr sz="1789" spc="15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9E63A9"/>
                </a:solidFill>
                <a:latin typeface="Courier New"/>
                <a:cs typeface="Courier New"/>
              </a:rPr>
              <a:t>в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 город</a:t>
            </a:r>
            <a:r>
              <a:rPr sz="1789" spc="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{}."</a:t>
            </a:r>
            <a:r>
              <a:rPr sz="1789" spc="3" dirty="0">
                <a:latin typeface="Courier New"/>
                <a:cs typeface="Courier New"/>
              </a:rPr>
              <a:t>.format(city)) </a:t>
            </a:r>
            <a:r>
              <a:rPr sz="1789" spc="-1064" dirty="0"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else</a:t>
            </a:r>
            <a:r>
              <a:rPr sz="1789" spc="6" dirty="0">
                <a:latin typeface="Courier New"/>
                <a:cs typeface="Courier New"/>
              </a:rPr>
              <a:t>:</a:t>
            </a:r>
            <a:endParaRPr sz="1789" dirty="0">
              <a:latin typeface="Courier New"/>
              <a:cs typeface="Courier New"/>
            </a:endParaRPr>
          </a:p>
          <a:p>
            <a:pPr marL="1655775">
              <a:spcBef>
                <a:spcPts val="312"/>
              </a:spcBef>
            </a:pPr>
            <a:r>
              <a:rPr sz="1789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3" dirty="0">
                <a:latin typeface="Courier New"/>
                <a:cs typeface="Courier New"/>
              </a:rPr>
              <a:t>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"Машина</a:t>
            </a:r>
            <a:r>
              <a:rPr sz="1789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заведена,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никуда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едем."</a:t>
            </a:r>
            <a:r>
              <a:rPr sz="1789" spc="6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5" y="4552706"/>
            <a:ext cx="3861042" cy="159051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14599"/>
              </a:lnSpc>
              <a:spcBef>
                <a:spcPts val="58"/>
              </a:spcBef>
            </a:pPr>
            <a:r>
              <a:rPr sz="1789" spc="6" dirty="0">
                <a:latin typeface="Courier New"/>
                <a:cs typeface="Courier New"/>
              </a:rPr>
              <a:t>car1 </a:t>
            </a:r>
            <a:r>
              <a:rPr sz="1789" spc="9" dirty="0">
                <a:latin typeface="Courier New"/>
                <a:cs typeface="Courier New"/>
              </a:rPr>
              <a:t>= </a:t>
            </a:r>
            <a:r>
              <a:rPr sz="1789" spc="3" dirty="0">
                <a:latin typeface="Courier New"/>
                <a:cs typeface="Courier New"/>
              </a:rPr>
              <a:t>Car()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car1.start_engine()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car1.drive_to(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'Владивосток'</a:t>
            </a:r>
            <a:r>
              <a:rPr sz="1789" spc="3" dirty="0">
                <a:latin typeface="Courier New"/>
                <a:cs typeface="Courier New"/>
              </a:rPr>
              <a:t>) </a:t>
            </a:r>
            <a:r>
              <a:rPr sz="1789" spc="-1067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car2 </a:t>
            </a:r>
            <a:r>
              <a:rPr sz="1789" spc="9" dirty="0">
                <a:latin typeface="Courier New"/>
                <a:cs typeface="Courier New"/>
              </a:rPr>
              <a:t>= </a:t>
            </a:r>
            <a:r>
              <a:rPr sz="1789" spc="3" dirty="0">
                <a:latin typeface="Courier New"/>
                <a:cs typeface="Courier New"/>
              </a:rPr>
              <a:t>Car()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car2.drive_to(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'Лиссабон'</a:t>
            </a:r>
            <a:r>
              <a:rPr sz="1789" spc="3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261" y="5215641"/>
            <a:ext cx="3722804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78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Едем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город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Владивосток.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8261" y="5840603"/>
            <a:ext cx="5095559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Машина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не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заведена,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никуда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не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едем.</a:t>
            </a:r>
            <a:endParaRPr sz="178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651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40399" y="2744504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dirty="0">
                <a:solidFill>
                  <a:schemeClr val="bg1"/>
                </a:solidFill>
              </a:rPr>
              <a:t>ООП. Инкапсуляция</a:t>
            </a:r>
            <a:endParaRPr sz="4400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8663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911151" y="646591"/>
            <a:ext cx="5715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40" dirty="0">
                <a:latin typeface="+mn-lt"/>
                <a:cs typeface="Trebuchet MS"/>
              </a:rPr>
              <a:t>Инкапсуляция</a:t>
            </a: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911151" y="1879896"/>
            <a:ext cx="10882687" cy="3686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802005">
              <a:lnSpc>
                <a:spcPct val="100699"/>
              </a:lnSpc>
              <a:spcBef>
                <a:spcPts val="90"/>
              </a:spcBef>
            </a:pPr>
            <a:r>
              <a:rPr lang="ru-RU" spc="50" dirty="0">
                <a:solidFill>
                  <a:schemeClr val="tx2">
                    <a:lumMod val="50000"/>
                  </a:schemeClr>
                </a:solidFill>
              </a:rPr>
              <a:t>Технология</a:t>
            </a:r>
            <a:r>
              <a:rPr lang="ru-RU" spc="-51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85" dirty="0">
                <a:solidFill>
                  <a:schemeClr val="tx2">
                    <a:lumMod val="50000"/>
                  </a:schemeClr>
                </a:solidFill>
              </a:rPr>
              <a:t>сокрытия</a:t>
            </a:r>
            <a:r>
              <a:rPr lang="ru-RU" spc="-51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20" dirty="0">
                <a:solidFill>
                  <a:schemeClr val="tx2">
                    <a:lumMod val="50000"/>
                  </a:schemeClr>
                </a:solidFill>
              </a:rPr>
              <a:t>информации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85" dirty="0">
                <a:solidFill>
                  <a:schemeClr val="tx2">
                    <a:lumMod val="50000"/>
                  </a:schemeClr>
                </a:solidFill>
              </a:rPr>
              <a:t>о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5" dirty="0">
                <a:solidFill>
                  <a:schemeClr val="tx2">
                    <a:lumMod val="50000"/>
                  </a:schemeClr>
                </a:solidFill>
              </a:rPr>
              <a:t>внутреннем</a:t>
            </a:r>
            <a:r>
              <a:rPr lang="ru-RU" spc="-52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20" dirty="0">
                <a:solidFill>
                  <a:schemeClr val="tx2">
                    <a:lumMod val="50000"/>
                  </a:schemeClr>
                </a:solidFill>
              </a:rPr>
              <a:t>устройстве </a:t>
            </a:r>
            <a:r>
              <a:rPr lang="ru-RU" spc="-147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80" dirty="0">
                <a:solidFill>
                  <a:schemeClr val="tx2">
                    <a:lumMod val="50000"/>
                  </a:schemeClr>
                </a:solidFill>
              </a:rPr>
              <a:t>объекта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5" dirty="0">
                <a:solidFill>
                  <a:schemeClr val="tx2">
                    <a:lumMod val="50000"/>
                  </a:schemeClr>
                </a:solidFill>
              </a:rPr>
              <a:t>за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10" dirty="0">
                <a:solidFill>
                  <a:schemeClr val="tx2">
                    <a:lumMod val="50000"/>
                  </a:schemeClr>
                </a:solidFill>
              </a:rPr>
              <a:t>внешним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5" dirty="0">
                <a:solidFill>
                  <a:schemeClr val="tx2">
                    <a:lumMod val="50000"/>
                  </a:schemeClr>
                </a:solidFill>
              </a:rPr>
              <a:t>ин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т</a:t>
            </a:r>
            <a:r>
              <a:rPr lang="ru-RU" spc="190" dirty="0">
                <a:solidFill>
                  <a:schemeClr val="tx2">
                    <a:lumMod val="50000"/>
                  </a:schemeClr>
                </a:solidFill>
              </a:rPr>
              <a:t>е</a:t>
            </a:r>
            <a:r>
              <a:rPr lang="ru-RU" spc="215" dirty="0">
                <a:solidFill>
                  <a:schemeClr val="tx2">
                    <a:lumMod val="50000"/>
                  </a:schemeClr>
                </a:solidFill>
              </a:rPr>
              <a:t>р</a:t>
            </a:r>
            <a:r>
              <a:rPr lang="ru-RU" spc="-110" dirty="0">
                <a:solidFill>
                  <a:schemeClr val="tx2">
                    <a:lumMod val="50000"/>
                  </a:schemeClr>
                </a:solidFill>
              </a:rPr>
              <a:t>ф</a:t>
            </a:r>
            <a:r>
              <a:rPr lang="ru-RU" spc="-65" dirty="0">
                <a:solidFill>
                  <a:schemeClr val="tx2">
                    <a:lumMod val="50000"/>
                  </a:schemeClr>
                </a:solidFill>
              </a:rPr>
              <a:t>е</a:t>
            </a:r>
            <a:r>
              <a:rPr lang="ru-RU" spc="200" dirty="0">
                <a:solidFill>
                  <a:schemeClr val="tx2">
                    <a:lumMod val="50000"/>
                  </a:schemeClr>
                </a:solidFill>
              </a:rPr>
              <a:t>й</a:t>
            </a:r>
            <a:r>
              <a:rPr lang="ru-RU" spc="175" dirty="0">
                <a:solidFill>
                  <a:schemeClr val="tx2">
                    <a:lumMod val="50000"/>
                  </a:schemeClr>
                </a:solidFill>
              </a:rPr>
              <a:t>с</a:t>
            </a:r>
            <a:r>
              <a:rPr lang="ru-RU" spc="260" dirty="0">
                <a:solidFill>
                  <a:schemeClr val="tx2">
                    <a:lumMod val="50000"/>
                  </a:schemeClr>
                </a:solidFill>
              </a:rPr>
              <a:t>ом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0" dirty="0">
                <a:solidFill>
                  <a:schemeClr val="tx2">
                    <a:lumMod val="50000"/>
                  </a:schemeClr>
                </a:solidFill>
              </a:rPr>
              <a:t>из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55" dirty="0">
                <a:solidFill>
                  <a:schemeClr val="tx2">
                    <a:lumMod val="50000"/>
                  </a:schemeClr>
                </a:solidFill>
              </a:rPr>
              <a:t>мет</a:t>
            </a:r>
            <a:r>
              <a:rPr lang="ru-RU" spc="160" dirty="0">
                <a:solidFill>
                  <a:schemeClr val="tx2">
                    <a:lumMod val="50000"/>
                  </a:schemeClr>
                </a:solidFill>
              </a:rPr>
              <a:t>о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дов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5" dirty="0">
                <a:solidFill>
                  <a:schemeClr val="tx2">
                    <a:lumMod val="50000"/>
                  </a:schemeClr>
                </a:solidFill>
              </a:rPr>
              <a:t>называе</a:t>
            </a:r>
            <a:r>
              <a:rPr lang="ru-RU" spc="20" dirty="0">
                <a:solidFill>
                  <a:schemeClr val="tx2">
                    <a:lumMod val="50000"/>
                  </a:schemeClr>
                </a:solidFill>
              </a:rPr>
              <a:t>т</a:t>
            </a:r>
            <a:r>
              <a:rPr lang="ru-RU" spc="45" dirty="0">
                <a:solidFill>
                  <a:schemeClr val="tx2">
                    <a:lumMod val="50000"/>
                  </a:schemeClr>
                </a:solidFill>
              </a:rPr>
              <a:t>ся  </a:t>
            </a:r>
            <a:r>
              <a:rPr lang="ru-RU" spc="55" dirty="0">
                <a:solidFill>
                  <a:schemeClr val="tx2">
                    <a:lumMod val="50000"/>
                  </a:schemeClr>
                </a:solidFill>
              </a:rPr>
              <a:t>инкапсуляцией.</a:t>
            </a:r>
          </a:p>
          <a:p>
            <a:pPr marL="12700" marR="5080">
              <a:lnSpc>
                <a:spcPct val="100699"/>
              </a:lnSpc>
              <a:spcBef>
                <a:spcPts val="4945"/>
              </a:spcBef>
            </a:pPr>
            <a:r>
              <a:rPr lang="ru-RU" spc="145" dirty="0">
                <a:solidFill>
                  <a:schemeClr val="tx2">
                    <a:lumMod val="50000"/>
                  </a:schemeClr>
                </a:solidFill>
              </a:rPr>
              <a:t>Надо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65" dirty="0">
                <a:solidFill>
                  <a:schemeClr val="tx2">
                    <a:lumMod val="50000"/>
                  </a:schemeClr>
                </a:solidFill>
              </a:rPr>
              <a:t>стараться</a:t>
            </a:r>
            <a:r>
              <a:rPr lang="ru-RU" spc="-53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5" dirty="0">
                <a:solidFill>
                  <a:schemeClr val="tx2">
                    <a:lumMod val="50000"/>
                  </a:schemeClr>
                </a:solidFill>
              </a:rPr>
              <a:t>делать</a:t>
            </a:r>
            <a:r>
              <a:rPr lang="ru-RU" spc="-52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интерфейс</a:t>
            </a:r>
            <a:r>
              <a:rPr lang="ru-RU" spc="-52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25" dirty="0">
                <a:solidFill>
                  <a:schemeClr val="tx2">
                    <a:lumMod val="50000"/>
                  </a:schemeClr>
                </a:solidFill>
              </a:rPr>
              <a:t>методов</a:t>
            </a:r>
            <a:r>
              <a:rPr lang="ru-RU" spc="-52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5" dirty="0">
                <a:solidFill>
                  <a:schemeClr val="tx2">
                    <a:lumMod val="50000"/>
                  </a:schemeClr>
                </a:solidFill>
              </a:rPr>
              <a:t>достаточно</a:t>
            </a:r>
            <a:r>
              <a:rPr lang="ru-RU" spc="-52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35" dirty="0">
                <a:solidFill>
                  <a:schemeClr val="tx2">
                    <a:lumMod val="50000"/>
                  </a:schemeClr>
                </a:solidFill>
              </a:rPr>
              <a:t>полным. </a:t>
            </a:r>
            <a:r>
              <a:rPr lang="ru-RU" spc="-147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60" dirty="0">
                <a:solidFill>
                  <a:schemeClr val="tx2">
                    <a:lumMod val="50000"/>
                  </a:schemeClr>
                </a:solidFill>
              </a:rPr>
              <a:t>Тогда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-114" dirty="0">
                <a:solidFill>
                  <a:schemeClr val="tx2">
                    <a:lumMod val="50000"/>
                  </a:schemeClr>
                </a:solidFill>
              </a:rPr>
              <a:t>вы,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" dirty="0">
                <a:solidFill>
                  <a:schemeClr val="tx2">
                    <a:lumMod val="50000"/>
                  </a:schemeClr>
                </a:solidFill>
              </a:rPr>
              <a:t>как</a:t>
            </a:r>
            <a:r>
              <a:rPr lang="ru-RU" spc="-54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65" dirty="0">
                <a:solidFill>
                  <a:schemeClr val="tx2">
                    <a:lumMod val="50000"/>
                  </a:schemeClr>
                </a:solidFill>
              </a:rPr>
              <a:t>и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04" dirty="0">
                <a:solidFill>
                  <a:schemeClr val="tx2">
                    <a:lumMod val="50000"/>
                  </a:schemeClr>
                </a:solidFill>
              </a:rPr>
              <a:t>д</a:t>
            </a:r>
            <a:r>
              <a:rPr lang="ru-RU" spc="215" dirty="0">
                <a:solidFill>
                  <a:schemeClr val="tx2">
                    <a:lumMod val="50000"/>
                  </a:schemeClr>
                </a:solidFill>
              </a:rPr>
              <a:t>р</a:t>
            </a:r>
            <a:r>
              <a:rPr lang="ru-RU" spc="95" dirty="0">
                <a:solidFill>
                  <a:schemeClr val="tx2">
                    <a:lumMod val="50000"/>
                  </a:schemeClr>
                </a:solidFill>
              </a:rPr>
              <a:t>угие</a:t>
            </a:r>
            <a:r>
              <a:rPr lang="ru-RU" spc="-54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75" dirty="0">
                <a:solidFill>
                  <a:schemeClr val="tx2">
                    <a:lumMod val="50000"/>
                  </a:schemeClr>
                </a:solidFill>
              </a:rPr>
              <a:t>програ</a:t>
            </a:r>
            <a:r>
              <a:rPr lang="ru-RU" spc="220" dirty="0">
                <a:solidFill>
                  <a:schemeClr val="tx2">
                    <a:lumMod val="50000"/>
                  </a:schemeClr>
                </a:solidFill>
              </a:rPr>
              <a:t>м</a:t>
            </a:r>
            <a:r>
              <a:rPr lang="ru-RU" spc="65" dirty="0">
                <a:solidFill>
                  <a:schemeClr val="tx2">
                    <a:lumMod val="50000"/>
                  </a:schemeClr>
                </a:solidFill>
              </a:rPr>
              <a:t>мисты,</a:t>
            </a:r>
            <a:r>
              <a:rPr lang="ru-RU" spc="-54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будете</a:t>
            </a:r>
            <a:r>
              <a:rPr lang="ru-RU" spc="-52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0" dirty="0">
                <a:solidFill>
                  <a:schemeClr val="tx2">
                    <a:lumMod val="50000"/>
                  </a:schemeClr>
                </a:solidFill>
              </a:rPr>
              <a:t>пользоваться  </a:t>
            </a:r>
            <a:r>
              <a:rPr lang="ru-RU" spc="165" dirty="0">
                <a:solidFill>
                  <a:schemeClr val="tx2">
                    <a:lumMod val="50000"/>
                  </a:schemeClr>
                </a:solidFill>
              </a:rPr>
              <a:t>этими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45" dirty="0">
                <a:solidFill>
                  <a:schemeClr val="tx2">
                    <a:lumMod val="50000"/>
                  </a:schemeClr>
                </a:solidFill>
              </a:rPr>
              <a:t>мето</a:t>
            </a:r>
            <a:r>
              <a:rPr lang="ru-RU" spc="160" dirty="0">
                <a:solidFill>
                  <a:schemeClr val="tx2">
                    <a:lumMod val="50000"/>
                  </a:schemeClr>
                </a:solidFill>
              </a:rPr>
              <a:t>д</a:t>
            </a:r>
            <a:r>
              <a:rPr lang="ru-RU" spc="75" dirty="0">
                <a:solidFill>
                  <a:schemeClr val="tx2">
                    <a:lumMod val="50000"/>
                  </a:schemeClr>
                </a:solidFill>
              </a:rPr>
              <a:t>ами,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5" dirty="0">
                <a:solidFill>
                  <a:schemeClr val="tx2">
                    <a:lumMod val="50000"/>
                  </a:schemeClr>
                </a:solidFill>
              </a:rPr>
              <a:t>а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0" dirty="0">
                <a:solidFill>
                  <a:schemeClr val="tx2">
                    <a:lumMod val="50000"/>
                  </a:schemeClr>
                </a:solidFill>
              </a:rPr>
              <a:t>изменения</a:t>
            </a:r>
            <a:r>
              <a:rPr lang="ru-RU" spc="-53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-25" dirty="0">
                <a:solidFill>
                  <a:schemeClr val="tx2">
                    <a:lumMod val="50000"/>
                  </a:schemeClr>
                </a:solidFill>
              </a:rPr>
              <a:t>в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0" dirty="0">
                <a:solidFill>
                  <a:schemeClr val="tx2">
                    <a:lumMod val="50000"/>
                  </a:schemeClr>
                </a:solidFill>
              </a:rPr>
              <a:t>ат</a:t>
            </a:r>
            <a:r>
              <a:rPr lang="ru-RU" spc="105" dirty="0">
                <a:solidFill>
                  <a:schemeClr val="tx2">
                    <a:lumMod val="50000"/>
                  </a:schemeClr>
                </a:solidFill>
              </a:rPr>
              <a:t>рибутах</a:t>
            </a:r>
            <a:r>
              <a:rPr lang="ru-RU" spc="-53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75" dirty="0">
                <a:solidFill>
                  <a:schemeClr val="tx2">
                    <a:lumMod val="50000"/>
                  </a:schemeClr>
                </a:solidFill>
              </a:rPr>
              <a:t>не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75" dirty="0">
                <a:solidFill>
                  <a:schemeClr val="tx2">
                    <a:lumMod val="50000"/>
                  </a:schemeClr>
                </a:solidFill>
              </a:rPr>
              <a:t>будут  </a:t>
            </a:r>
            <a:r>
              <a:rPr lang="ru-RU" spc="60" dirty="0">
                <a:solidFill>
                  <a:schemeClr val="tx2">
                    <a:lumMod val="50000"/>
                  </a:schemeClr>
                </a:solidFill>
              </a:rPr>
              <a:t>расползаться </a:t>
            </a:r>
            <a:r>
              <a:rPr lang="ru-RU" spc="105" dirty="0">
                <a:solidFill>
                  <a:schemeClr val="tx2">
                    <a:lumMod val="50000"/>
                  </a:schemeClr>
                </a:solidFill>
              </a:rPr>
              <a:t>по </a:t>
            </a:r>
            <a:r>
              <a:rPr lang="ru-RU" spc="25" dirty="0">
                <a:solidFill>
                  <a:schemeClr val="tx2">
                    <a:lumMod val="50000"/>
                  </a:schemeClr>
                </a:solidFill>
              </a:rPr>
              <a:t>коду, </a:t>
            </a:r>
            <a:r>
              <a:rPr lang="ru-RU" spc="80" dirty="0">
                <a:solidFill>
                  <a:schemeClr val="tx2">
                    <a:lumMod val="50000"/>
                  </a:schemeClr>
                </a:solidFill>
              </a:rPr>
              <a:t>использующему </a:t>
            </a:r>
            <a:r>
              <a:rPr lang="ru-RU" spc="10" dirty="0">
                <a:solidFill>
                  <a:schemeClr val="tx2">
                    <a:lumMod val="50000"/>
                  </a:schemeClr>
                </a:solidFill>
              </a:rPr>
              <a:t>ваш </a:t>
            </a:r>
            <a:r>
              <a:rPr lang="ru-RU" spc="25" dirty="0">
                <a:solidFill>
                  <a:schemeClr val="tx2">
                    <a:lumMod val="50000"/>
                  </a:schemeClr>
                </a:solidFill>
              </a:rPr>
              <a:t>класс. </a:t>
            </a:r>
            <a:endParaRPr lang="ru-RU" spc="65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2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7388" y="1636173"/>
            <a:ext cx="10437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Инкапсуляция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просто означает скрытие данных. Как правило, в объектно-ориентированном программировании 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один класс не должен иметь прямого доступа к данным другого класса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Вместо этого, доступ должен контролироваться через методы класса.</a:t>
            </a: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Чтобы предоставить контролируемый доступ к данным класса в Python, используются 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модификаторы доступа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 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ru-RU" sz="2800" b="0" i="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74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72233" y="1397674"/>
            <a:ext cx="8095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создаем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класс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Car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class Car: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создаем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конструктор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класса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Car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def __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__(self, model):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Инициализация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свойств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self.model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model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создаем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свойство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модели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@property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def model(self):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return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42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4854" y="423105"/>
            <a:ext cx="9622291" cy="460375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#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Сеттер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для создания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свойств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model.setter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def model(self, model):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if model &lt; 2000: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2000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elif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model &gt; 2018: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2018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else: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model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def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getCarModel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(self):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return 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Год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выпуска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модели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"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carA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Car(2088)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carA.getCarModel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51547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032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Зачем скрывать внутреннее устройство?</a:t>
            </a:r>
            <a:endParaRPr lang="en-US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27" y="1288132"/>
            <a:ext cx="7785346" cy="4899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590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skillfactory.ru/wp-content/uploads/2021/12/oop-2--37077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54" y="671751"/>
            <a:ext cx="9079865" cy="6053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44730" y="671751"/>
            <a:ext cx="47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Рассмотрим примеры: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670" y="249305"/>
            <a:ext cx="11196637" cy="1325563"/>
          </a:xfrm>
        </p:spPr>
        <p:txBody>
          <a:bodyPr/>
          <a:lstStyle/>
          <a:p>
            <a:r>
              <a:rPr lang="ru-RU" sz="4000" b="1" dirty="0"/>
              <a:t>Рассмотрим пример</a:t>
            </a:r>
            <a:endParaRPr lang="en-US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05" y="1415462"/>
            <a:ext cx="7601070" cy="4917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127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790" y="887790"/>
            <a:ext cx="8894419" cy="5360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3967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66" y="1134155"/>
            <a:ext cx="9492667" cy="4589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349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776" y="882015"/>
            <a:ext cx="8236447" cy="5093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544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89" y="1757285"/>
            <a:ext cx="7848021" cy="4203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D3F51D-FFD0-55CE-51AA-DCC7D3432C72}"/>
              </a:ext>
            </a:extLst>
          </p:cNvPr>
          <p:cNvSpPr txBox="1"/>
          <p:nvPr/>
        </p:nvSpPr>
        <p:spPr>
          <a:xfrm>
            <a:off x="744730" y="671751"/>
            <a:ext cx="47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Рассмотрим примеры: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8351"/>
          <a:stretch/>
        </p:blipFill>
        <p:spPr>
          <a:xfrm>
            <a:off x="1827507" y="1337250"/>
            <a:ext cx="8536986" cy="539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86191" y="534126"/>
            <a:ext cx="602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Модель дороги с автомобилями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7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90" y="589282"/>
            <a:ext cx="8778620" cy="5679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13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91" y="762314"/>
            <a:ext cx="8888952" cy="533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651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651" y="2744504"/>
            <a:ext cx="6664698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spc="106" dirty="0"/>
              <a:t>Основны</a:t>
            </a:r>
            <a:r>
              <a:rPr spc="100" dirty="0"/>
              <a:t>е</a:t>
            </a:r>
            <a:r>
              <a:rPr spc="-703" dirty="0"/>
              <a:t> </a:t>
            </a:r>
            <a:r>
              <a:rPr spc="33" dirty="0"/>
              <a:t>понятия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408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79</TotalTime>
  <Words>1520</Words>
  <Application>Microsoft Office PowerPoint</Application>
  <PresentationFormat>Широкоэкранный</PresentationFormat>
  <Paragraphs>213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Helvetica Light</vt:lpstr>
      <vt:lpstr>Lucida Console</vt:lpstr>
      <vt:lpstr>Times New Roman</vt:lpstr>
      <vt:lpstr>Trebuchet MS</vt:lpstr>
      <vt:lpstr>Wingdings</vt:lpstr>
      <vt:lpstr>Тема Office</vt:lpstr>
      <vt:lpstr>Объектно-ориентированное программирование</vt:lpstr>
      <vt:lpstr>Закрепление ранее изученного материала</vt:lpstr>
      <vt:lpstr>Объектно-ориентированное программирование (ООП)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понятия</vt:lpstr>
      <vt:lpstr>Презентация PowerPoint</vt:lpstr>
      <vt:lpstr>Класс</vt:lpstr>
      <vt:lpstr>Объект</vt:lpstr>
      <vt:lpstr>Атрибут</vt:lpstr>
      <vt:lpstr>Метод</vt:lpstr>
      <vt:lpstr>Примеры</vt:lpstr>
      <vt:lpstr>Как узнать класс объекта?</vt:lpstr>
      <vt:lpstr>Презентация PowerPoint</vt:lpstr>
      <vt:lpstr>Простейший класс</vt:lpstr>
      <vt:lpstr>PEP 8</vt:lpstr>
      <vt:lpstr>Создаём экземпляры класса</vt:lpstr>
      <vt:lpstr>Создаём атрибуты</vt:lpstr>
      <vt:lpstr>Атрибуты</vt:lpstr>
      <vt:lpstr>Презентация PowerPoint</vt:lpstr>
      <vt:lpstr>Презентация PowerPoint</vt:lpstr>
      <vt:lpstr>Создание метода класса</vt:lpstr>
      <vt:lpstr>Создаём метод класса</vt:lpstr>
      <vt:lpstr>Аргумент self</vt:lpstr>
      <vt:lpstr>Презентация PowerPoint</vt:lpstr>
      <vt:lpstr>Презентация PowerPoint</vt:lpstr>
      <vt:lpstr>Класс «Машина»</vt:lpstr>
      <vt:lpstr>Конструкторы</vt:lpstr>
      <vt:lpstr>Презентация PowerPoint</vt:lpstr>
      <vt:lpstr>Презентация PowerPoint</vt:lpstr>
      <vt:lpstr>Презентация PowerPoint</vt:lpstr>
      <vt:lpstr>Инкапсуляция</vt:lpstr>
      <vt:lpstr>Презентация PowerPoint</vt:lpstr>
      <vt:lpstr>Презентация PowerPoint</vt:lpstr>
      <vt:lpstr>Презентация PowerPoint</vt:lpstr>
      <vt:lpstr>Зачем скрывать внутреннее устройство?</vt:lpstr>
      <vt:lpstr>Рассмотрим пример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86</cp:revision>
  <dcterms:created xsi:type="dcterms:W3CDTF">2022-01-30T05:59:16Z</dcterms:created>
  <dcterms:modified xsi:type="dcterms:W3CDTF">2023-06-30T11:31:11Z</dcterms:modified>
</cp:coreProperties>
</file>