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" r:id="rId3"/>
    <p:sldId id="331" r:id="rId4"/>
    <p:sldId id="332" r:id="rId5"/>
    <p:sldId id="352" r:id="rId6"/>
    <p:sldId id="353" r:id="rId7"/>
    <p:sldId id="351" r:id="rId8"/>
    <p:sldId id="354" r:id="rId9"/>
    <p:sldId id="355" r:id="rId10"/>
    <p:sldId id="356" r:id="rId11"/>
    <p:sldId id="357" r:id="rId12"/>
    <p:sldId id="336" r:id="rId13"/>
    <p:sldId id="337" r:id="rId14"/>
    <p:sldId id="339" r:id="rId15"/>
    <p:sldId id="340" r:id="rId16"/>
    <p:sldId id="341" r:id="rId17"/>
    <p:sldId id="345" r:id="rId18"/>
    <p:sldId id="346" r:id="rId19"/>
    <p:sldId id="28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03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47726" y="226011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ООП. Полиморфизм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</a:t>
            </a:r>
            <a:r>
              <a:rPr lang="en-US"/>
              <a:t>5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300" y="2396308"/>
            <a:ext cx="8361968" cy="1325563"/>
          </a:xfrm>
        </p:spPr>
        <p:txBody>
          <a:bodyPr>
            <a:noAutofit/>
          </a:bodyPr>
          <a:lstStyle/>
          <a:p>
            <a:r>
              <a:rPr lang="en-US" sz="3200" dirty="0"/>
              <a:t>cat1 = Cat("Kitty", 2.5)</a:t>
            </a:r>
            <a:br>
              <a:rPr lang="en-US" sz="3200" dirty="0"/>
            </a:br>
            <a:r>
              <a:rPr lang="en-US" sz="3200" dirty="0"/>
              <a:t>dog1 = Dog("Fluffy", 4)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for animal in (cat1, dog1):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dirty="0" err="1"/>
              <a:t>animal.make_sound</a:t>
            </a:r>
            <a:r>
              <a:rPr lang="en-US" sz="3200" dirty="0"/>
              <a:t>()</a:t>
            </a:r>
            <a:br>
              <a:rPr lang="en-US" sz="3200" dirty="0"/>
            </a:br>
            <a:r>
              <a:rPr lang="en-US" sz="3200" dirty="0"/>
              <a:t>    animal.info()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3200" dirty="0" err="1"/>
              <a:t>animal.make_sound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612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471" y="1035979"/>
            <a:ext cx="11196636" cy="554632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class T1: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self.n</a:t>
            </a:r>
            <a:r>
              <a:rPr lang="en-US" sz="2000" dirty="0"/>
              <a:t> = 10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def total(self, a):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self.n</a:t>
            </a:r>
            <a:r>
              <a:rPr lang="en-US" sz="2000" dirty="0"/>
              <a:t> + </a:t>
            </a:r>
            <a:r>
              <a:rPr lang="en-US" sz="2000" dirty="0" err="1"/>
              <a:t>int</a:t>
            </a:r>
            <a:r>
              <a:rPr lang="en-US" sz="2000" dirty="0"/>
              <a:t>(a)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class T2: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self.string</a:t>
            </a:r>
            <a:r>
              <a:rPr lang="en-US" sz="2000" dirty="0"/>
              <a:t> = 'Hi'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def total(self, a):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self.string</a:t>
            </a:r>
            <a:r>
              <a:rPr lang="en-US" sz="2000" dirty="0"/>
              <a:t> + </a:t>
            </a:r>
            <a:r>
              <a:rPr lang="en-US" sz="2000" dirty="0" err="1"/>
              <a:t>str</a:t>
            </a:r>
            <a:r>
              <a:rPr lang="en-US" sz="2000" dirty="0"/>
              <a:t>(a))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433625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t1 = T1()</a:t>
            </a:r>
          </a:p>
          <a:p>
            <a:r>
              <a:rPr lang="en-US" sz="2400" dirty="0"/>
              <a:t>t2 = T2()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print(t1.total(35))  # Вывод: 45</a:t>
            </a:r>
          </a:p>
          <a:p>
            <a:r>
              <a:rPr lang="en-US" sz="2400" dirty="0"/>
              <a:t>print(t2.total(35))  # Вывод: 4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83403CD-1433-CD0E-48BD-B73B7E07F587}"/>
              </a:ext>
            </a:extLst>
          </p:cNvPr>
          <p:cNvSpPr txBox="1">
            <a:spLocks/>
          </p:cNvSpPr>
          <p:nvPr/>
        </p:nvSpPr>
        <p:spPr>
          <a:xfrm>
            <a:off x="7113505" y="798912"/>
            <a:ext cx="4291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2 пример</a:t>
            </a:r>
          </a:p>
          <a:p>
            <a:r>
              <a:rPr lang="ru-RU" sz="3600" b="1" spc="73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Реализуем</a:t>
            </a:r>
            <a:r>
              <a:rPr lang="ru-RU" sz="3600" b="1" spc="-440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 </a:t>
            </a:r>
            <a:r>
              <a:rPr lang="ru-RU" sz="3600" b="1" spc="12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344494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396" y="463546"/>
            <a:ext cx="3758859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4000" b="1" i="1" dirty="0">
                <a:solidFill>
                  <a:schemeClr val="accent2">
                    <a:lumMod val="75000"/>
                  </a:schemeClr>
                </a:solidFill>
                <a:ea typeface="+mj-ea"/>
                <a:cs typeface="+mj-cs"/>
              </a:rPr>
              <a:t>3 пример</a:t>
            </a:r>
            <a:endParaRPr sz="4000" b="1" i="1" dirty="0">
              <a:solidFill>
                <a:schemeClr val="accent2">
                  <a:lumMod val="75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396" y="3249191"/>
            <a:ext cx="3035081" cy="107618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04362" y="1515352"/>
            <a:ext cx="1351192" cy="1351192"/>
            <a:chOff x="2645006" y="2498928"/>
            <a:chExt cx="2228215" cy="2228215"/>
          </a:xfrm>
        </p:grpSpPr>
        <p:sp>
          <p:nvSpPr>
            <p:cNvPr id="5" name="object 5"/>
            <p:cNvSpPr/>
            <p:nvPr/>
          </p:nvSpPr>
          <p:spPr>
            <a:xfrm>
              <a:off x="2660713" y="2514635"/>
              <a:ext cx="2196465" cy="2196465"/>
            </a:xfrm>
            <a:custGeom>
              <a:avLst/>
              <a:gdLst/>
              <a:ahLst/>
              <a:cxnLst/>
              <a:rect l="l" t="t" r="r" b="b"/>
              <a:pathLst>
                <a:path w="2196465" h="2196465">
                  <a:moveTo>
                    <a:pt x="1098150" y="0"/>
                  </a:moveTo>
                  <a:lnTo>
                    <a:pt x="1050513" y="1014"/>
                  </a:lnTo>
                  <a:lnTo>
                    <a:pt x="1003394" y="4030"/>
                  </a:lnTo>
                  <a:lnTo>
                    <a:pt x="956836" y="9007"/>
                  </a:lnTo>
                  <a:lnTo>
                    <a:pt x="910878" y="15903"/>
                  </a:lnTo>
                  <a:lnTo>
                    <a:pt x="865562" y="24676"/>
                  </a:lnTo>
                  <a:lnTo>
                    <a:pt x="820930" y="35287"/>
                  </a:lnTo>
                  <a:lnTo>
                    <a:pt x="777022" y="47693"/>
                  </a:lnTo>
                  <a:lnTo>
                    <a:pt x="733879" y="61854"/>
                  </a:lnTo>
                  <a:lnTo>
                    <a:pt x="691544" y="77728"/>
                  </a:lnTo>
                  <a:lnTo>
                    <a:pt x="650057" y="95274"/>
                  </a:lnTo>
                  <a:lnTo>
                    <a:pt x="609459" y="114451"/>
                  </a:lnTo>
                  <a:lnTo>
                    <a:pt x="569791" y="135218"/>
                  </a:lnTo>
                  <a:lnTo>
                    <a:pt x="531095" y="157533"/>
                  </a:lnTo>
                  <a:lnTo>
                    <a:pt x="493412" y="181355"/>
                  </a:lnTo>
                  <a:lnTo>
                    <a:pt x="456784" y="206643"/>
                  </a:lnTo>
                  <a:lnTo>
                    <a:pt x="421250" y="233356"/>
                  </a:lnTo>
                  <a:lnTo>
                    <a:pt x="386853" y="261453"/>
                  </a:lnTo>
                  <a:lnTo>
                    <a:pt x="353633" y="290892"/>
                  </a:lnTo>
                  <a:lnTo>
                    <a:pt x="321633" y="321633"/>
                  </a:lnTo>
                  <a:lnTo>
                    <a:pt x="290892" y="353633"/>
                  </a:lnTo>
                  <a:lnTo>
                    <a:pt x="261453" y="386853"/>
                  </a:lnTo>
                  <a:lnTo>
                    <a:pt x="233356" y="421250"/>
                  </a:lnTo>
                  <a:lnTo>
                    <a:pt x="206643" y="456784"/>
                  </a:lnTo>
                  <a:lnTo>
                    <a:pt x="181355" y="493412"/>
                  </a:lnTo>
                  <a:lnTo>
                    <a:pt x="157533" y="531095"/>
                  </a:lnTo>
                  <a:lnTo>
                    <a:pt x="135218" y="569791"/>
                  </a:lnTo>
                  <a:lnTo>
                    <a:pt x="114451" y="609459"/>
                  </a:lnTo>
                  <a:lnTo>
                    <a:pt x="95274" y="650057"/>
                  </a:lnTo>
                  <a:lnTo>
                    <a:pt x="77728" y="691544"/>
                  </a:lnTo>
                  <a:lnTo>
                    <a:pt x="61854" y="733879"/>
                  </a:lnTo>
                  <a:lnTo>
                    <a:pt x="47693" y="777022"/>
                  </a:lnTo>
                  <a:lnTo>
                    <a:pt x="35287" y="820930"/>
                  </a:lnTo>
                  <a:lnTo>
                    <a:pt x="24676" y="865562"/>
                  </a:lnTo>
                  <a:lnTo>
                    <a:pt x="15903" y="910878"/>
                  </a:lnTo>
                  <a:lnTo>
                    <a:pt x="9007" y="956836"/>
                  </a:lnTo>
                  <a:lnTo>
                    <a:pt x="4030" y="1003394"/>
                  </a:lnTo>
                  <a:lnTo>
                    <a:pt x="1014" y="1050513"/>
                  </a:lnTo>
                  <a:lnTo>
                    <a:pt x="0" y="1098150"/>
                  </a:lnTo>
                  <a:lnTo>
                    <a:pt x="1014" y="1145779"/>
                  </a:lnTo>
                  <a:lnTo>
                    <a:pt x="4030" y="1192891"/>
                  </a:lnTo>
                  <a:lnTo>
                    <a:pt x="9007" y="1239443"/>
                  </a:lnTo>
                  <a:lnTo>
                    <a:pt x="15903" y="1285396"/>
                  </a:lnTo>
                  <a:lnTo>
                    <a:pt x="24676" y="1330707"/>
                  </a:lnTo>
                  <a:lnTo>
                    <a:pt x="35287" y="1375335"/>
                  </a:lnTo>
                  <a:lnTo>
                    <a:pt x="47693" y="1419240"/>
                  </a:lnTo>
                  <a:lnTo>
                    <a:pt x="61854" y="1462379"/>
                  </a:lnTo>
                  <a:lnTo>
                    <a:pt x="77728" y="1504712"/>
                  </a:lnTo>
                  <a:lnTo>
                    <a:pt x="95274" y="1546198"/>
                  </a:lnTo>
                  <a:lnTo>
                    <a:pt x="114451" y="1586795"/>
                  </a:lnTo>
                  <a:lnTo>
                    <a:pt x="135218" y="1626462"/>
                  </a:lnTo>
                  <a:lnTo>
                    <a:pt x="157533" y="1665158"/>
                  </a:lnTo>
                  <a:lnTo>
                    <a:pt x="181355" y="1702841"/>
                  </a:lnTo>
                  <a:lnTo>
                    <a:pt x="206643" y="1739471"/>
                  </a:lnTo>
                  <a:lnTo>
                    <a:pt x="233356" y="1775006"/>
                  </a:lnTo>
                  <a:lnTo>
                    <a:pt x="261453" y="1809404"/>
                  </a:lnTo>
                  <a:lnTo>
                    <a:pt x="290892" y="1842625"/>
                  </a:lnTo>
                  <a:lnTo>
                    <a:pt x="321633" y="1874628"/>
                  </a:lnTo>
                  <a:lnTo>
                    <a:pt x="353633" y="1905370"/>
                  </a:lnTo>
                  <a:lnTo>
                    <a:pt x="386853" y="1934812"/>
                  </a:lnTo>
                  <a:lnTo>
                    <a:pt x="421250" y="1962911"/>
                  </a:lnTo>
                  <a:lnTo>
                    <a:pt x="456784" y="1989627"/>
                  </a:lnTo>
                  <a:lnTo>
                    <a:pt x="493412" y="2014918"/>
                  </a:lnTo>
                  <a:lnTo>
                    <a:pt x="531095" y="2038743"/>
                  </a:lnTo>
                  <a:lnTo>
                    <a:pt x="569791" y="2061061"/>
                  </a:lnTo>
                  <a:lnTo>
                    <a:pt x="609459" y="2081830"/>
                  </a:lnTo>
                  <a:lnTo>
                    <a:pt x="650057" y="2101010"/>
                  </a:lnTo>
                  <a:lnTo>
                    <a:pt x="691544" y="2118558"/>
                  </a:lnTo>
                  <a:lnTo>
                    <a:pt x="733879" y="2134435"/>
                  </a:lnTo>
                  <a:lnTo>
                    <a:pt x="777022" y="2148598"/>
                  </a:lnTo>
                  <a:lnTo>
                    <a:pt x="820930" y="2161006"/>
                  </a:lnTo>
                  <a:lnTo>
                    <a:pt x="865562" y="2171619"/>
                  </a:lnTo>
                  <a:lnTo>
                    <a:pt x="910878" y="2180394"/>
                  </a:lnTo>
                  <a:lnTo>
                    <a:pt x="956836" y="2187291"/>
                  </a:lnTo>
                  <a:lnTo>
                    <a:pt x="1003394" y="2192269"/>
                  </a:lnTo>
                  <a:lnTo>
                    <a:pt x="1050513" y="2195286"/>
                  </a:lnTo>
                  <a:lnTo>
                    <a:pt x="1098150" y="2196300"/>
                  </a:lnTo>
                  <a:lnTo>
                    <a:pt x="1145779" y="2195286"/>
                  </a:lnTo>
                  <a:lnTo>
                    <a:pt x="1192891" y="2192269"/>
                  </a:lnTo>
                  <a:lnTo>
                    <a:pt x="1239443" y="2187291"/>
                  </a:lnTo>
                  <a:lnTo>
                    <a:pt x="1285396" y="2180394"/>
                  </a:lnTo>
                  <a:lnTo>
                    <a:pt x="1330707" y="2171619"/>
                  </a:lnTo>
                  <a:lnTo>
                    <a:pt x="1375335" y="2161006"/>
                  </a:lnTo>
                  <a:lnTo>
                    <a:pt x="1419240" y="2148598"/>
                  </a:lnTo>
                  <a:lnTo>
                    <a:pt x="1462379" y="2134435"/>
                  </a:lnTo>
                  <a:lnTo>
                    <a:pt x="1504712" y="2118558"/>
                  </a:lnTo>
                  <a:lnTo>
                    <a:pt x="1546198" y="2101010"/>
                  </a:lnTo>
                  <a:lnTo>
                    <a:pt x="1586795" y="2081830"/>
                  </a:lnTo>
                  <a:lnTo>
                    <a:pt x="1626462" y="2061061"/>
                  </a:lnTo>
                  <a:lnTo>
                    <a:pt x="1665158" y="2038743"/>
                  </a:lnTo>
                  <a:lnTo>
                    <a:pt x="1702841" y="2014918"/>
                  </a:lnTo>
                  <a:lnTo>
                    <a:pt x="1739471" y="1989627"/>
                  </a:lnTo>
                  <a:lnTo>
                    <a:pt x="1775006" y="1962911"/>
                  </a:lnTo>
                  <a:lnTo>
                    <a:pt x="1809404" y="1934812"/>
                  </a:lnTo>
                  <a:lnTo>
                    <a:pt x="1842625" y="1905370"/>
                  </a:lnTo>
                  <a:lnTo>
                    <a:pt x="1874628" y="1874628"/>
                  </a:lnTo>
                  <a:lnTo>
                    <a:pt x="1905370" y="1842625"/>
                  </a:lnTo>
                  <a:lnTo>
                    <a:pt x="1934812" y="1809404"/>
                  </a:lnTo>
                  <a:lnTo>
                    <a:pt x="1962911" y="1775006"/>
                  </a:lnTo>
                  <a:lnTo>
                    <a:pt x="1989627" y="1739471"/>
                  </a:lnTo>
                  <a:lnTo>
                    <a:pt x="2014918" y="1702841"/>
                  </a:lnTo>
                  <a:lnTo>
                    <a:pt x="2038743" y="1665158"/>
                  </a:lnTo>
                  <a:lnTo>
                    <a:pt x="2061061" y="1626462"/>
                  </a:lnTo>
                  <a:lnTo>
                    <a:pt x="2081830" y="1586795"/>
                  </a:lnTo>
                  <a:lnTo>
                    <a:pt x="2101010" y="1546198"/>
                  </a:lnTo>
                  <a:lnTo>
                    <a:pt x="2118558" y="1504712"/>
                  </a:lnTo>
                  <a:lnTo>
                    <a:pt x="2134435" y="1462379"/>
                  </a:lnTo>
                  <a:lnTo>
                    <a:pt x="2148598" y="1419240"/>
                  </a:lnTo>
                  <a:lnTo>
                    <a:pt x="2161006" y="1375335"/>
                  </a:lnTo>
                  <a:lnTo>
                    <a:pt x="2171619" y="1330707"/>
                  </a:lnTo>
                  <a:lnTo>
                    <a:pt x="2180394" y="1285396"/>
                  </a:lnTo>
                  <a:lnTo>
                    <a:pt x="2187291" y="1239443"/>
                  </a:lnTo>
                  <a:lnTo>
                    <a:pt x="2192269" y="1192891"/>
                  </a:lnTo>
                  <a:lnTo>
                    <a:pt x="2195286" y="1145779"/>
                  </a:lnTo>
                  <a:lnTo>
                    <a:pt x="2196300" y="1098150"/>
                  </a:lnTo>
                  <a:lnTo>
                    <a:pt x="2195286" y="1050513"/>
                  </a:lnTo>
                  <a:lnTo>
                    <a:pt x="2192269" y="1003394"/>
                  </a:lnTo>
                  <a:lnTo>
                    <a:pt x="2187291" y="956836"/>
                  </a:lnTo>
                  <a:lnTo>
                    <a:pt x="2180394" y="910878"/>
                  </a:lnTo>
                  <a:lnTo>
                    <a:pt x="2171619" y="865562"/>
                  </a:lnTo>
                  <a:lnTo>
                    <a:pt x="2161006" y="820930"/>
                  </a:lnTo>
                  <a:lnTo>
                    <a:pt x="2148598" y="777022"/>
                  </a:lnTo>
                  <a:lnTo>
                    <a:pt x="2134435" y="733879"/>
                  </a:lnTo>
                  <a:lnTo>
                    <a:pt x="2118558" y="691544"/>
                  </a:lnTo>
                  <a:lnTo>
                    <a:pt x="2101010" y="650057"/>
                  </a:lnTo>
                  <a:lnTo>
                    <a:pt x="2081830" y="609459"/>
                  </a:lnTo>
                  <a:lnTo>
                    <a:pt x="2061061" y="569791"/>
                  </a:lnTo>
                  <a:lnTo>
                    <a:pt x="2038743" y="531095"/>
                  </a:lnTo>
                  <a:lnTo>
                    <a:pt x="2014918" y="493412"/>
                  </a:lnTo>
                  <a:lnTo>
                    <a:pt x="1989627" y="456784"/>
                  </a:lnTo>
                  <a:lnTo>
                    <a:pt x="1962911" y="421250"/>
                  </a:lnTo>
                  <a:lnTo>
                    <a:pt x="1934812" y="386853"/>
                  </a:lnTo>
                  <a:lnTo>
                    <a:pt x="1905370" y="353633"/>
                  </a:lnTo>
                  <a:lnTo>
                    <a:pt x="1874628" y="321633"/>
                  </a:lnTo>
                  <a:lnTo>
                    <a:pt x="1842625" y="290892"/>
                  </a:lnTo>
                  <a:lnTo>
                    <a:pt x="1809404" y="261453"/>
                  </a:lnTo>
                  <a:lnTo>
                    <a:pt x="1775006" y="233356"/>
                  </a:lnTo>
                  <a:lnTo>
                    <a:pt x="1739471" y="206643"/>
                  </a:lnTo>
                  <a:lnTo>
                    <a:pt x="1702841" y="181355"/>
                  </a:lnTo>
                  <a:lnTo>
                    <a:pt x="1665158" y="157533"/>
                  </a:lnTo>
                  <a:lnTo>
                    <a:pt x="1626462" y="135218"/>
                  </a:lnTo>
                  <a:lnTo>
                    <a:pt x="1586795" y="114451"/>
                  </a:lnTo>
                  <a:lnTo>
                    <a:pt x="1546198" y="95274"/>
                  </a:lnTo>
                  <a:lnTo>
                    <a:pt x="1504712" y="77728"/>
                  </a:lnTo>
                  <a:lnTo>
                    <a:pt x="1462379" y="61854"/>
                  </a:lnTo>
                  <a:lnTo>
                    <a:pt x="1419240" y="47693"/>
                  </a:lnTo>
                  <a:lnTo>
                    <a:pt x="1375335" y="35287"/>
                  </a:lnTo>
                  <a:lnTo>
                    <a:pt x="1330707" y="24676"/>
                  </a:lnTo>
                  <a:lnTo>
                    <a:pt x="1285396" y="15903"/>
                  </a:lnTo>
                  <a:lnTo>
                    <a:pt x="1239443" y="9007"/>
                  </a:lnTo>
                  <a:lnTo>
                    <a:pt x="1192891" y="4030"/>
                  </a:lnTo>
                  <a:lnTo>
                    <a:pt x="1145779" y="1014"/>
                  </a:lnTo>
                  <a:lnTo>
                    <a:pt x="109815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60713" y="2514635"/>
              <a:ext cx="2196465" cy="2196465"/>
            </a:xfrm>
            <a:custGeom>
              <a:avLst/>
              <a:gdLst/>
              <a:ahLst/>
              <a:cxnLst/>
              <a:rect l="l" t="t" r="r" b="b"/>
              <a:pathLst>
                <a:path w="2196465" h="2196465">
                  <a:moveTo>
                    <a:pt x="0" y="1098150"/>
                  </a:moveTo>
                  <a:lnTo>
                    <a:pt x="1014" y="1050513"/>
                  </a:lnTo>
                  <a:lnTo>
                    <a:pt x="4030" y="1003394"/>
                  </a:lnTo>
                  <a:lnTo>
                    <a:pt x="9007" y="956836"/>
                  </a:lnTo>
                  <a:lnTo>
                    <a:pt x="15903" y="910878"/>
                  </a:lnTo>
                  <a:lnTo>
                    <a:pt x="24676" y="865562"/>
                  </a:lnTo>
                  <a:lnTo>
                    <a:pt x="35287" y="820930"/>
                  </a:lnTo>
                  <a:lnTo>
                    <a:pt x="47693" y="777022"/>
                  </a:lnTo>
                  <a:lnTo>
                    <a:pt x="61854" y="733879"/>
                  </a:lnTo>
                  <a:lnTo>
                    <a:pt x="77728" y="691544"/>
                  </a:lnTo>
                  <a:lnTo>
                    <a:pt x="95274" y="650057"/>
                  </a:lnTo>
                  <a:lnTo>
                    <a:pt x="114451" y="609459"/>
                  </a:lnTo>
                  <a:lnTo>
                    <a:pt x="135218" y="569791"/>
                  </a:lnTo>
                  <a:lnTo>
                    <a:pt x="157533" y="531095"/>
                  </a:lnTo>
                  <a:lnTo>
                    <a:pt x="181355" y="493412"/>
                  </a:lnTo>
                  <a:lnTo>
                    <a:pt x="206643" y="456784"/>
                  </a:lnTo>
                  <a:lnTo>
                    <a:pt x="233356" y="421250"/>
                  </a:lnTo>
                  <a:lnTo>
                    <a:pt x="261453" y="386853"/>
                  </a:lnTo>
                  <a:lnTo>
                    <a:pt x="290892" y="353633"/>
                  </a:lnTo>
                  <a:lnTo>
                    <a:pt x="321633" y="321633"/>
                  </a:lnTo>
                  <a:lnTo>
                    <a:pt x="353633" y="290892"/>
                  </a:lnTo>
                  <a:lnTo>
                    <a:pt x="386853" y="261453"/>
                  </a:lnTo>
                  <a:lnTo>
                    <a:pt x="421250" y="233356"/>
                  </a:lnTo>
                  <a:lnTo>
                    <a:pt x="456784" y="206643"/>
                  </a:lnTo>
                  <a:lnTo>
                    <a:pt x="493412" y="181355"/>
                  </a:lnTo>
                  <a:lnTo>
                    <a:pt x="531095" y="157533"/>
                  </a:lnTo>
                  <a:lnTo>
                    <a:pt x="569791" y="135218"/>
                  </a:lnTo>
                  <a:lnTo>
                    <a:pt x="609459" y="114451"/>
                  </a:lnTo>
                  <a:lnTo>
                    <a:pt x="650057" y="95274"/>
                  </a:lnTo>
                  <a:lnTo>
                    <a:pt x="691544" y="77728"/>
                  </a:lnTo>
                  <a:lnTo>
                    <a:pt x="733879" y="61854"/>
                  </a:lnTo>
                  <a:lnTo>
                    <a:pt x="777022" y="47693"/>
                  </a:lnTo>
                  <a:lnTo>
                    <a:pt x="820930" y="35287"/>
                  </a:lnTo>
                  <a:lnTo>
                    <a:pt x="865562" y="24676"/>
                  </a:lnTo>
                  <a:lnTo>
                    <a:pt x="910878" y="15903"/>
                  </a:lnTo>
                  <a:lnTo>
                    <a:pt x="956836" y="9007"/>
                  </a:lnTo>
                  <a:lnTo>
                    <a:pt x="1003394" y="4030"/>
                  </a:lnTo>
                  <a:lnTo>
                    <a:pt x="1050513" y="1014"/>
                  </a:lnTo>
                  <a:lnTo>
                    <a:pt x="1098150" y="0"/>
                  </a:lnTo>
                  <a:lnTo>
                    <a:pt x="1145779" y="1014"/>
                  </a:lnTo>
                  <a:lnTo>
                    <a:pt x="1192891" y="4030"/>
                  </a:lnTo>
                  <a:lnTo>
                    <a:pt x="1239443" y="9007"/>
                  </a:lnTo>
                  <a:lnTo>
                    <a:pt x="1285395" y="15903"/>
                  </a:lnTo>
                  <a:lnTo>
                    <a:pt x="1330707" y="24676"/>
                  </a:lnTo>
                  <a:lnTo>
                    <a:pt x="1375335" y="35287"/>
                  </a:lnTo>
                  <a:lnTo>
                    <a:pt x="1419240" y="47693"/>
                  </a:lnTo>
                  <a:lnTo>
                    <a:pt x="1462379" y="61854"/>
                  </a:lnTo>
                  <a:lnTo>
                    <a:pt x="1504712" y="77728"/>
                  </a:lnTo>
                  <a:lnTo>
                    <a:pt x="1546198" y="95274"/>
                  </a:lnTo>
                  <a:lnTo>
                    <a:pt x="1586795" y="114451"/>
                  </a:lnTo>
                  <a:lnTo>
                    <a:pt x="1626462" y="135218"/>
                  </a:lnTo>
                  <a:lnTo>
                    <a:pt x="1665158" y="157533"/>
                  </a:lnTo>
                  <a:lnTo>
                    <a:pt x="1702841" y="181355"/>
                  </a:lnTo>
                  <a:lnTo>
                    <a:pt x="1739471" y="206643"/>
                  </a:lnTo>
                  <a:lnTo>
                    <a:pt x="1775005" y="233356"/>
                  </a:lnTo>
                  <a:lnTo>
                    <a:pt x="1809404" y="261453"/>
                  </a:lnTo>
                  <a:lnTo>
                    <a:pt x="1842625" y="290892"/>
                  </a:lnTo>
                  <a:lnTo>
                    <a:pt x="1874628" y="321633"/>
                  </a:lnTo>
                  <a:lnTo>
                    <a:pt x="1905370" y="353633"/>
                  </a:lnTo>
                  <a:lnTo>
                    <a:pt x="1934812" y="386853"/>
                  </a:lnTo>
                  <a:lnTo>
                    <a:pt x="1962911" y="421250"/>
                  </a:lnTo>
                  <a:lnTo>
                    <a:pt x="1989627" y="456784"/>
                  </a:lnTo>
                  <a:lnTo>
                    <a:pt x="2014918" y="493412"/>
                  </a:lnTo>
                  <a:lnTo>
                    <a:pt x="2038743" y="531095"/>
                  </a:lnTo>
                  <a:lnTo>
                    <a:pt x="2061061" y="569791"/>
                  </a:lnTo>
                  <a:lnTo>
                    <a:pt x="2081830" y="609459"/>
                  </a:lnTo>
                  <a:lnTo>
                    <a:pt x="2101010" y="650057"/>
                  </a:lnTo>
                  <a:lnTo>
                    <a:pt x="2118558" y="691544"/>
                  </a:lnTo>
                  <a:lnTo>
                    <a:pt x="2134435" y="733879"/>
                  </a:lnTo>
                  <a:lnTo>
                    <a:pt x="2148598" y="777022"/>
                  </a:lnTo>
                  <a:lnTo>
                    <a:pt x="2161006" y="820930"/>
                  </a:lnTo>
                  <a:lnTo>
                    <a:pt x="2171619" y="865562"/>
                  </a:lnTo>
                  <a:lnTo>
                    <a:pt x="2180394" y="910878"/>
                  </a:lnTo>
                  <a:lnTo>
                    <a:pt x="2187291" y="956836"/>
                  </a:lnTo>
                  <a:lnTo>
                    <a:pt x="2192269" y="1003394"/>
                  </a:lnTo>
                  <a:lnTo>
                    <a:pt x="2195286" y="1050513"/>
                  </a:lnTo>
                  <a:lnTo>
                    <a:pt x="2196300" y="1098150"/>
                  </a:lnTo>
                  <a:lnTo>
                    <a:pt x="2195286" y="1145779"/>
                  </a:lnTo>
                  <a:lnTo>
                    <a:pt x="2192269" y="1192891"/>
                  </a:lnTo>
                  <a:lnTo>
                    <a:pt x="2187291" y="1239443"/>
                  </a:lnTo>
                  <a:lnTo>
                    <a:pt x="2180394" y="1285395"/>
                  </a:lnTo>
                  <a:lnTo>
                    <a:pt x="2171619" y="1330707"/>
                  </a:lnTo>
                  <a:lnTo>
                    <a:pt x="2161006" y="1375335"/>
                  </a:lnTo>
                  <a:lnTo>
                    <a:pt x="2148598" y="1419240"/>
                  </a:lnTo>
                  <a:lnTo>
                    <a:pt x="2134435" y="1462379"/>
                  </a:lnTo>
                  <a:lnTo>
                    <a:pt x="2118558" y="1504712"/>
                  </a:lnTo>
                  <a:lnTo>
                    <a:pt x="2101010" y="1546198"/>
                  </a:lnTo>
                  <a:lnTo>
                    <a:pt x="2081830" y="1586795"/>
                  </a:lnTo>
                  <a:lnTo>
                    <a:pt x="2061061" y="1626462"/>
                  </a:lnTo>
                  <a:lnTo>
                    <a:pt x="2038743" y="1665158"/>
                  </a:lnTo>
                  <a:lnTo>
                    <a:pt x="2014918" y="1702841"/>
                  </a:lnTo>
                  <a:lnTo>
                    <a:pt x="1989627" y="1739471"/>
                  </a:lnTo>
                  <a:lnTo>
                    <a:pt x="1962911" y="1775005"/>
                  </a:lnTo>
                  <a:lnTo>
                    <a:pt x="1934812" y="1809404"/>
                  </a:lnTo>
                  <a:lnTo>
                    <a:pt x="1905370" y="1842625"/>
                  </a:lnTo>
                  <a:lnTo>
                    <a:pt x="1874628" y="1874628"/>
                  </a:lnTo>
                  <a:lnTo>
                    <a:pt x="1842625" y="1905370"/>
                  </a:lnTo>
                  <a:lnTo>
                    <a:pt x="1809404" y="1934812"/>
                  </a:lnTo>
                  <a:lnTo>
                    <a:pt x="1775005" y="1962911"/>
                  </a:lnTo>
                  <a:lnTo>
                    <a:pt x="1739471" y="1989627"/>
                  </a:lnTo>
                  <a:lnTo>
                    <a:pt x="1702841" y="2014918"/>
                  </a:lnTo>
                  <a:lnTo>
                    <a:pt x="1665158" y="2038743"/>
                  </a:lnTo>
                  <a:lnTo>
                    <a:pt x="1626462" y="2061061"/>
                  </a:lnTo>
                  <a:lnTo>
                    <a:pt x="1586795" y="2081830"/>
                  </a:lnTo>
                  <a:lnTo>
                    <a:pt x="1546198" y="2101010"/>
                  </a:lnTo>
                  <a:lnTo>
                    <a:pt x="1504712" y="2118558"/>
                  </a:lnTo>
                  <a:lnTo>
                    <a:pt x="1462379" y="2134435"/>
                  </a:lnTo>
                  <a:lnTo>
                    <a:pt x="1419240" y="2148598"/>
                  </a:lnTo>
                  <a:lnTo>
                    <a:pt x="1375335" y="2161006"/>
                  </a:lnTo>
                  <a:lnTo>
                    <a:pt x="1330707" y="2171619"/>
                  </a:lnTo>
                  <a:lnTo>
                    <a:pt x="1285395" y="2180394"/>
                  </a:lnTo>
                  <a:lnTo>
                    <a:pt x="1239443" y="2187291"/>
                  </a:lnTo>
                  <a:lnTo>
                    <a:pt x="1192891" y="2192269"/>
                  </a:lnTo>
                  <a:lnTo>
                    <a:pt x="1145779" y="2195286"/>
                  </a:lnTo>
                  <a:lnTo>
                    <a:pt x="1098150" y="2196300"/>
                  </a:lnTo>
                  <a:lnTo>
                    <a:pt x="1050513" y="2195286"/>
                  </a:lnTo>
                  <a:lnTo>
                    <a:pt x="1003394" y="2192269"/>
                  </a:lnTo>
                  <a:lnTo>
                    <a:pt x="956836" y="2187291"/>
                  </a:lnTo>
                  <a:lnTo>
                    <a:pt x="910878" y="2180394"/>
                  </a:lnTo>
                  <a:lnTo>
                    <a:pt x="865562" y="2171619"/>
                  </a:lnTo>
                  <a:lnTo>
                    <a:pt x="820930" y="2161006"/>
                  </a:lnTo>
                  <a:lnTo>
                    <a:pt x="777022" y="2148598"/>
                  </a:lnTo>
                  <a:lnTo>
                    <a:pt x="733879" y="2134435"/>
                  </a:lnTo>
                  <a:lnTo>
                    <a:pt x="691544" y="2118558"/>
                  </a:lnTo>
                  <a:lnTo>
                    <a:pt x="650057" y="2101010"/>
                  </a:lnTo>
                  <a:lnTo>
                    <a:pt x="609459" y="2081830"/>
                  </a:lnTo>
                  <a:lnTo>
                    <a:pt x="569791" y="2061061"/>
                  </a:lnTo>
                  <a:lnTo>
                    <a:pt x="531095" y="2038743"/>
                  </a:lnTo>
                  <a:lnTo>
                    <a:pt x="493412" y="2014918"/>
                  </a:lnTo>
                  <a:lnTo>
                    <a:pt x="456784" y="1989627"/>
                  </a:lnTo>
                  <a:lnTo>
                    <a:pt x="421250" y="1962911"/>
                  </a:lnTo>
                  <a:lnTo>
                    <a:pt x="386853" y="1934812"/>
                  </a:lnTo>
                  <a:lnTo>
                    <a:pt x="353633" y="1905370"/>
                  </a:lnTo>
                  <a:lnTo>
                    <a:pt x="321633" y="1874628"/>
                  </a:lnTo>
                  <a:lnTo>
                    <a:pt x="290892" y="1842625"/>
                  </a:lnTo>
                  <a:lnTo>
                    <a:pt x="261453" y="1809404"/>
                  </a:lnTo>
                  <a:lnTo>
                    <a:pt x="233356" y="1775005"/>
                  </a:lnTo>
                  <a:lnTo>
                    <a:pt x="206643" y="1739471"/>
                  </a:lnTo>
                  <a:lnTo>
                    <a:pt x="181355" y="1702841"/>
                  </a:lnTo>
                  <a:lnTo>
                    <a:pt x="157533" y="1665158"/>
                  </a:lnTo>
                  <a:lnTo>
                    <a:pt x="135218" y="1626462"/>
                  </a:lnTo>
                  <a:lnTo>
                    <a:pt x="114451" y="1586795"/>
                  </a:lnTo>
                  <a:lnTo>
                    <a:pt x="95274" y="1546198"/>
                  </a:lnTo>
                  <a:lnTo>
                    <a:pt x="77728" y="1504712"/>
                  </a:lnTo>
                  <a:lnTo>
                    <a:pt x="61854" y="1462379"/>
                  </a:lnTo>
                  <a:lnTo>
                    <a:pt x="47693" y="1419240"/>
                  </a:lnTo>
                  <a:lnTo>
                    <a:pt x="35287" y="1375335"/>
                  </a:lnTo>
                  <a:lnTo>
                    <a:pt x="24676" y="1330707"/>
                  </a:lnTo>
                  <a:lnTo>
                    <a:pt x="15903" y="1285395"/>
                  </a:lnTo>
                  <a:lnTo>
                    <a:pt x="9007" y="1239443"/>
                  </a:lnTo>
                  <a:lnTo>
                    <a:pt x="4030" y="1192891"/>
                  </a:lnTo>
                  <a:lnTo>
                    <a:pt x="1014" y="1145779"/>
                  </a:lnTo>
                  <a:lnTo>
                    <a:pt x="0" y="1098150"/>
                  </a:lnTo>
                  <a:close/>
                </a:path>
              </a:pathLst>
            </a:custGeom>
            <a:ln w="31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994255" y="1511289"/>
            <a:ext cx="1355042" cy="1355042"/>
            <a:chOff x="13182412" y="2492226"/>
            <a:chExt cx="2234565" cy="2234565"/>
          </a:xfrm>
        </p:grpSpPr>
        <p:sp>
          <p:nvSpPr>
            <p:cNvPr id="8" name="object 8"/>
            <p:cNvSpPr/>
            <p:nvPr/>
          </p:nvSpPr>
          <p:spPr>
            <a:xfrm>
              <a:off x="13198119" y="2507933"/>
              <a:ext cx="2203450" cy="2203450"/>
            </a:xfrm>
            <a:custGeom>
              <a:avLst/>
              <a:gdLst/>
              <a:ahLst/>
              <a:cxnLst/>
              <a:rect l="l" t="t" r="r" b="b"/>
              <a:pathLst>
                <a:path w="2203450" h="2203450">
                  <a:moveTo>
                    <a:pt x="2202897" y="0"/>
                  </a:moveTo>
                  <a:lnTo>
                    <a:pt x="0" y="0"/>
                  </a:lnTo>
                  <a:lnTo>
                    <a:pt x="0" y="2202897"/>
                  </a:lnTo>
                  <a:lnTo>
                    <a:pt x="2202897" y="2202897"/>
                  </a:lnTo>
                  <a:lnTo>
                    <a:pt x="220289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3198119" y="2507933"/>
              <a:ext cx="2203450" cy="2203450"/>
            </a:xfrm>
            <a:custGeom>
              <a:avLst/>
              <a:gdLst/>
              <a:ahLst/>
              <a:cxnLst/>
              <a:rect l="l" t="t" r="r" b="b"/>
              <a:pathLst>
                <a:path w="2203450" h="2203450">
                  <a:moveTo>
                    <a:pt x="0" y="2202897"/>
                  </a:moveTo>
                  <a:lnTo>
                    <a:pt x="2202897" y="2202897"/>
                  </a:lnTo>
                  <a:lnTo>
                    <a:pt x="2202897" y="0"/>
                  </a:lnTo>
                  <a:lnTo>
                    <a:pt x="0" y="0"/>
                  </a:lnTo>
                  <a:lnTo>
                    <a:pt x="0" y="2202897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4540" y="3297982"/>
            <a:ext cx="2849889" cy="10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138" y="653033"/>
            <a:ext cx="4377799" cy="623650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solidFill>
                  <a:schemeClr val="tx2"/>
                </a:solidFill>
                <a:latin typeface="+mn-lt"/>
              </a:rPr>
              <a:t>Реализуем классы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854" y="1529237"/>
            <a:ext cx="5529527" cy="478959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400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sz="2400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Circle: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768588" indent="-613021">
              <a:lnSpc>
                <a:spcPct val="112400"/>
              </a:lnSpc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6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(self, radius): </a:t>
            </a:r>
            <a:r>
              <a:rPr sz="2400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self.radius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radius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297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self.radius ** </a:t>
            </a:r>
            <a:r>
              <a:rPr sz="2400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perimeter(self):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297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pi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*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self.radius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5581" y="1562771"/>
            <a:ext cx="5529527" cy="475606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400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sz="2400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pi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21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Square: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075099" indent="-613021">
              <a:lnSpc>
                <a:spcPct val="112400"/>
              </a:lnSpc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204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119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(self, side): </a:t>
            </a:r>
            <a:r>
              <a:rPr sz="2400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297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self.side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1"/>
              </a:spcBef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228354" indent="-613021">
              <a:lnSpc>
                <a:spcPct val="112400"/>
              </a:lnSpc>
              <a:spcBef>
                <a:spcPts val="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perimeter(self): 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-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2400" spc="-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self.side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9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875" y="557709"/>
            <a:ext cx="974890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  <a:cs typeface="Trebuchet MS"/>
              </a:rPr>
              <a:t>Полиморфная</a:t>
            </a:r>
            <a:r>
              <a:rPr sz="4000" b="1" spc="-455" dirty="0">
                <a:latin typeface="+mn-lt"/>
                <a:cs typeface="Trebuchet MS"/>
              </a:rPr>
              <a:t> </a:t>
            </a:r>
            <a:r>
              <a:rPr sz="4000" b="1" spc="45" dirty="0">
                <a:latin typeface="+mn-lt"/>
                <a:cs typeface="Trebuchet MS"/>
              </a:rPr>
              <a:t>функция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75" y="1588423"/>
            <a:ext cx="10950081" cy="484678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621493">
              <a:spcBef>
                <a:spcPts val="58"/>
              </a:spcBef>
            </a:pPr>
            <a:r>
              <a:rPr sz="2800" spc="18" dirty="0">
                <a:cs typeface="Tahoma"/>
              </a:rPr>
              <a:t>Теперь</a:t>
            </a:r>
            <a:r>
              <a:rPr sz="2800" spc="-352" dirty="0">
                <a:cs typeface="Tahoma"/>
              </a:rPr>
              <a:t> </a:t>
            </a:r>
            <a:r>
              <a:rPr sz="2800" spc="58" dirty="0">
                <a:cs typeface="Tahoma"/>
              </a:rPr>
              <a:t>мы</a:t>
            </a:r>
            <a:r>
              <a:rPr sz="2800" spc="-352" dirty="0">
                <a:cs typeface="Tahoma"/>
              </a:rPr>
              <a:t> </a:t>
            </a:r>
            <a:r>
              <a:rPr sz="2800" spc="115" dirty="0">
                <a:cs typeface="Tahoma"/>
              </a:rPr>
              <a:t>можем</a:t>
            </a:r>
            <a:r>
              <a:rPr sz="2800" spc="-352" dirty="0">
                <a:cs typeface="Tahoma"/>
              </a:rPr>
              <a:t> </a:t>
            </a:r>
            <a:r>
              <a:rPr sz="2800" spc="52" dirty="0">
                <a:cs typeface="Tahoma"/>
              </a:rPr>
              <a:t>определи</a:t>
            </a:r>
            <a:r>
              <a:rPr sz="2800" spc="49" dirty="0">
                <a:cs typeface="Tahoma"/>
              </a:rPr>
              <a:t>т</a:t>
            </a:r>
            <a:r>
              <a:rPr sz="2800" spc="-79" dirty="0">
                <a:cs typeface="Tahoma"/>
              </a:rPr>
              <a:t>ь</a:t>
            </a:r>
            <a:r>
              <a:rPr sz="2800" spc="-367" dirty="0">
                <a:cs typeface="Tahoma"/>
              </a:rPr>
              <a:t> </a:t>
            </a:r>
            <a:r>
              <a:rPr sz="2800" spc="36" dirty="0">
                <a:cs typeface="Tahoma"/>
              </a:rPr>
              <a:t>пол</a:t>
            </a:r>
            <a:r>
              <a:rPr sz="2800" spc="42" dirty="0">
                <a:cs typeface="Tahoma"/>
              </a:rPr>
              <a:t>и</a:t>
            </a:r>
            <a:r>
              <a:rPr sz="2800" spc="52" dirty="0">
                <a:cs typeface="Tahoma"/>
              </a:rPr>
              <a:t>морфную</a:t>
            </a:r>
            <a:r>
              <a:rPr sz="2800" spc="-355" dirty="0">
                <a:cs typeface="Tahoma"/>
              </a:rPr>
              <a:t> </a:t>
            </a:r>
            <a:r>
              <a:rPr sz="2800" dirty="0">
                <a:cs typeface="Tahoma"/>
              </a:rPr>
              <a:t>функц</a:t>
            </a:r>
            <a:r>
              <a:rPr sz="2800" spc="6" dirty="0">
                <a:cs typeface="Tahoma"/>
              </a:rPr>
              <a:t>и</a:t>
            </a:r>
            <a:r>
              <a:rPr sz="2800" spc="12" dirty="0">
                <a:cs typeface="Tahoma"/>
              </a:rPr>
              <a:t>ю  </a:t>
            </a:r>
            <a:r>
              <a:rPr sz="2800" spc="97" dirty="0">
                <a:cs typeface="Tahoma"/>
              </a:rPr>
              <a:t>p</a:t>
            </a:r>
            <a:r>
              <a:rPr sz="2800" spc="73" dirty="0">
                <a:cs typeface="Tahoma"/>
              </a:rPr>
              <a:t>r</a:t>
            </a:r>
            <a:r>
              <a:rPr sz="2800" spc="15" dirty="0">
                <a:cs typeface="Tahoma"/>
              </a:rPr>
              <a:t>i</a:t>
            </a:r>
            <a:r>
              <a:rPr sz="2800" spc="49" dirty="0">
                <a:cs typeface="Tahoma"/>
              </a:rPr>
              <a:t>n</a:t>
            </a:r>
            <a:r>
              <a:rPr sz="2800" spc="-118" dirty="0">
                <a:cs typeface="Tahoma"/>
              </a:rPr>
              <a:t>t_</a:t>
            </a:r>
            <a:r>
              <a:rPr sz="2800" spc="-112" dirty="0">
                <a:cs typeface="Tahoma"/>
              </a:rPr>
              <a:t>s</a:t>
            </a:r>
            <a:r>
              <a:rPr sz="2800" spc="-42" dirty="0">
                <a:cs typeface="Tahoma"/>
              </a:rPr>
              <a:t>hape</a:t>
            </a:r>
            <a:r>
              <a:rPr sz="2800" spc="-36" dirty="0">
                <a:cs typeface="Tahoma"/>
              </a:rPr>
              <a:t>_</a:t>
            </a:r>
            <a:r>
              <a:rPr sz="2800" spc="61" dirty="0">
                <a:cs typeface="Tahoma"/>
              </a:rPr>
              <a:t>inf</a:t>
            </a:r>
            <a:r>
              <a:rPr sz="2800" spc="109" dirty="0">
                <a:cs typeface="Tahoma"/>
              </a:rPr>
              <a:t>o</a:t>
            </a:r>
            <a:r>
              <a:rPr sz="2800" spc="-139" dirty="0">
                <a:cs typeface="Tahoma"/>
              </a:rPr>
              <a:t>,</a:t>
            </a:r>
            <a:r>
              <a:rPr sz="2800" spc="-379" dirty="0">
                <a:cs typeface="Tahoma"/>
              </a:rPr>
              <a:t> </a:t>
            </a:r>
            <a:r>
              <a:rPr sz="2800" spc="52" dirty="0">
                <a:cs typeface="Tahoma"/>
              </a:rPr>
              <a:t>кот</a:t>
            </a:r>
            <a:r>
              <a:rPr sz="2800" spc="61" dirty="0">
                <a:cs typeface="Tahoma"/>
              </a:rPr>
              <a:t>о</a:t>
            </a:r>
            <a:r>
              <a:rPr sz="2800" spc="39" dirty="0">
                <a:cs typeface="Tahoma"/>
              </a:rPr>
              <a:t>рая</a:t>
            </a:r>
            <a:r>
              <a:rPr sz="2800" spc="-364" dirty="0">
                <a:cs typeface="Tahoma"/>
              </a:rPr>
              <a:t> </a:t>
            </a:r>
            <a:r>
              <a:rPr sz="2800" spc="52" dirty="0">
                <a:cs typeface="Tahoma"/>
              </a:rPr>
              <a:t>будет</a:t>
            </a:r>
            <a:r>
              <a:rPr sz="2800" spc="-352" dirty="0">
                <a:cs typeface="Tahoma"/>
              </a:rPr>
              <a:t> </a:t>
            </a:r>
            <a:r>
              <a:rPr sz="2800" spc="-9" dirty="0">
                <a:cs typeface="Tahoma"/>
              </a:rPr>
              <a:t>печатать</a:t>
            </a:r>
            <a:r>
              <a:rPr sz="2800" spc="-364" dirty="0">
                <a:cs typeface="Tahoma"/>
              </a:rPr>
              <a:t> </a:t>
            </a:r>
            <a:r>
              <a:rPr sz="2800" spc="15" dirty="0">
                <a:cs typeface="Tahoma"/>
              </a:rPr>
              <a:t>данные</a:t>
            </a:r>
            <a:r>
              <a:rPr sz="2800" spc="-361" dirty="0">
                <a:cs typeface="Tahoma"/>
              </a:rPr>
              <a:t> </a:t>
            </a:r>
            <a:r>
              <a:rPr sz="2800" spc="106" dirty="0">
                <a:cs typeface="Tahoma"/>
              </a:rPr>
              <a:t>о</a:t>
            </a:r>
            <a:r>
              <a:rPr sz="2800" spc="-352" dirty="0">
                <a:cs typeface="Tahoma"/>
              </a:rPr>
              <a:t> </a:t>
            </a:r>
            <a:r>
              <a:rPr sz="2800" dirty="0">
                <a:cs typeface="Tahoma"/>
              </a:rPr>
              <a:t>фигуре:</a:t>
            </a:r>
          </a:p>
          <a:p>
            <a:pPr marL="7701">
              <a:spcBef>
                <a:spcPts val="2274"/>
              </a:spcBef>
            </a:pPr>
            <a:r>
              <a:rPr sz="2183" spc="15" dirty="0">
                <a:solidFill>
                  <a:srgbClr val="3878BD"/>
                </a:solidFill>
                <a:cs typeface="Courier New"/>
              </a:rPr>
              <a:t>def</a:t>
            </a:r>
            <a:r>
              <a:rPr sz="2183" spc="-30" dirty="0">
                <a:solidFill>
                  <a:srgbClr val="3878BD"/>
                </a:solidFill>
                <a:cs typeface="Courier New"/>
              </a:rPr>
              <a:t> </a:t>
            </a:r>
            <a:r>
              <a:rPr sz="2183" spc="12" dirty="0">
                <a:cs typeface="Courier New"/>
              </a:rPr>
              <a:t>print_shape_info(shape):</a:t>
            </a:r>
            <a:endParaRPr sz="2183" dirty="0">
              <a:cs typeface="Courier New"/>
            </a:endParaRPr>
          </a:p>
          <a:p>
            <a:pPr marL="680408">
              <a:spcBef>
                <a:spcPts val="218"/>
              </a:spcBef>
            </a:pPr>
            <a:r>
              <a:rPr sz="2183" spc="12" dirty="0">
                <a:cs typeface="Courier New"/>
              </a:rPr>
              <a:t>print(</a:t>
            </a:r>
            <a:r>
              <a:rPr sz="2183" spc="12" dirty="0">
                <a:solidFill>
                  <a:srgbClr val="9E63A9"/>
                </a:solidFill>
                <a:cs typeface="Courier New"/>
              </a:rPr>
              <a:t>"Area</a:t>
            </a:r>
            <a:r>
              <a:rPr sz="2183" spc="-3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5" dirty="0">
                <a:solidFill>
                  <a:srgbClr val="9E63A9"/>
                </a:solidFill>
                <a:cs typeface="Courier New"/>
              </a:rPr>
              <a:t>=</a:t>
            </a:r>
            <a:r>
              <a:rPr sz="2183" spc="9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cs typeface="Courier New"/>
              </a:rPr>
              <a:t>{},</a:t>
            </a:r>
            <a:r>
              <a:rPr sz="2183" spc="9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cs typeface="Courier New"/>
              </a:rPr>
              <a:t>perimeter</a:t>
            </a:r>
            <a:r>
              <a:rPr sz="2183" spc="-3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5" dirty="0">
                <a:solidFill>
                  <a:srgbClr val="9E63A9"/>
                </a:solidFill>
                <a:cs typeface="Courier New"/>
              </a:rPr>
              <a:t>=</a:t>
            </a:r>
            <a:r>
              <a:rPr sz="2183" spc="9" dirty="0">
                <a:solidFill>
                  <a:srgbClr val="9E63A9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9E63A9"/>
                </a:solidFill>
                <a:cs typeface="Courier New"/>
              </a:rPr>
              <a:t>{}."</a:t>
            </a:r>
            <a:r>
              <a:rPr sz="2183" spc="12" dirty="0">
                <a:cs typeface="Courier New"/>
              </a:rPr>
              <a:t>.format(shape.area(),</a:t>
            </a:r>
            <a:endParaRPr sz="2183" dirty="0">
              <a:cs typeface="Courier New"/>
            </a:endParaRPr>
          </a:p>
          <a:p>
            <a:pPr marL="7745947">
              <a:spcBef>
                <a:spcPts val="218"/>
              </a:spcBef>
            </a:pPr>
            <a:r>
              <a:rPr sz="2183" spc="9" dirty="0">
                <a:cs typeface="Courier New"/>
              </a:rPr>
              <a:t>shape.perimeter()))</a:t>
            </a:r>
            <a:endParaRPr sz="2183" dirty="0">
              <a:cs typeface="Courier New"/>
            </a:endParaRPr>
          </a:p>
          <a:p>
            <a:pPr>
              <a:spcBef>
                <a:spcPts val="6"/>
              </a:spcBef>
            </a:pPr>
            <a:endParaRPr sz="2698" dirty="0">
              <a:cs typeface="Courier New"/>
            </a:endParaRPr>
          </a:p>
          <a:p>
            <a:pPr marL="7701"/>
            <a:r>
              <a:rPr sz="2183" spc="12" dirty="0">
                <a:cs typeface="Courier New"/>
              </a:rPr>
              <a:t>square</a:t>
            </a:r>
            <a:r>
              <a:rPr sz="2183" spc="-3" dirty="0">
                <a:cs typeface="Courier New"/>
              </a:rPr>
              <a:t> </a:t>
            </a:r>
            <a:r>
              <a:rPr sz="2183" spc="15" dirty="0">
                <a:cs typeface="Courier New"/>
              </a:rPr>
              <a:t>=</a:t>
            </a:r>
            <a:r>
              <a:rPr sz="2183" spc="-12" dirty="0">
                <a:cs typeface="Courier New"/>
              </a:rPr>
              <a:t> </a:t>
            </a:r>
            <a:r>
              <a:rPr sz="2183" spc="12" dirty="0">
                <a:cs typeface="Courier New"/>
              </a:rPr>
              <a:t>Square(</a:t>
            </a:r>
            <a:r>
              <a:rPr sz="2183" spc="12" dirty="0">
                <a:solidFill>
                  <a:srgbClr val="FA7600"/>
                </a:solidFill>
                <a:cs typeface="Courier New"/>
              </a:rPr>
              <a:t>10</a:t>
            </a:r>
            <a:r>
              <a:rPr sz="2183" spc="12" dirty="0">
                <a:cs typeface="Courier New"/>
              </a:rPr>
              <a:t>)</a:t>
            </a:r>
            <a:endParaRPr sz="2183" dirty="0"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cs typeface="Courier New"/>
              </a:rPr>
              <a:t>#</a:t>
            </a:r>
            <a:r>
              <a:rPr sz="2183" spc="6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Area</a:t>
            </a:r>
            <a:r>
              <a:rPr sz="2183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=</a:t>
            </a:r>
            <a:r>
              <a:rPr sz="2183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100,</a:t>
            </a:r>
            <a:r>
              <a:rPr sz="2183" spc="6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perimeter</a:t>
            </a:r>
            <a:r>
              <a:rPr sz="2183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=</a:t>
            </a:r>
            <a:r>
              <a:rPr sz="2183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40.</a:t>
            </a:r>
            <a:endParaRPr sz="2183" dirty="0">
              <a:cs typeface="Courier New"/>
            </a:endParaRPr>
          </a:p>
          <a:p>
            <a:pPr marL="7701" marR="6899192">
              <a:lnSpc>
                <a:spcPct val="108300"/>
              </a:lnSpc>
              <a:spcBef>
                <a:spcPts val="9"/>
              </a:spcBef>
            </a:pPr>
            <a:r>
              <a:rPr sz="2183" spc="9" dirty="0">
                <a:cs typeface="Courier New"/>
              </a:rPr>
              <a:t>print_shape_info(square) </a:t>
            </a:r>
            <a:r>
              <a:rPr sz="2183" spc="-1304" dirty="0">
                <a:cs typeface="Courier New"/>
              </a:rPr>
              <a:t> </a:t>
            </a:r>
            <a:r>
              <a:rPr sz="2183" spc="12" dirty="0">
                <a:cs typeface="Courier New"/>
              </a:rPr>
              <a:t>circle</a:t>
            </a:r>
            <a:r>
              <a:rPr sz="2183" spc="6" dirty="0">
                <a:cs typeface="Courier New"/>
              </a:rPr>
              <a:t> </a:t>
            </a:r>
            <a:r>
              <a:rPr sz="2183" spc="15" dirty="0">
                <a:cs typeface="Courier New"/>
              </a:rPr>
              <a:t>=</a:t>
            </a:r>
            <a:r>
              <a:rPr sz="2183" dirty="0">
                <a:cs typeface="Courier New"/>
              </a:rPr>
              <a:t> </a:t>
            </a:r>
            <a:r>
              <a:rPr sz="2183" spc="12" dirty="0">
                <a:cs typeface="Courier New"/>
              </a:rPr>
              <a:t>Circle(</a:t>
            </a:r>
            <a:r>
              <a:rPr sz="2183" spc="12" dirty="0">
                <a:solidFill>
                  <a:srgbClr val="FA7600"/>
                </a:solidFill>
                <a:cs typeface="Courier New"/>
              </a:rPr>
              <a:t>10</a:t>
            </a:r>
            <a:r>
              <a:rPr sz="2183" spc="12" dirty="0">
                <a:cs typeface="Courier New"/>
              </a:rPr>
              <a:t>)</a:t>
            </a:r>
            <a:endParaRPr sz="2183" dirty="0">
              <a:cs typeface="Courier New"/>
            </a:endParaRPr>
          </a:p>
          <a:p>
            <a:pPr marL="7701">
              <a:spcBef>
                <a:spcPts val="218"/>
              </a:spcBef>
            </a:pPr>
            <a:r>
              <a:rPr sz="2183" spc="15" dirty="0">
                <a:solidFill>
                  <a:srgbClr val="7E7E7E"/>
                </a:solidFill>
                <a:cs typeface="Courier New"/>
              </a:rPr>
              <a:t>#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 Area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 =</a:t>
            </a:r>
            <a:r>
              <a:rPr sz="2183" spc="6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314.1592653589793,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cs typeface="Courier New"/>
              </a:rPr>
              <a:t>perimeter</a:t>
            </a:r>
            <a:r>
              <a:rPr sz="2183" spc="15" dirty="0">
                <a:solidFill>
                  <a:srgbClr val="7E7E7E"/>
                </a:solidFill>
                <a:cs typeface="Courier New"/>
              </a:rPr>
              <a:t> =</a:t>
            </a:r>
            <a:r>
              <a:rPr sz="2183" spc="6" dirty="0">
                <a:solidFill>
                  <a:srgbClr val="7E7E7E"/>
                </a:solidFill>
                <a:cs typeface="Courier New"/>
              </a:rPr>
              <a:t> </a:t>
            </a:r>
            <a:r>
              <a:rPr sz="2183" spc="9" dirty="0">
                <a:solidFill>
                  <a:srgbClr val="7E7E7E"/>
                </a:solidFill>
                <a:cs typeface="Courier New"/>
              </a:rPr>
              <a:t>62.83185307179586.</a:t>
            </a:r>
            <a:endParaRPr sz="2183" dirty="0">
              <a:cs typeface="Courier New"/>
            </a:endParaRPr>
          </a:p>
          <a:p>
            <a:pPr marL="7701">
              <a:spcBef>
                <a:spcPts val="224"/>
              </a:spcBef>
            </a:pPr>
            <a:r>
              <a:rPr sz="2183" spc="12" dirty="0">
                <a:cs typeface="Courier New"/>
              </a:rPr>
              <a:t>print_shape_info(circle)</a:t>
            </a:r>
            <a:endParaRPr sz="2183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81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0875" y="1874946"/>
            <a:ext cx="10995904" cy="310810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аргумент</a:t>
            </a:r>
            <a:r>
              <a:rPr sz="2800" spc="-3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функции</a:t>
            </a:r>
            <a:r>
              <a:rPr sz="2800" spc="-3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print_shape_info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класса </a:t>
            </a:r>
            <a:r>
              <a:rPr sz="28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Square,</a:t>
            </a:r>
            <a:r>
              <a:rPr sz="2800" spc="-3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выполняются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методы,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6" dirty="0">
                <a:latin typeface="Calibri" panose="020F0502020204030204" pitchFamily="34" charset="0"/>
                <a:cs typeface="Calibri" panose="020F0502020204030204" pitchFamily="34" charset="0"/>
              </a:rPr>
              <a:t>определѐнные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этом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" dirty="0">
                <a:latin typeface="Calibri" panose="020F0502020204030204" pitchFamily="34" charset="0"/>
                <a:cs typeface="Calibri" panose="020F0502020204030204" pitchFamily="34" charset="0"/>
              </a:rPr>
              <a:t>классе, </a:t>
            </a:r>
            <a:r>
              <a:rPr sz="2800" spc="-9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9" dirty="0">
                <a:latin typeface="Calibri" panose="020F0502020204030204" pitchFamily="34" charset="0"/>
                <a:cs typeface="Calibri" panose="020F0502020204030204" pitchFamily="34" charset="0"/>
              </a:rPr>
              <a:t>если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Circle,</a:t>
            </a:r>
            <a:r>
              <a:rPr sz="2800" spc="-3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то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выполняются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  <a:r>
              <a:rPr sz="2800" spc="-3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Circle.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lnSpc>
                <a:spcPts val="3602"/>
              </a:lnSpc>
            </a:pP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Выбор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конкретн</a:t>
            </a: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й</a:t>
            </a:r>
            <a:r>
              <a:rPr sz="2800" spc="-3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2" dirty="0">
                <a:latin typeface="Calibri" panose="020F0502020204030204" pitchFamily="34" charset="0"/>
                <a:cs typeface="Calibri" panose="020F0502020204030204" pitchFamily="34" charset="0"/>
              </a:rPr>
              <a:t>реал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зац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вычислен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61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800" spc="-3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8" dirty="0">
                <a:latin typeface="Calibri" panose="020F0502020204030204" pitchFamily="34" charset="0"/>
                <a:cs typeface="Calibri" panose="020F0502020204030204" pitchFamily="34" charset="0"/>
              </a:rPr>
              <a:t>площа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ди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635356">
              <a:lnSpc>
                <a:spcPts val="3602"/>
              </a:lnSpc>
              <a:spcBef>
                <a:spcPts val="58"/>
              </a:spcBef>
            </a:pP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2" dirty="0">
                <a:latin typeface="Calibri" panose="020F0502020204030204" pitchFamily="34" charset="0"/>
                <a:cs typeface="Calibri" panose="020F0502020204030204" pitchFamily="34" charset="0"/>
              </a:rPr>
              <a:t>периметра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производится</a:t>
            </a:r>
            <a:r>
              <a:rPr sz="2800" spc="-36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7" dirty="0">
                <a:latin typeface="Calibri" panose="020F0502020204030204" pitchFamily="34" charset="0"/>
                <a:cs typeface="Calibri" panose="020F0502020204030204" pitchFamily="34" charset="0"/>
              </a:rPr>
              <a:t>момент</a:t>
            </a:r>
            <a:r>
              <a:rPr sz="2800" spc="-3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" dirty="0">
                <a:latin typeface="Calibri" panose="020F0502020204030204" pitchFamily="34" charset="0"/>
                <a:cs typeface="Calibri" panose="020F0502020204030204" pitchFamily="34" charset="0"/>
              </a:rPr>
              <a:t>вызова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методов</a:t>
            </a:r>
            <a:r>
              <a:rPr sz="2800" spc="2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sz="2800" spc="-9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perimeter</a:t>
            </a:r>
            <a:r>
              <a:rPr sz="2800" spc="-3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зависит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1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экземпляра.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CB38B7C-B8BD-3CDE-3365-607FB53E6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875" y="557709"/>
            <a:ext cx="974890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  <a:cs typeface="Trebuchet MS"/>
              </a:rPr>
              <a:t>Полиморфная</a:t>
            </a:r>
            <a:r>
              <a:rPr sz="4000" b="1" spc="-455" dirty="0">
                <a:latin typeface="+mn-lt"/>
                <a:cs typeface="Trebuchet MS"/>
              </a:rPr>
              <a:t> </a:t>
            </a:r>
            <a:r>
              <a:rPr sz="4000" b="1" spc="45" dirty="0">
                <a:latin typeface="+mn-lt"/>
                <a:cs typeface="Trebuchet MS"/>
              </a:rPr>
              <a:t>функция</a:t>
            </a:r>
          </a:p>
        </p:txBody>
      </p:sp>
    </p:spTree>
    <p:extLst>
      <p:ext uri="{BB962C8B-B14F-4D97-AF65-F5344CB8AC3E}">
        <p14:creationId xmlns:p14="http://schemas.microsoft.com/office/powerpoint/2010/main" val="387858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607" y="636260"/>
            <a:ext cx="536752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</a:rPr>
              <a:t>Функция dir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8607" y="1916787"/>
          <a:ext cx="10118341" cy="1137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5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7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8749">
                <a:tc>
                  <a:txBody>
                    <a:bodyPr/>
                    <a:lstStyle/>
                    <a:p>
                      <a:pPr marL="31750">
                        <a:lnSpc>
                          <a:spcPts val="4465"/>
                        </a:lnSpc>
                      </a:pP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print(</a:t>
                      </a:r>
                      <a:r>
                        <a:rPr sz="2400" spc="5" dirty="0">
                          <a:solidFill>
                            <a:srgbClr val="3878B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</a:t>
                      </a: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(square))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446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Свойства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6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спецметоды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4465"/>
                        </a:lnSpc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экземпляра.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7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print(</a:t>
                      </a:r>
                      <a:r>
                        <a:rPr sz="2400" spc="5" dirty="0">
                          <a:solidFill>
                            <a:srgbClr val="3878BD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</a:t>
                      </a: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(Square))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Свойства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спецметоды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500"/>
                        </a:spcBef>
                      </a:pPr>
                      <a:r>
                        <a:rPr sz="2400" spc="5" dirty="0">
                          <a:solidFill>
                            <a:srgbClr val="7E7E7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класса.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9253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9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660" y="587949"/>
            <a:ext cx="581794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</a:rPr>
              <a:t>Класс «Прямоугольник»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3660" y="1524441"/>
            <a:ext cx="6907673" cy="3536581"/>
          </a:xfrm>
          <a:prstGeom prst="rect">
            <a:avLst/>
          </a:prstGeom>
        </p:spPr>
        <p:txBody>
          <a:bodyPr vert="horz" wrap="square" lIns="0" tIns="45438" rIns="0" bIns="0" rtlCol="0">
            <a:spAutoFit/>
          </a:bodyPr>
          <a:lstStyle/>
          <a:p>
            <a:pPr marL="7701">
              <a:spcBef>
                <a:spcPts val="358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Rectangle: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 marR="1075099" indent="-613021">
              <a:lnSpc>
                <a:spcPts val="2698"/>
              </a:lnSpc>
              <a:spcBef>
                <a:spcPts val="143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6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(self, width, height): </a:t>
            </a:r>
            <a:r>
              <a:rPr sz="2400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self.width</a:t>
            </a:r>
            <a:r>
              <a:rPr sz="2400" spc="12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120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width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self.height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height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8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area(self):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300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self.width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self.height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20338"/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spc="-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perimeter(self):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32975">
              <a:spcBef>
                <a:spcPts val="300"/>
              </a:spcBef>
            </a:pPr>
            <a:r>
              <a:rPr sz="2400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400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(self.width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self.height)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660" y="5763679"/>
            <a:ext cx="3691229" cy="81293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12400"/>
              </a:lnSpc>
              <a:spcBef>
                <a:spcPts val="61"/>
              </a:spcBef>
            </a:pP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rect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Rectangle(</a:t>
            </a:r>
            <a:r>
              <a:rPr sz="2400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sz="2400" spc="-11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print_shape_info(rect)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8648" y="6112405"/>
            <a:ext cx="4457122" cy="37671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40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400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sz="240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150,</a:t>
            </a:r>
            <a:r>
              <a:rPr sz="240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perimeter </a:t>
            </a:r>
            <a:r>
              <a:rPr sz="240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50.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2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541" y="636260"/>
            <a:ext cx="443232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06" dirty="0">
                <a:latin typeface="+mn-lt"/>
              </a:rPr>
              <a:t>Интерфейс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541" y="1791622"/>
            <a:ext cx="10470676" cy="37160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2800" spc="64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</a:t>
            </a:r>
            <a:r>
              <a:rPr sz="2800" spc="76" dirty="0">
                <a:latin typeface="Calibri" panose="020F0502020204030204" pitchFamily="34" charset="0"/>
                <a:cs typeface="Calibri" panose="020F0502020204030204" pitchFamily="34" charset="0"/>
              </a:rPr>
              <a:t>единообразной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работы </a:t>
            </a:r>
            <a:r>
              <a:rPr sz="2800" spc="112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экземплярами 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Square,</a:t>
            </a:r>
            <a:r>
              <a:rPr sz="2800" spc="-3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Circle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94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800" spc="-3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5" dirty="0">
                <a:latin typeface="Calibri" panose="020F0502020204030204" pitchFamily="34" charset="0"/>
                <a:cs typeface="Calibri" panose="020F0502020204030204" pitchFamily="34" charset="0"/>
              </a:rPr>
              <a:t>Rectangle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появилась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42" dirty="0">
                <a:latin typeface="Calibri" panose="020F0502020204030204" pitchFamily="34" charset="0"/>
                <a:cs typeface="Calibri" panose="020F0502020204030204" pitchFamily="34" charset="0"/>
              </a:rPr>
              <a:t>потому,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что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эти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классы </a:t>
            </a:r>
            <a:r>
              <a:rPr sz="2800" spc="-9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предос</a:t>
            </a:r>
            <a:r>
              <a:rPr sz="2800" spc="67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авля</a:t>
            </a:r>
            <a:r>
              <a:rPr sz="2800" spc="-24" dirty="0">
                <a:latin typeface="Calibri" panose="020F0502020204030204" pitchFamily="34" charset="0"/>
                <a:cs typeface="Calibri" panose="020F0502020204030204" pitchFamily="34" charset="0"/>
              </a:rPr>
              <a:t>ю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800" spc="-37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один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ко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3" dirty="0">
                <a:latin typeface="Calibri" panose="020F0502020204030204" pitchFamily="34" charset="0"/>
                <a:cs typeface="Calibri" panose="020F0502020204030204" pitchFamily="34" charset="0"/>
              </a:rPr>
              <a:t>ый</a:t>
            </a:r>
            <a:r>
              <a:rPr sz="2800" spc="-3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интер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ф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ей</a:t>
            </a:r>
            <a:r>
              <a:rPr sz="2800" spc="91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800" spc="-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2996"/>
              </a:spcBef>
              <a:tabLst>
                <a:tab pos="436663" algn="l"/>
              </a:tabLst>
            </a:pP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⁻	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один</a:t>
            </a:r>
            <a:r>
              <a:rPr sz="2800" spc="6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800" spc="24" dirty="0">
                <a:latin typeface="Calibri" panose="020F0502020204030204" pitchFamily="34" charset="0"/>
                <a:cs typeface="Calibri" panose="020F0502020204030204" pitchFamily="34" charset="0"/>
              </a:rPr>
              <a:t>ко</a:t>
            </a:r>
            <a:r>
              <a:rPr sz="2800" spc="27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800" spc="-21" dirty="0">
                <a:latin typeface="Calibri" panose="020F0502020204030204" pitchFamily="34" charset="0"/>
                <a:cs typeface="Calibri" panose="020F0502020204030204" pitchFamily="34" charset="0"/>
              </a:rPr>
              <a:t>ые</a:t>
            </a:r>
            <a:r>
              <a:rPr sz="2800" spc="-3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73" dirty="0">
                <a:latin typeface="Calibri" panose="020F0502020204030204" pitchFamily="34" charset="0"/>
                <a:cs typeface="Calibri" panose="020F0502020204030204" pitchFamily="34" charset="0"/>
              </a:rPr>
              <a:t>имена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мет</a:t>
            </a:r>
            <a:r>
              <a:rPr sz="2800" spc="8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800" spc="45" dirty="0">
                <a:latin typeface="Calibri" panose="020F0502020204030204" pitchFamily="34" charset="0"/>
                <a:cs typeface="Calibri" panose="020F0502020204030204" pitchFamily="34" charset="0"/>
              </a:rPr>
              <a:t>дов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1198"/>
              </a:spcBef>
              <a:tabLst>
                <a:tab pos="436663" algn="l"/>
              </a:tabLst>
            </a:pP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⁻	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одинаковые</a:t>
            </a:r>
            <a:r>
              <a:rPr sz="2800" spc="-37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параметры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4" dirty="0">
                <a:latin typeface="Calibri" panose="020F0502020204030204" pitchFamily="34" charset="0"/>
                <a:cs typeface="Calibri" panose="020F0502020204030204" pitchFamily="34" charset="0"/>
              </a:rPr>
              <a:t>(в</a:t>
            </a:r>
            <a:r>
              <a:rPr sz="2800" spc="-3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данном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800" spc="-33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только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" dirty="0">
                <a:latin typeface="Calibri" panose="020F0502020204030204" pitchFamily="34" charset="0"/>
                <a:cs typeface="Calibri" panose="020F0502020204030204" pitchFamily="34" charset="0"/>
              </a:rPr>
              <a:t>self)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6663" marR="399696" indent="-429346">
              <a:spcBef>
                <a:spcPts val="1201"/>
              </a:spcBef>
              <a:tabLst>
                <a:tab pos="436663" algn="l"/>
              </a:tabLst>
            </a:pPr>
            <a:r>
              <a:rPr sz="2800" spc="-312" dirty="0">
                <a:latin typeface="Calibri" panose="020F0502020204030204" pitchFamily="34" charset="0"/>
                <a:cs typeface="Calibri" panose="020F0502020204030204" pitchFamily="34" charset="0"/>
              </a:rPr>
              <a:t>⁻	</a:t>
            </a:r>
            <a:r>
              <a:rPr sz="2800" spc="39" dirty="0">
                <a:latin typeface="Calibri" panose="020F0502020204030204" pitchFamily="34" charset="0"/>
                <a:cs typeface="Calibri" panose="020F0502020204030204" pitchFamily="34" charset="0"/>
              </a:rPr>
              <a:t>одинаковый</a:t>
            </a:r>
            <a:r>
              <a:rPr sz="2800" spc="-37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8" dirty="0">
                <a:latin typeface="Calibri" panose="020F0502020204030204" pitchFamily="34" charset="0"/>
                <a:cs typeface="Calibri" panose="020F0502020204030204" pitchFamily="34" charset="0"/>
              </a:rPr>
              <a:t>смысл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возвращаемых</a:t>
            </a:r>
            <a:r>
              <a:rPr sz="2800" spc="-3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33" dirty="0">
                <a:latin typeface="Calibri" panose="020F0502020204030204" pitchFamily="34" charset="0"/>
                <a:cs typeface="Calibri" panose="020F0502020204030204" pitchFamily="34" charset="0"/>
              </a:rPr>
              <a:t>значений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54" dirty="0">
                <a:latin typeface="Calibri" panose="020F0502020204030204" pitchFamily="34" charset="0"/>
                <a:cs typeface="Calibri" panose="020F0502020204030204" pitchFamily="34" charset="0"/>
              </a:rPr>
              <a:t>(в</a:t>
            </a:r>
            <a:r>
              <a:rPr sz="2800" spc="-3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69" dirty="0">
                <a:latin typeface="Calibri" panose="020F0502020204030204" pitchFamily="34" charset="0"/>
                <a:cs typeface="Calibri" panose="020F0502020204030204" pitchFamily="34" charset="0"/>
              </a:rPr>
              <a:t>данном </a:t>
            </a:r>
            <a:r>
              <a:rPr sz="2800" spc="-9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12" dirty="0">
                <a:latin typeface="Calibri" panose="020F0502020204030204" pitchFamily="34" charset="0"/>
                <a:cs typeface="Calibri" panose="020F0502020204030204" pitchFamily="34" charset="0"/>
              </a:rPr>
              <a:t>случае</a:t>
            </a:r>
            <a:r>
              <a:rPr sz="2800" spc="-35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85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2800" spc="-3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30" dirty="0">
                <a:latin typeface="Calibri" panose="020F0502020204030204" pitchFamily="34" charset="0"/>
                <a:cs typeface="Calibri" panose="020F0502020204030204" pitchFamily="34" charset="0"/>
              </a:rPr>
              <a:t>числа)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2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968" y="398868"/>
            <a:ext cx="10902064" cy="1238882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  <a:tabLst>
                <a:tab pos="3018132" algn="l"/>
              </a:tabLst>
            </a:pPr>
            <a:r>
              <a:rPr sz="4000" b="1" spc="140" dirty="0" err="1">
                <a:latin typeface="+mn-lt"/>
              </a:rPr>
              <a:t>Вспомни</a:t>
            </a:r>
            <a:r>
              <a:rPr lang="ru-RU" sz="4000" b="1" spc="140" dirty="0">
                <a:latin typeface="+mn-lt"/>
              </a:rPr>
              <a:t>м использование конструктора __</a:t>
            </a:r>
            <a:r>
              <a:rPr sz="4000" b="1" spc="140" dirty="0" err="1">
                <a:latin typeface="+mn-lt"/>
              </a:rPr>
              <a:t>init</a:t>
            </a:r>
            <a:r>
              <a:rPr lang="ru-RU" sz="4000" b="1" spc="140" dirty="0">
                <a:latin typeface="+mn-lt"/>
              </a:rPr>
              <a:t>__</a:t>
            </a:r>
            <a:endParaRPr sz="4000" b="1" spc="140" dirty="0"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046" y="1732284"/>
            <a:ext cx="5951558" cy="1050008"/>
          </a:xfrm>
          <a:prstGeom prst="rect">
            <a:avLst/>
          </a:prstGeom>
        </p:spPr>
        <p:txBody>
          <a:bodyPr vert="horz" wrap="square" lIns="0" tIns="33886" rIns="0" bIns="0" rtlCol="0">
            <a:spAutoFit/>
          </a:bodyPr>
          <a:lstStyle/>
          <a:p>
            <a:pPr marL="7701">
              <a:spcBef>
                <a:spcPts val="267"/>
              </a:spcBef>
            </a:pP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092" spc="-30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Book: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0735" marR="3081" indent="-641902">
              <a:lnSpc>
                <a:spcPts val="2723"/>
              </a:lnSpc>
              <a:spcBef>
                <a:spcPts val="121"/>
              </a:spcBef>
            </a:pP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092" u="heavy" spc="126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092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(self, name,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author): </a:t>
            </a:r>
            <a:r>
              <a:rPr sz="2092" spc="-124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self.name 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92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0735">
              <a:spcBef>
                <a:spcPts val="85"/>
              </a:spcBef>
            </a:pP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self.author</a:t>
            </a:r>
            <a:r>
              <a:rPr sz="2092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092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author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046" y="3020398"/>
            <a:ext cx="9319718" cy="35593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1290735" marR="5456357" indent="-641902">
              <a:lnSpc>
                <a:spcPct val="108300"/>
              </a:lnSpc>
              <a:spcBef>
                <a:spcPts val="58"/>
              </a:spcBef>
            </a:pP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get_name(self): 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92" spc="-3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self.name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9"/>
              </a:spcBef>
            </a:pP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90735" marR="5135984" indent="-641902">
              <a:lnSpc>
                <a:spcPct val="108300"/>
              </a:lnSpc>
            </a:pP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get_author(self): 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92" spc="-3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self.author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42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"/>
              </a:spcBef>
            </a:pPr>
            <a:endParaRPr sz="2547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sz="2092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9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Book(</a:t>
            </a:r>
            <a:r>
              <a:rPr sz="2092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'Война</a:t>
            </a:r>
            <a:r>
              <a:rPr sz="2092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</a:t>
            </a:r>
            <a:r>
              <a:rPr sz="209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мир'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'Толстой</a:t>
            </a:r>
            <a:r>
              <a:rPr sz="2092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Л.</a:t>
            </a:r>
            <a:r>
              <a:rPr sz="209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Н.'</a:t>
            </a:r>
            <a:r>
              <a:rPr sz="2092" spc="6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lnSpc>
                <a:spcPts val="2723"/>
              </a:lnSpc>
              <a:spcBef>
                <a:spcPts val="61"/>
              </a:spcBef>
            </a:pP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sz="2092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'{},</a:t>
            </a:r>
            <a:r>
              <a:rPr sz="2092" spc="30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{}'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.format(book.get_name(),</a:t>
            </a:r>
            <a:r>
              <a:rPr sz="2092" spc="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latin typeface="Calibri" panose="020F0502020204030204" pitchFamily="34" charset="0"/>
                <a:cs typeface="Calibri" panose="020F0502020204030204" pitchFamily="34" charset="0"/>
              </a:rPr>
              <a:t>book.get_author())) </a:t>
            </a:r>
            <a:r>
              <a:rPr sz="2092" spc="-124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092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Война</a:t>
            </a:r>
            <a:r>
              <a:rPr sz="209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мир,</a:t>
            </a:r>
            <a:r>
              <a:rPr sz="209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Толстой </a:t>
            </a:r>
            <a:r>
              <a:rPr sz="2092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Л.</a:t>
            </a:r>
            <a:r>
              <a:rPr sz="209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92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Н.</a:t>
            </a:r>
            <a:endParaRPr sz="209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1814" y="2121755"/>
            <a:ext cx="2226443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395" spc="45" dirty="0">
                <a:latin typeface="Calibri" panose="020F0502020204030204" pitchFamily="34" charset="0"/>
                <a:cs typeface="Calibri" panose="020F0502020204030204" pitchFamily="34" charset="0"/>
              </a:rPr>
              <a:t>инициализатор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99932" y="1868537"/>
            <a:ext cx="271855" cy="921074"/>
          </a:xfrm>
          <a:custGeom>
            <a:avLst/>
            <a:gdLst/>
            <a:ahLst/>
            <a:cxnLst/>
            <a:rect l="l" t="t" r="r" b="b"/>
            <a:pathLst>
              <a:path w="448309" h="1518920">
                <a:moveTo>
                  <a:pt x="0" y="0"/>
                </a:moveTo>
                <a:lnTo>
                  <a:pt x="40283" y="4732"/>
                </a:lnTo>
                <a:lnTo>
                  <a:pt x="78197" y="18378"/>
                </a:lnTo>
                <a:lnTo>
                  <a:pt x="113108" y="40105"/>
                </a:lnTo>
                <a:lnTo>
                  <a:pt x="144383" y="69086"/>
                </a:lnTo>
                <a:lnTo>
                  <a:pt x="171391" y="104489"/>
                </a:lnTo>
                <a:lnTo>
                  <a:pt x="193498" y="145484"/>
                </a:lnTo>
                <a:lnTo>
                  <a:pt x="210072" y="191242"/>
                </a:lnTo>
                <a:lnTo>
                  <a:pt x="220480" y="240933"/>
                </a:lnTo>
                <a:lnTo>
                  <a:pt x="224090" y="293726"/>
                </a:lnTo>
                <a:lnTo>
                  <a:pt x="224090" y="454778"/>
                </a:lnTo>
                <a:lnTo>
                  <a:pt x="227697" y="507572"/>
                </a:lnTo>
                <a:lnTo>
                  <a:pt x="238096" y="557263"/>
                </a:lnTo>
                <a:lnTo>
                  <a:pt x="254656" y="603021"/>
                </a:lnTo>
                <a:lnTo>
                  <a:pt x="276746" y="644016"/>
                </a:lnTo>
                <a:lnTo>
                  <a:pt x="303737" y="679419"/>
                </a:lnTo>
                <a:lnTo>
                  <a:pt x="334996" y="708399"/>
                </a:lnTo>
                <a:lnTo>
                  <a:pt x="369893" y="730127"/>
                </a:lnTo>
                <a:lnTo>
                  <a:pt x="407797" y="743772"/>
                </a:lnTo>
                <a:lnTo>
                  <a:pt x="448077" y="748505"/>
                </a:lnTo>
                <a:lnTo>
                  <a:pt x="407797" y="753238"/>
                </a:lnTo>
                <a:lnTo>
                  <a:pt x="369893" y="766883"/>
                </a:lnTo>
                <a:lnTo>
                  <a:pt x="334996" y="788611"/>
                </a:lnTo>
                <a:lnTo>
                  <a:pt x="303737" y="817591"/>
                </a:lnTo>
                <a:lnTo>
                  <a:pt x="276746" y="852994"/>
                </a:lnTo>
                <a:lnTo>
                  <a:pt x="254656" y="893990"/>
                </a:lnTo>
                <a:lnTo>
                  <a:pt x="238096" y="939748"/>
                </a:lnTo>
                <a:lnTo>
                  <a:pt x="227697" y="989439"/>
                </a:lnTo>
                <a:lnTo>
                  <a:pt x="224090" y="1042232"/>
                </a:lnTo>
                <a:lnTo>
                  <a:pt x="224090" y="1225065"/>
                </a:lnTo>
                <a:lnTo>
                  <a:pt x="220480" y="1277886"/>
                </a:lnTo>
                <a:lnTo>
                  <a:pt x="210072" y="1327591"/>
                </a:lnTo>
                <a:lnTo>
                  <a:pt x="193498" y="1373354"/>
                </a:lnTo>
                <a:lnTo>
                  <a:pt x="171391" y="1414346"/>
                </a:lnTo>
                <a:lnTo>
                  <a:pt x="144383" y="1449740"/>
                </a:lnTo>
                <a:lnTo>
                  <a:pt x="113108" y="1478709"/>
                </a:lnTo>
                <a:lnTo>
                  <a:pt x="78197" y="1500426"/>
                </a:lnTo>
                <a:lnTo>
                  <a:pt x="40283" y="1514062"/>
                </a:lnTo>
                <a:lnTo>
                  <a:pt x="0" y="1518792"/>
                </a:lnTo>
              </a:path>
            </a:pathLst>
          </a:custGeom>
          <a:ln w="31414">
            <a:solidFill>
              <a:srgbClr val="004485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87738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623" y="566181"/>
            <a:ext cx="892594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40" dirty="0">
                <a:latin typeface="+mn-lt"/>
              </a:rPr>
              <a:t>Полиморфизм</a:t>
            </a:r>
            <a:r>
              <a:rPr lang="ru-RU" sz="4000" b="1" spc="140" dirty="0">
                <a:latin typeface="+mn-lt"/>
              </a:rPr>
              <a:t> на примере +</a:t>
            </a:r>
            <a:endParaRPr sz="4000" b="1" spc="140" dirty="0">
              <a:latin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3623" y="1521414"/>
            <a:ext cx="11247336" cy="25465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000"/>
              </a:lnSpc>
              <a:spcBef>
                <a:spcPts val="58"/>
              </a:spcBef>
            </a:pPr>
            <a:r>
              <a:rPr spc="69" dirty="0"/>
              <a:t>Свойство</a:t>
            </a:r>
            <a:r>
              <a:rPr spc="-370" dirty="0"/>
              <a:t> </a:t>
            </a:r>
            <a:r>
              <a:rPr spc="39" dirty="0"/>
              <a:t>кода</a:t>
            </a:r>
            <a:r>
              <a:rPr spc="-337" dirty="0"/>
              <a:t> </a:t>
            </a:r>
            <a:r>
              <a:rPr spc="45" dirty="0"/>
              <a:t>работать</a:t>
            </a:r>
            <a:r>
              <a:rPr spc="-367" dirty="0"/>
              <a:t> </a:t>
            </a:r>
            <a:r>
              <a:rPr spc="112" dirty="0"/>
              <a:t>с</a:t>
            </a:r>
            <a:r>
              <a:rPr spc="-349" dirty="0"/>
              <a:t> </a:t>
            </a:r>
            <a:r>
              <a:rPr spc="61" dirty="0"/>
              <a:t>разными</a:t>
            </a:r>
            <a:r>
              <a:rPr spc="-355" dirty="0"/>
              <a:t> </a:t>
            </a:r>
            <a:r>
              <a:rPr spc="64" dirty="0"/>
              <a:t>типами</a:t>
            </a:r>
            <a:r>
              <a:rPr spc="-349" dirty="0"/>
              <a:t> </a:t>
            </a:r>
            <a:r>
              <a:rPr spc="3" dirty="0"/>
              <a:t>данных</a:t>
            </a:r>
            <a:r>
              <a:rPr spc="-355" dirty="0"/>
              <a:t> </a:t>
            </a:r>
            <a:r>
              <a:rPr spc="-6" dirty="0"/>
              <a:t>называют </a:t>
            </a:r>
            <a:r>
              <a:rPr spc="-928" dirty="0"/>
              <a:t> </a:t>
            </a:r>
            <a:r>
              <a:rPr spc="69" dirty="0"/>
              <a:t>полиморфизмом.</a:t>
            </a:r>
          </a:p>
          <a:p>
            <a:pPr marL="7701" marR="40047">
              <a:lnSpc>
                <a:spcPct val="100000"/>
              </a:lnSpc>
              <a:spcBef>
                <a:spcPts val="2999"/>
              </a:spcBef>
            </a:pPr>
            <a:r>
              <a:rPr spc="106" dirty="0"/>
              <a:t>Мы</a:t>
            </a:r>
            <a:r>
              <a:rPr spc="-346" dirty="0"/>
              <a:t> </a:t>
            </a:r>
            <a:r>
              <a:rPr spc="30" dirty="0"/>
              <a:t>уже</a:t>
            </a:r>
            <a:r>
              <a:rPr spc="-346" dirty="0"/>
              <a:t> </a:t>
            </a:r>
            <a:r>
              <a:rPr spc="58" dirty="0"/>
              <a:t>неоднократно</a:t>
            </a:r>
            <a:r>
              <a:rPr spc="-361" dirty="0"/>
              <a:t> </a:t>
            </a:r>
            <a:r>
              <a:rPr spc="12" dirty="0"/>
              <a:t>пользовались</a:t>
            </a:r>
            <a:r>
              <a:rPr spc="-358" dirty="0"/>
              <a:t> </a:t>
            </a:r>
            <a:r>
              <a:rPr spc="91" dirty="0"/>
              <a:t>этим</a:t>
            </a:r>
            <a:r>
              <a:rPr spc="-352" dirty="0"/>
              <a:t> </a:t>
            </a:r>
            <a:r>
              <a:rPr spc="76" dirty="0"/>
              <a:t>свойством</a:t>
            </a:r>
            <a:r>
              <a:rPr spc="-367" dirty="0"/>
              <a:t> </a:t>
            </a:r>
            <a:r>
              <a:rPr spc="76" dirty="0"/>
              <a:t>многих </a:t>
            </a:r>
            <a:r>
              <a:rPr spc="-928" dirty="0"/>
              <a:t> </a:t>
            </a:r>
            <a:r>
              <a:rPr spc="12" dirty="0"/>
              <a:t>функций </a:t>
            </a:r>
            <a:r>
              <a:rPr spc="94" dirty="0"/>
              <a:t>и </a:t>
            </a:r>
            <a:r>
              <a:rPr spc="52" dirty="0"/>
              <a:t>операторов, </a:t>
            </a:r>
            <a:r>
              <a:rPr spc="39" dirty="0"/>
              <a:t>не </a:t>
            </a:r>
            <a:r>
              <a:rPr spc="12" dirty="0"/>
              <a:t>задумываясь </a:t>
            </a:r>
            <a:r>
              <a:rPr spc="106" dirty="0"/>
              <a:t>о </a:t>
            </a:r>
            <a:r>
              <a:rPr spc="33" dirty="0"/>
              <a:t>нѐм. </a:t>
            </a:r>
            <a:r>
              <a:rPr spc="82" dirty="0"/>
              <a:t>Например, </a:t>
            </a:r>
            <a:r>
              <a:rPr spc="85" dirty="0"/>
              <a:t> </a:t>
            </a:r>
            <a:r>
              <a:rPr spc="58" dirty="0"/>
              <a:t>опера</a:t>
            </a:r>
            <a:r>
              <a:rPr spc="52" dirty="0"/>
              <a:t>т</a:t>
            </a:r>
            <a:r>
              <a:rPr spc="143" dirty="0"/>
              <a:t>ор</a:t>
            </a:r>
            <a:r>
              <a:rPr spc="-358" dirty="0"/>
              <a:t> </a:t>
            </a:r>
            <a:r>
              <a:rPr spc="-518" dirty="0"/>
              <a:t>+</a:t>
            </a:r>
            <a:r>
              <a:rPr spc="-352" dirty="0"/>
              <a:t> </a:t>
            </a:r>
            <a:r>
              <a:rPr spc="-27" dirty="0"/>
              <a:t>являе</a:t>
            </a:r>
            <a:r>
              <a:rPr spc="-21" dirty="0"/>
              <a:t>т</a:t>
            </a:r>
            <a:r>
              <a:rPr spc="27" dirty="0"/>
              <a:t>ся</a:t>
            </a:r>
            <a:r>
              <a:rPr spc="-364" dirty="0"/>
              <a:t> </a:t>
            </a:r>
            <a:r>
              <a:rPr spc="36" dirty="0"/>
              <a:t>пол</a:t>
            </a:r>
            <a:r>
              <a:rPr spc="42" dirty="0"/>
              <a:t>и</a:t>
            </a:r>
            <a:r>
              <a:rPr spc="64" dirty="0"/>
              <a:t>морфны</a:t>
            </a:r>
            <a:r>
              <a:rPr spc="85" dirty="0"/>
              <a:t>м</a:t>
            </a:r>
            <a:r>
              <a:rPr spc="-200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623" y="4399862"/>
            <a:ext cx="4140984" cy="1714549"/>
          </a:xfrm>
          <a:prstGeom prst="rect">
            <a:avLst/>
          </a:prstGeom>
        </p:spPr>
        <p:txBody>
          <a:bodyPr vert="horz" wrap="square" lIns="0" tIns="160187" rIns="0" bIns="0" rtlCol="0">
            <a:spAutoFit/>
          </a:bodyPr>
          <a:lstStyle/>
          <a:p>
            <a:pPr marL="7701">
              <a:spcBef>
                <a:spcPts val="1261"/>
              </a:spcBef>
            </a:pPr>
            <a:r>
              <a:rPr sz="2698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</a:t>
            </a:r>
            <a:r>
              <a:rPr sz="2698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1</a:t>
            </a:r>
            <a:r>
              <a:rPr sz="2698" spc="-12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+</a:t>
            </a:r>
            <a:r>
              <a:rPr sz="2698" spc="-15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6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2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)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7701" marR="3081">
              <a:lnSpc>
                <a:spcPct val="136600"/>
              </a:lnSpc>
              <a:spcBef>
                <a:spcPts val="18"/>
              </a:spcBef>
            </a:pPr>
            <a:r>
              <a:rPr sz="2698" spc="3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</a:t>
            </a:r>
            <a:r>
              <a:rPr sz="2698" spc="3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1.5 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+ </a:t>
            </a:r>
            <a:r>
              <a:rPr sz="2698" spc="3" dirty="0">
                <a:solidFill>
                  <a:srgbClr val="FA76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0.2</a:t>
            </a:r>
            <a:r>
              <a:rPr sz="2698" spc="3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) 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print(</a:t>
            </a:r>
            <a:r>
              <a:rPr sz="2698" dirty="0">
                <a:solidFill>
                  <a:srgbClr val="9E63A9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"abc"</a:t>
            </a:r>
            <a:r>
              <a:rPr sz="2698" spc="-12" dirty="0">
                <a:solidFill>
                  <a:srgbClr val="9E63A9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+</a:t>
            </a:r>
            <a:r>
              <a:rPr sz="2698" spc="-6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3" dirty="0">
                <a:solidFill>
                  <a:srgbClr val="9E63A9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"def"</a:t>
            </a:r>
            <a:r>
              <a:rPr sz="2698" spc="3" dirty="0"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)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2720" y="4479055"/>
            <a:ext cx="1666559" cy="1715062"/>
          </a:xfrm>
          <a:prstGeom prst="rect">
            <a:avLst/>
          </a:prstGeom>
        </p:spPr>
        <p:txBody>
          <a:bodyPr vert="horz" wrap="square" lIns="0" tIns="160187" rIns="0" bIns="0" rtlCol="0">
            <a:spAutoFit/>
          </a:bodyPr>
          <a:lstStyle/>
          <a:p>
            <a:pPr marL="7701">
              <a:spcBef>
                <a:spcPts val="1261"/>
              </a:spcBef>
            </a:pPr>
            <a:r>
              <a:rPr sz="2698" spc="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#</a:t>
            </a:r>
            <a:r>
              <a:rPr sz="2698" spc="-3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3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7701">
              <a:spcBef>
                <a:spcPts val="1204"/>
              </a:spcBef>
            </a:pPr>
            <a:r>
              <a:rPr sz="2698" spc="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#</a:t>
            </a:r>
            <a:r>
              <a:rPr sz="2698" spc="-3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3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1.7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  <a:p>
            <a:pPr marL="7701">
              <a:spcBef>
                <a:spcPts val="1182"/>
              </a:spcBef>
            </a:pPr>
            <a:r>
              <a:rPr sz="2698" spc="6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#</a:t>
            </a:r>
            <a:r>
              <a:rPr sz="2698" spc="-58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 </a:t>
            </a:r>
            <a:r>
              <a:rPr sz="2698" spc="3" dirty="0">
                <a:solidFill>
                  <a:srgbClr val="7E7E7E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/>
              </a:rPr>
              <a:t>abcdef</a:t>
            </a:r>
            <a:endParaRPr sz="2698" dirty="0">
              <a:latin typeface="Cambria" panose="02040503050406030204" pitchFamily="18" charset="0"/>
              <a:ea typeface="Cambria" panose="02040503050406030204" pitchFamily="18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49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674" y="598978"/>
            <a:ext cx="6300310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40" dirty="0">
                <a:latin typeface="+mn-lt"/>
              </a:rPr>
              <a:t>Усложним задачу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674" y="1636853"/>
            <a:ext cx="2948439" cy="899222"/>
          </a:xfrm>
          <a:prstGeom prst="rect">
            <a:avLst/>
          </a:prstGeom>
        </p:spPr>
        <p:txBody>
          <a:bodyPr vert="horz" wrap="square" lIns="0" tIns="84329" rIns="0" bIns="0" rtlCol="0">
            <a:spAutoFit/>
          </a:bodyPr>
          <a:lstStyle/>
          <a:p>
            <a:pPr marL="7701">
              <a:spcBef>
                <a:spcPts val="664"/>
              </a:spcBef>
              <a:tabLst>
                <a:tab pos="1656930" algn="l"/>
              </a:tabLst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def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f(x,	y):</a:t>
            </a:r>
            <a:endParaRPr sz="2395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740478">
              <a:spcBef>
                <a:spcPts val="606"/>
              </a:spcBef>
              <a:tabLst>
                <a:tab pos="2756673" algn="l"/>
              </a:tabLst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ret</a:t>
            </a:r>
            <a:r>
              <a:rPr sz="2395" spc="-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u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</a:t>
            </a: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n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x +</a:t>
            </a:r>
            <a:r>
              <a:rPr sz="2395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  <a:r>
              <a:rPr sz="2395" spc="6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y</a:t>
            </a:r>
            <a:endParaRPr sz="2395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674" y="3235281"/>
            <a:ext cx="4047799" cy="1345117"/>
          </a:xfrm>
          <a:prstGeom prst="rect">
            <a:avLst/>
          </a:prstGeom>
        </p:spPr>
        <p:txBody>
          <a:bodyPr vert="horz" wrap="square" lIns="0" tIns="84714" rIns="0" bIns="0" rtlCol="0">
            <a:spAutoFit/>
          </a:bodyPr>
          <a:lstStyle/>
          <a:p>
            <a:pPr marL="7701">
              <a:spcBef>
                <a:spcPts val="667"/>
              </a:spcBef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print(f(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06"/>
              </a:spcBef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print(f(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594"/>
              </a:spcBef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print(f(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"abc"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spc="-3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"def"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9100" y="3235280"/>
            <a:ext cx="1482884" cy="1345117"/>
          </a:xfrm>
          <a:prstGeom prst="rect">
            <a:avLst/>
          </a:prstGeom>
        </p:spPr>
        <p:txBody>
          <a:bodyPr vert="horz" wrap="square" lIns="0" tIns="84714" rIns="0" bIns="0" rtlCol="0">
            <a:spAutoFit/>
          </a:bodyPr>
          <a:lstStyle/>
          <a:p>
            <a:pPr marL="7701">
              <a:spcBef>
                <a:spcPts val="667"/>
              </a:spcBef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606"/>
              </a:spcBef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594"/>
              </a:spcBef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0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abcdef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3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404" y="254000"/>
            <a:ext cx="11196637" cy="1325563"/>
          </a:xfrm>
        </p:spPr>
        <p:txBody>
          <a:bodyPr/>
          <a:lstStyle/>
          <a:p>
            <a:r>
              <a:rPr lang="ru-RU" sz="4000" b="1" spc="140" dirty="0">
                <a:latin typeface="+mn-lt"/>
              </a:rPr>
              <a:t>Полиморфизм на примере функции </a:t>
            </a:r>
            <a:r>
              <a:rPr lang="ru-RU" sz="4000" b="1" spc="140" dirty="0" err="1">
                <a:latin typeface="+mn-lt"/>
              </a:rPr>
              <a:t>len</a:t>
            </a:r>
            <a:r>
              <a:rPr lang="ru-RU" sz="4000" b="1" spc="140" dirty="0">
                <a:latin typeface="+mn-lt"/>
              </a:rPr>
              <a:t>()</a:t>
            </a:r>
            <a:endParaRPr lang="en-US" sz="4000" b="1" spc="14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405" y="2000249"/>
            <a:ext cx="11196636" cy="28765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Programiz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"))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(["Python", "Java", "C"]))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print(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({"Name": "John", "Address": "Nepal"}))</a:t>
            </a:r>
          </a:p>
        </p:txBody>
      </p:sp>
    </p:spTree>
    <p:extLst>
      <p:ext uri="{BB962C8B-B14F-4D97-AF65-F5344CB8AC3E}">
        <p14:creationId xmlns:p14="http://schemas.microsoft.com/office/powerpoint/2010/main" val="424379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203" y="287867"/>
            <a:ext cx="11196637" cy="1325563"/>
          </a:xfrm>
        </p:spPr>
        <p:txBody>
          <a:bodyPr/>
          <a:lstStyle/>
          <a:p>
            <a:r>
              <a:rPr lang="ru-RU" sz="4000" b="1" spc="140" dirty="0">
                <a:latin typeface="+mn-lt"/>
              </a:rPr>
              <a:t>Визуальное представление примера</a:t>
            </a:r>
            <a:endParaRPr lang="en-US" sz="4000" b="1" spc="140" dirty="0">
              <a:latin typeface="+mn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05" y="1771650"/>
            <a:ext cx="7343590" cy="47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77739" y="2084357"/>
            <a:ext cx="9965993" cy="1505509"/>
          </a:xfrm>
        </p:spPr>
        <p:txBody>
          <a:bodyPr>
            <a:normAutofit/>
          </a:bodyPr>
          <a:lstStyle/>
          <a:p>
            <a:r>
              <a:rPr lang="ru-RU" sz="4000" dirty="0"/>
              <a:t>Рассмотрим пример использования полиморфизма в классах</a:t>
            </a:r>
          </a:p>
        </p:txBody>
      </p:sp>
    </p:spTree>
    <p:extLst>
      <p:ext uri="{BB962C8B-B14F-4D97-AF65-F5344CB8AC3E}">
        <p14:creationId xmlns:p14="http://schemas.microsoft.com/office/powerpoint/2010/main" val="351542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3723" y="2379454"/>
            <a:ext cx="11196637" cy="235407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class Cat: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def __</a:t>
            </a:r>
            <a:r>
              <a:rPr lang="en-US" sz="3200" dirty="0" err="1">
                <a:latin typeface="+mn-lt"/>
              </a:rPr>
              <a:t>init</a:t>
            </a:r>
            <a:r>
              <a:rPr lang="en-US" sz="3200" dirty="0">
                <a:latin typeface="+mn-lt"/>
              </a:rPr>
              <a:t>__(self, name, age):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self.name = name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</a:t>
            </a:r>
            <a:r>
              <a:rPr lang="en-US" sz="3200" dirty="0" err="1">
                <a:latin typeface="+mn-lt"/>
              </a:rPr>
              <a:t>self.age</a:t>
            </a:r>
            <a:r>
              <a:rPr lang="en-US" sz="3200" dirty="0">
                <a:latin typeface="+mn-lt"/>
              </a:rPr>
              <a:t> = age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def info(self):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print(</a:t>
            </a:r>
            <a:r>
              <a:rPr lang="en-US" sz="3200" dirty="0" err="1">
                <a:latin typeface="+mn-lt"/>
              </a:rPr>
              <a:t>f"I</a:t>
            </a:r>
            <a:r>
              <a:rPr lang="en-US" sz="3200" dirty="0">
                <a:latin typeface="+mn-lt"/>
              </a:rPr>
              <a:t> am a cat. My name is {self.name}. I am {</a:t>
            </a:r>
            <a:r>
              <a:rPr lang="en-US" sz="3200" dirty="0" err="1">
                <a:latin typeface="+mn-lt"/>
              </a:rPr>
              <a:t>self.age</a:t>
            </a:r>
            <a:r>
              <a:rPr lang="en-US" sz="3200" dirty="0">
                <a:latin typeface="+mn-lt"/>
              </a:rPr>
              <a:t>} years old.")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def </a:t>
            </a:r>
            <a:r>
              <a:rPr lang="en-US" sz="3200" dirty="0" err="1">
                <a:latin typeface="+mn-lt"/>
              </a:rPr>
              <a:t>make_sound</a:t>
            </a:r>
            <a:r>
              <a:rPr lang="en-US" sz="3200" dirty="0">
                <a:latin typeface="+mn-lt"/>
              </a:rPr>
              <a:t>(self):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       print("Meow")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13505" y="798912"/>
            <a:ext cx="4291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i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1 пример</a:t>
            </a:r>
          </a:p>
          <a:p>
            <a:r>
              <a:rPr lang="ru-RU" sz="3600" b="1" spc="73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Реализуем</a:t>
            </a:r>
            <a:r>
              <a:rPr lang="ru-RU" sz="3600" b="1" spc="-440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 </a:t>
            </a:r>
            <a:r>
              <a:rPr lang="ru-RU" sz="3600" b="1" spc="12" dirty="0">
                <a:solidFill>
                  <a:schemeClr val="accent2">
                    <a:lumMod val="75000"/>
                  </a:schemeClr>
                </a:solidFill>
                <a:latin typeface="+mn-lt"/>
                <a:cs typeface="Trebuchet MS"/>
              </a:rPr>
              <a:t>классы</a:t>
            </a:r>
          </a:p>
        </p:txBody>
      </p:sp>
    </p:spTree>
    <p:extLst>
      <p:ext uri="{BB962C8B-B14F-4D97-AF65-F5344CB8AC3E}">
        <p14:creationId xmlns:p14="http://schemas.microsoft.com/office/powerpoint/2010/main" val="134759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999" y="3039291"/>
            <a:ext cx="11196637" cy="1325563"/>
          </a:xfrm>
        </p:spPr>
        <p:txBody>
          <a:bodyPr>
            <a:noAutofit/>
          </a:bodyPr>
          <a:lstStyle/>
          <a:p>
            <a:r>
              <a:rPr lang="en-US" sz="3200" dirty="0"/>
              <a:t>class Dog:</a:t>
            </a:r>
            <a:br>
              <a:rPr lang="en-US" sz="3200" dirty="0"/>
            </a:br>
            <a:r>
              <a:rPr lang="en-US" sz="3200" dirty="0"/>
              <a:t>    def __</a:t>
            </a:r>
            <a:r>
              <a:rPr lang="en-US" sz="3200" dirty="0" err="1"/>
              <a:t>init</a:t>
            </a:r>
            <a:r>
              <a:rPr lang="en-US" sz="3200" dirty="0"/>
              <a:t>__(self, name, age):</a:t>
            </a:r>
            <a:br>
              <a:rPr lang="en-US" sz="3200" dirty="0"/>
            </a:br>
            <a:r>
              <a:rPr lang="en-US" sz="3200" dirty="0"/>
              <a:t>        self.name = name</a:t>
            </a:r>
            <a:br>
              <a:rPr lang="en-US" sz="3200" dirty="0"/>
            </a:br>
            <a:r>
              <a:rPr lang="en-US" sz="3200" dirty="0"/>
              <a:t>        </a:t>
            </a:r>
            <a:r>
              <a:rPr lang="en-US" sz="3200" dirty="0" err="1"/>
              <a:t>self.age</a:t>
            </a:r>
            <a:r>
              <a:rPr lang="en-US" sz="3200" dirty="0"/>
              <a:t> = age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def info(self):</a:t>
            </a:r>
            <a:br>
              <a:rPr lang="en-US" sz="3200" dirty="0"/>
            </a:br>
            <a:r>
              <a:rPr lang="en-US" sz="3200" dirty="0"/>
              <a:t>        print(</a:t>
            </a:r>
            <a:r>
              <a:rPr lang="en-US" sz="3200" dirty="0" err="1"/>
              <a:t>f"I</a:t>
            </a:r>
            <a:r>
              <a:rPr lang="en-US" sz="3200" dirty="0"/>
              <a:t> am a dog. My name is {self.name}. I am {</a:t>
            </a:r>
            <a:r>
              <a:rPr lang="en-US" sz="3200" dirty="0" err="1"/>
              <a:t>self.age</a:t>
            </a:r>
            <a:r>
              <a:rPr lang="en-US" sz="3200" dirty="0"/>
              <a:t>} years old.")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def </a:t>
            </a:r>
            <a:r>
              <a:rPr lang="en-US" sz="3200" dirty="0" err="1"/>
              <a:t>make_sound</a:t>
            </a:r>
            <a:r>
              <a:rPr lang="en-US" sz="3200" dirty="0"/>
              <a:t>(self):</a:t>
            </a:r>
            <a:br>
              <a:rPr lang="en-US" sz="3200" dirty="0"/>
            </a:br>
            <a:r>
              <a:rPr lang="en-US" sz="3200" dirty="0"/>
              <a:t>        print("Bark")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69426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59</TotalTime>
  <Words>984</Words>
  <Application>Microsoft Office PowerPoint</Application>
  <PresentationFormat>Широкоэкранный</PresentationFormat>
  <Paragraphs>131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Helvetica Light</vt:lpstr>
      <vt:lpstr>Lucida Console</vt:lpstr>
      <vt:lpstr>Tahoma</vt:lpstr>
      <vt:lpstr>Wingdings</vt:lpstr>
      <vt:lpstr>Тема Office</vt:lpstr>
      <vt:lpstr>ООП. Полиморфизм</vt:lpstr>
      <vt:lpstr>Вспомним использование конструктора __init__</vt:lpstr>
      <vt:lpstr>Полиморфизм на примере +</vt:lpstr>
      <vt:lpstr>Усложним задачу</vt:lpstr>
      <vt:lpstr>Полиморфизм на примере функции len()</vt:lpstr>
      <vt:lpstr>Визуальное представление примера</vt:lpstr>
      <vt:lpstr>Рассмотрим пример использования полиморфизма в классах</vt:lpstr>
      <vt:lpstr>class Cat:     def __init__(self, name, age):         self.name = name         self.age = age      def info(self):         print(f"I am a cat. My name is {self.name}. I am {self.age} years old.")      def make_sound(self):         print("Meow")</vt:lpstr>
      <vt:lpstr>class Dog:     def __init__(self, name, age):         self.name = name         self.age = age      def info(self):         print(f"I am a dog. My name is {self.name}. I am {self.age} years old.")      def make_sound(self):         print("Bark") </vt:lpstr>
      <vt:lpstr>cat1 = Cat("Kitty", 2.5) dog1 = Dog("Fluffy", 4)  for animal in (cat1, dog1):     animal.make_sound()     animal.info()     animal.make_sound()</vt:lpstr>
      <vt:lpstr>Презентация PowerPoint</vt:lpstr>
      <vt:lpstr>Презентация PowerPoint</vt:lpstr>
      <vt:lpstr>Реализуем классы</vt:lpstr>
      <vt:lpstr>Полиморфная функция</vt:lpstr>
      <vt:lpstr>Полиморфная функция</vt:lpstr>
      <vt:lpstr>Функция dir</vt:lpstr>
      <vt:lpstr>Класс «Прямоугольник»</vt:lpstr>
      <vt:lpstr>Интерфейс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86</cp:revision>
  <dcterms:created xsi:type="dcterms:W3CDTF">2022-01-30T05:59:16Z</dcterms:created>
  <dcterms:modified xsi:type="dcterms:W3CDTF">2023-06-30T11:35:40Z</dcterms:modified>
</cp:coreProperties>
</file>