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4" r:id="rId3"/>
    <p:sldId id="377" r:id="rId4"/>
    <p:sldId id="378" r:id="rId5"/>
    <p:sldId id="379" r:id="rId6"/>
    <p:sldId id="380" r:id="rId7"/>
    <p:sldId id="381" r:id="rId8"/>
    <p:sldId id="355" r:id="rId9"/>
    <p:sldId id="356" r:id="rId10"/>
    <p:sldId id="357" r:id="rId11"/>
    <p:sldId id="358" r:id="rId12"/>
    <p:sldId id="359" r:id="rId13"/>
    <p:sldId id="384" r:id="rId14"/>
    <p:sldId id="382" r:id="rId15"/>
    <p:sldId id="361" r:id="rId16"/>
    <p:sldId id="385" r:id="rId17"/>
    <p:sldId id="364" r:id="rId18"/>
    <p:sldId id="365" r:id="rId19"/>
    <p:sldId id="366" r:id="rId20"/>
    <p:sldId id="367" r:id="rId21"/>
    <p:sldId id="386" r:id="rId22"/>
    <p:sldId id="369" r:id="rId23"/>
    <p:sldId id="370" r:id="rId24"/>
    <p:sldId id="371" r:id="rId25"/>
    <p:sldId id="372" r:id="rId26"/>
    <p:sldId id="373" r:id="rId27"/>
    <p:sldId id="374" r:id="rId28"/>
    <p:sldId id="388" r:id="rId29"/>
    <p:sldId id="331" r:id="rId30"/>
    <p:sldId id="328" r:id="rId31"/>
    <p:sldId id="295" r:id="rId32"/>
    <p:sldId id="330" r:id="rId33"/>
    <p:sldId id="319" r:id="rId34"/>
    <p:sldId id="329" r:id="rId35"/>
    <p:sldId id="321" r:id="rId36"/>
    <p:sldId id="297" r:id="rId37"/>
    <p:sldId id="298" r:id="rId38"/>
    <p:sldId id="299" r:id="rId39"/>
    <p:sldId id="300" r:id="rId40"/>
    <p:sldId id="322" r:id="rId41"/>
    <p:sldId id="302" r:id="rId42"/>
    <p:sldId id="303" r:id="rId43"/>
    <p:sldId id="304" r:id="rId44"/>
    <p:sldId id="305" r:id="rId45"/>
    <p:sldId id="323" r:id="rId46"/>
    <p:sldId id="307" r:id="rId47"/>
    <p:sldId id="324" r:id="rId48"/>
    <p:sldId id="309" r:id="rId49"/>
    <p:sldId id="325" r:id="rId50"/>
    <p:sldId id="311" r:id="rId51"/>
    <p:sldId id="312" r:id="rId52"/>
    <p:sldId id="313" r:id="rId53"/>
    <p:sldId id="314" r:id="rId54"/>
    <p:sldId id="315" r:id="rId55"/>
    <p:sldId id="316" r:id="rId56"/>
    <p:sldId id="284" r:id="rId5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85770" y="2504383"/>
            <a:ext cx="6489857" cy="1560477"/>
          </a:xfrm>
        </p:spPr>
        <p:txBody>
          <a:bodyPr>
            <a:normAutofit fontScale="90000"/>
          </a:bodyPr>
          <a:lstStyle/>
          <a:p>
            <a:r>
              <a:rPr lang="ru-RU" dirty="0"/>
              <a:t>Объектно-ориентированное программирование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№1</a:t>
            </a:r>
            <a:r>
              <a:rPr lang="en-US" dirty="0"/>
              <a:t>6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600" y="823257"/>
            <a:ext cx="10404006" cy="60279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701" marR="3081">
              <a:lnSpc>
                <a:spcPts val="4997"/>
              </a:lnSpc>
            </a:pPr>
            <a:r>
              <a:rPr sz="3600" spc="42" dirty="0"/>
              <a:t>Задача:</a:t>
            </a:r>
            <a:r>
              <a:rPr sz="3600" spc="-443" dirty="0"/>
              <a:t> </a:t>
            </a:r>
            <a:r>
              <a:rPr sz="3600" spc="69" dirty="0"/>
              <a:t>реализовать</a:t>
            </a:r>
            <a:r>
              <a:rPr sz="3600" spc="-440" dirty="0"/>
              <a:t> </a:t>
            </a:r>
            <a:r>
              <a:rPr sz="3600" spc="109" dirty="0"/>
              <a:t>метод</a:t>
            </a:r>
            <a:r>
              <a:rPr sz="3600" spc="-434" dirty="0"/>
              <a:t> </a:t>
            </a:r>
            <a:r>
              <a:rPr sz="3600" spc="3" dirty="0"/>
              <a:t>perimete</a:t>
            </a:r>
            <a:r>
              <a:rPr sz="3600" spc="-6" dirty="0"/>
              <a:t>r</a:t>
            </a:r>
            <a:r>
              <a:rPr sz="3600" spc="-293" dirty="0"/>
              <a:t>()  </a:t>
            </a:r>
            <a:r>
              <a:rPr sz="3600" spc="94" dirty="0"/>
              <a:t>у</a:t>
            </a:r>
            <a:r>
              <a:rPr sz="3600" spc="-434" dirty="0"/>
              <a:t> </a:t>
            </a:r>
            <a:r>
              <a:rPr sz="3600" spc="9" dirty="0"/>
              <a:t>всех</a:t>
            </a:r>
            <a:r>
              <a:rPr sz="3600" spc="-421" dirty="0"/>
              <a:t> </a:t>
            </a:r>
            <a:r>
              <a:rPr sz="3600" spc="52" dirty="0"/>
              <a:t>фигур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600" y="2268248"/>
            <a:ext cx="10610813" cy="257732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spcBef>
                <a:spcPts val="58"/>
              </a:spcBef>
            </a:pPr>
            <a:r>
              <a:rPr sz="2800" spc="49" dirty="0">
                <a:latin typeface="Calibri" panose="020F0502020204030204" pitchFamily="34" charset="0"/>
                <a:cs typeface="Calibri" panose="020F0502020204030204" pitchFamily="34" charset="0"/>
              </a:rPr>
              <a:t>Сейчас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9" dirty="0">
                <a:latin typeface="Calibri" panose="020F0502020204030204" pitchFamily="34" charset="0"/>
                <a:cs typeface="Calibri" panose="020F0502020204030204" pitchFamily="34" charset="0"/>
              </a:rPr>
              <a:t>нам</a:t>
            </a:r>
            <a:r>
              <a:rPr sz="2800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2" dirty="0">
                <a:latin typeface="Calibri" panose="020F0502020204030204" pitchFamily="34" charset="0"/>
                <a:cs typeface="Calibri" panose="020F0502020204030204" pitchFamily="34" charset="0"/>
              </a:rPr>
              <a:t>нужно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8" dirty="0">
                <a:latin typeface="Calibri" panose="020F0502020204030204" pitchFamily="34" charset="0"/>
                <a:cs typeface="Calibri" panose="020F0502020204030204" pitchFamily="34" charset="0"/>
              </a:rPr>
              <a:t>добав</a:t>
            </a:r>
            <a:r>
              <a:rPr sz="2800" spc="67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800" spc="-24" dirty="0">
                <a:latin typeface="Calibri" panose="020F0502020204030204" pitchFamily="34" charset="0"/>
                <a:cs typeface="Calibri" panose="020F0502020204030204" pitchFamily="34" charset="0"/>
              </a:rPr>
              <a:t>ть</a:t>
            </a:r>
            <a:r>
              <a:rPr sz="2800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3" dirty="0">
                <a:latin typeface="Calibri" panose="020F0502020204030204" pitchFamily="34" charset="0"/>
                <a:cs typeface="Calibri" panose="020F0502020204030204" pitchFamily="34" charset="0"/>
              </a:rPr>
              <a:t>его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1" dirty="0">
                <a:latin typeface="Calibri" panose="020F0502020204030204" pitchFamily="34" charset="0"/>
                <a:cs typeface="Calibri" panose="020F0502020204030204" pitchFamily="34" charset="0"/>
              </a:rPr>
              <a:t>во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6" dirty="0">
                <a:latin typeface="Calibri" panose="020F0502020204030204" pitchFamily="34" charset="0"/>
                <a:cs typeface="Calibri" panose="020F0502020204030204" pitchFamily="34" charset="0"/>
              </a:rPr>
              <a:t>все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94" dirty="0">
                <a:latin typeface="Calibri" panose="020F0502020204030204" pitchFamily="34" charset="0"/>
                <a:cs typeface="Calibri" panose="020F0502020204030204" pitchFamily="34" charset="0"/>
              </a:rPr>
              <a:t>три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9" dirty="0">
                <a:latin typeface="Calibri" panose="020F0502020204030204" pitchFamily="34" charset="0"/>
                <a:cs typeface="Calibri" panose="020F0502020204030204" pitchFamily="34" charset="0"/>
              </a:rPr>
              <a:t>класса</a:t>
            </a:r>
            <a:r>
              <a:rPr sz="2800" spc="-3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70" dirty="0">
                <a:latin typeface="Calibri" panose="020F0502020204030204" pitchFamily="34" charset="0"/>
                <a:cs typeface="Calibri" panose="020F0502020204030204" pitchFamily="34" charset="0"/>
              </a:rPr>
              <a:t>—</a:t>
            </a:r>
            <a:r>
              <a:rPr sz="2800" spc="-32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85" dirty="0">
                <a:latin typeface="Calibri" panose="020F0502020204030204" pitchFamily="34" charset="0"/>
                <a:cs typeface="Calibri" panose="020F0502020204030204" pitchFamily="34" charset="0"/>
              </a:rPr>
              <a:t>но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5" dirty="0">
                <a:latin typeface="Calibri" panose="020F0502020204030204" pitchFamily="34" charset="0"/>
                <a:cs typeface="Calibri" panose="020F0502020204030204" pitchFamily="34" charset="0"/>
              </a:rPr>
              <a:t>это  </a:t>
            </a:r>
            <a:r>
              <a:rPr sz="2800" spc="3" dirty="0">
                <a:latin typeface="Calibri" panose="020F0502020204030204" pitchFamily="34" charset="0"/>
                <a:cs typeface="Calibri" panose="020F0502020204030204" pitchFamily="34" charset="0"/>
              </a:rPr>
              <a:t>лишняя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работа,</a:t>
            </a:r>
            <a:r>
              <a:rPr sz="2800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30" dirty="0">
                <a:latin typeface="Calibri" panose="020F0502020204030204" pitchFamily="34" charset="0"/>
                <a:cs typeface="Calibri" panose="020F0502020204030204" pitchFamily="34" charset="0"/>
              </a:rPr>
              <a:t>ведь</a:t>
            </a:r>
            <a:r>
              <a:rPr sz="2800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7" dirty="0">
                <a:latin typeface="Calibri" panose="020F0502020204030204" pitchFamily="34" charset="0"/>
                <a:cs typeface="Calibri" panose="020F0502020204030204" pitchFamily="34" charset="0"/>
              </a:rPr>
              <a:t>периметр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3" dirty="0">
                <a:latin typeface="Calibri" panose="020F0502020204030204" pitchFamily="34" charset="0"/>
                <a:cs typeface="Calibri" panose="020F0502020204030204" pitchFamily="34" charset="0"/>
              </a:rPr>
              <a:t>квадрата</a:t>
            </a:r>
            <a:r>
              <a:rPr sz="2800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2" dirty="0">
                <a:latin typeface="Calibri" panose="020F0502020204030204" pitchFamily="34" charset="0"/>
                <a:cs typeface="Calibri" panose="020F0502020204030204" pitchFamily="34" charset="0"/>
              </a:rPr>
              <a:t>вычисляется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" dirty="0">
                <a:latin typeface="Calibri" panose="020F0502020204030204" pitchFamily="34" charset="0"/>
                <a:cs typeface="Calibri" panose="020F0502020204030204" pitchFamily="34" charset="0"/>
              </a:rPr>
              <a:t>так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12" dirty="0">
                <a:latin typeface="Calibri" panose="020F0502020204030204" pitchFamily="34" charset="0"/>
                <a:cs typeface="Calibri" panose="020F0502020204030204" pitchFamily="34" charset="0"/>
              </a:rPr>
              <a:t>же, </a:t>
            </a:r>
            <a:r>
              <a:rPr sz="2800" spc="-89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7" dirty="0">
                <a:latin typeface="Calibri" panose="020F0502020204030204" pitchFamily="34" charset="0"/>
                <a:cs typeface="Calibri" panose="020F0502020204030204" pitchFamily="34" charset="0"/>
              </a:rPr>
              <a:t>как</a:t>
            </a:r>
            <a:r>
              <a:rPr sz="2800" spc="-32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7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4" dirty="0">
                <a:latin typeface="Calibri" panose="020F0502020204030204" pitchFamily="34" charset="0"/>
                <a:cs typeface="Calibri" panose="020F0502020204030204" pitchFamily="34" charset="0"/>
              </a:rPr>
              <a:t>пери</a:t>
            </a:r>
            <a:r>
              <a:rPr sz="2800" spc="82" dirty="0">
                <a:latin typeface="Calibri" panose="020F0502020204030204" pitchFamily="34" charset="0"/>
                <a:cs typeface="Calibri" panose="020F0502020204030204" pitchFamily="34" charset="0"/>
              </a:rPr>
              <a:t>м</a:t>
            </a:r>
            <a:r>
              <a:rPr sz="2800" spc="64" dirty="0">
                <a:latin typeface="Calibri" panose="020F0502020204030204" pitchFamily="34" charset="0"/>
                <a:cs typeface="Calibri" panose="020F0502020204030204" pitchFamily="34" charset="0"/>
              </a:rPr>
              <a:t>етр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9" dirty="0">
                <a:latin typeface="Calibri" panose="020F0502020204030204" pitchFamily="34" charset="0"/>
                <a:cs typeface="Calibri" panose="020F0502020204030204" pitchFamily="34" charset="0"/>
              </a:rPr>
              <a:t>прямоуго</a:t>
            </a:r>
            <a:r>
              <a:rPr sz="2800" spc="55" dirty="0">
                <a:latin typeface="Calibri" panose="020F0502020204030204" pitchFamily="34" charset="0"/>
                <a:cs typeface="Calibri" panose="020F0502020204030204" pitchFamily="34" charset="0"/>
              </a:rPr>
              <a:t>л</a:t>
            </a: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ьник</a:t>
            </a:r>
            <a:r>
              <a:rPr sz="2800" spc="6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800" spc="-334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>
              <a:lnSpc>
                <a:spcPts val="3602"/>
              </a:lnSpc>
              <a:spcBef>
                <a:spcPts val="2996"/>
              </a:spcBef>
            </a:pPr>
            <a:r>
              <a:rPr sz="2800" spc="136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8" dirty="0">
                <a:latin typeface="Calibri" panose="020F0502020204030204" pitchFamily="34" charset="0"/>
                <a:cs typeface="Calibri" panose="020F0502020204030204" pitchFamily="34" charset="0"/>
              </a:rPr>
              <a:t>люб</a:t>
            </a:r>
            <a:r>
              <a:rPr sz="2800" spc="52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800" spc="-52" dirty="0">
                <a:latin typeface="Calibri" panose="020F0502020204030204" pitchFamily="34" charset="0"/>
                <a:cs typeface="Calibri" panose="020F0502020204030204" pitchFamily="34" charset="0"/>
              </a:rPr>
              <a:t>я</a:t>
            </a:r>
            <a:r>
              <a:rPr sz="2800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8" dirty="0">
                <a:latin typeface="Calibri" panose="020F0502020204030204" pitchFamily="34" charset="0"/>
                <a:cs typeface="Calibri" panose="020F0502020204030204" pitchFamily="34" charset="0"/>
              </a:rPr>
              <a:t>ли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ш</a:t>
            </a:r>
            <a:r>
              <a:rPr sz="2800" spc="-18" dirty="0">
                <a:latin typeface="Calibri" panose="020F0502020204030204" pitchFamily="34" charset="0"/>
                <a:cs typeface="Calibri" panose="020F0502020204030204" pitchFamily="34" charset="0"/>
              </a:rPr>
              <a:t>няя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15" dirty="0">
                <a:latin typeface="Calibri" panose="020F0502020204030204" pitchFamily="34" charset="0"/>
                <a:cs typeface="Calibri" panose="020F0502020204030204" pitchFamily="34" charset="0"/>
              </a:rPr>
              <a:t>рабо</a:t>
            </a:r>
            <a:r>
              <a:rPr sz="2800" spc="39" dirty="0">
                <a:latin typeface="Calibri" panose="020F0502020204030204" pitchFamily="34" charset="0"/>
                <a:cs typeface="Calibri" panose="020F0502020204030204" pitchFamily="34" charset="0"/>
              </a:rPr>
              <a:t>та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2" dirty="0">
                <a:latin typeface="Calibri" panose="020F0502020204030204" pitchFamily="34" charset="0"/>
                <a:cs typeface="Calibri" panose="020F0502020204030204" pitchFamily="34" charset="0"/>
              </a:rPr>
              <a:t>не</a:t>
            </a:r>
            <a:r>
              <a:rPr sz="2800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то</a:t>
            </a:r>
            <a:r>
              <a:rPr sz="2800" spc="36" dirty="0">
                <a:latin typeface="Calibri" panose="020F0502020204030204" pitchFamily="34" charset="0"/>
                <a:cs typeface="Calibri" panose="020F0502020204030204" pitchFamily="34" charset="0"/>
              </a:rPr>
              <a:t>л</a:t>
            </a:r>
            <a:r>
              <a:rPr sz="2800" spc="-9" dirty="0">
                <a:latin typeface="Calibri" panose="020F0502020204030204" pitchFamily="34" charset="0"/>
                <a:cs typeface="Calibri" panose="020F0502020204030204" pitchFamily="34" charset="0"/>
              </a:rPr>
              <a:t>ько</a:t>
            </a:r>
            <a:r>
              <a:rPr sz="2800" spc="-32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9" dirty="0">
                <a:latin typeface="Calibri" panose="020F0502020204030204" pitchFamily="34" charset="0"/>
                <a:cs typeface="Calibri" panose="020F0502020204030204" pitchFamily="34" charset="0"/>
              </a:rPr>
              <a:t>отн</a:t>
            </a:r>
            <a:r>
              <a:rPr sz="2800" spc="79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мает</a:t>
            </a:r>
            <a:r>
              <a:rPr sz="2800" spc="-33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3" dirty="0">
                <a:latin typeface="Calibri" panose="020F0502020204030204" pitchFamily="34" charset="0"/>
                <a:cs typeface="Calibri" panose="020F0502020204030204" pitchFamily="34" charset="0"/>
              </a:rPr>
              <a:t>время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 marR="540630"/>
            <a:r>
              <a:rPr sz="2800" spc="18" dirty="0">
                <a:latin typeface="Calibri" panose="020F0502020204030204" pitchFamily="34" charset="0"/>
                <a:cs typeface="Calibri" panose="020F0502020204030204" pitchFamily="34" charset="0"/>
              </a:rPr>
              <a:t>у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9" dirty="0">
                <a:latin typeface="Calibri" panose="020F0502020204030204" pitchFamily="34" charset="0"/>
                <a:cs typeface="Calibri" panose="020F0502020204030204" pitchFamily="34" charset="0"/>
              </a:rPr>
              <a:t>программиста,</a:t>
            </a:r>
            <a:r>
              <a:rPr sz="2800" spc="-33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85" dirty="0">
                <a:latin typeface="Calibri" panose="020F0502020204030204" pitchFamily="34" charset="0"/>
                <a:cs typeface="Calibri" panose="020F0502020204030204" pitchFamily="34" charset="0"/>
              </a:rPr>
              <a:t>но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7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800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9" dirty="0">
                <a:latin typeface="Calibri" panose="020F0502020204030204" pitchFamily="34" charset="0"/>
                <a:cs typeface="Calibri" panose="020F0502020204030204" pitchFamily="34" charset="0"/>
              </a:rPr>
              <a:t>увеличивает</a:t>
            </a:r>
            <a:r>
              <a:rPr sz="2800" spc="-3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6" dirty="0">
                <a:latin typeface="Calibri" panose="020F0502020204030204" pitchFamily="34" charset="0"/>
                <a:cs typeface="Calibri" panose="020F0502020204030204" pitchFamily="34" charset="0"/>
              </a:rPr>
              <a:t>вероятность</a:t>
            </a:r>
            <a:r>
              <a:rPr sz="2800" spc="-33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допустить </a:t>
            </a:r>
            <a:r>
              <a:rPr sz="2800" spc="-89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" dirty="0">
                <a:latin typeface="Calibri" panose="020F0502020204030204" pitchFamily="34" charset="0"/>
                <a:cs typeface="Calibri" panose="020F0502020204030204" pitchFamily="34" charset="0"/>
              </a:rPr>
              <a:t>ошибку.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709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605" y="776015"/>
            <a:ext cx="10495863" cy="60279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701" marR="3081">
              <a:lnSpc>
                <a:spcPts val="4997"/>
              </a:lnSpc>
            </a:pPr>
            <a:r>
              <a:rPr sz="3600" spc="42" dirty="0"/>
              <a:t>Задача:</a:t>
            </a:r>
            <a:r>
              <a:rPr sz="3600" spc="-443" dirty="0"/>
              <a:t> </a:t>
            </a:r>
            <a:r>
              <a:rPr sz="3600" spc="69" dirty="0"/>
              <a:t>реализовать</a:t>
            </a:r>
            <a:r>
              <a:rPr sz="3600" spc="-440" dirty="0"/>
              <a:t> </a:t>
            </a:r>
            <a:r>
              <a:rPr sz="3600" spc="109" dirty="0"/>
              <a:t>метод</a:t>
            </a:r>
            <a:r>
              <a:rPr sz="3600" spc="-434" dirty="0"/>
              <a:t> </a:t>
            </a:r>
            <a:r>
              <a:rPr sz="3600" spc="3" dirty="0"/>
              <a:t>perimete</a:t>
            </a:r>
            <a:r>
              <a:rPr sz="3600" spc="-6" dirty="0"/>
              <a:t>r</a:t>
            </a:r>
            <a:r>
              <a:rPr sz="3600" spc="-293" dirty="0"/>
              <a:t>()  </a:t>
            </a:r>
            <a:r>
              <a:rPr sz="3600" spc="94" dirty="0"/>
              <a:t>у</a:t>
            </a:r>
            <a:r>
              <a:rPr sz="3600" spc="-434" dirty="0"/>
              <a:t> </a:t>
            </a:r>
            <a:r>
              <a:rPr sz="3600" spc="9" dirty="0"/>
              <a:t>всех</a:t>
            </a:r>
            <a:r>
              <a:rPr sz="3600" spc="-421" dirty="0"/>
              <a:t> </a:t>
            </a:r>
            <a:r>
              <a:rPr sz="3600" spc="52" dirty="0"/>
              <a:t>фигур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9605" y="2035491"/>
            <a:ext cx="10666674" cy="379303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2800" spc="52" dirty="0">
                <a:latin typeface="Calibri" panose="020F0502020204030204" pitchFamily="34" charset="0"/>
                <a:cs typeface="Calibri" panose="020F0502020204030204" pitchFamily="34" charset="0"/>
              </a:rPr>
              <a:t>Резю</a:t>
            </a:r>
            <a:r>
              <a:rPr sz="2800" spc="67" dirty="0">
                <a:latin typeface="Calibri" panose="020F0502020204030204" pitchFamily="34" charset="0"/>
                <a:cs typeface="Calibri" panose="020F0502020204030204" pitchFamily="34" charset="0"/>
              </a:rPr>
              <a:t>м</a:t>
            </a:r>
            <a:r>
              <a:rPr sz="2800" spc="61" dirty="0">
                <a:latin typeface="Calibri" panose="020F0502020204030204" pitchFamily="34" charset="0"/>
                <a:cs typeface="Calibri" panose="020F0502020204030204" pitchFamily="34" charset="0"/>
              </a:rPr>
              <a:t>ируем</a:t>
            </a:r>
            <a:r>
              <a:rPr sz="2800" spc="-33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5" dirty="0">
                <a:latin typeface="Calibri" panose="020F0502020204030204" pitchFamily="34" charset="0"/>
                <a:cs typeface="Calibri" panose="020F0502020204030204" pitchFamily="34" charset="0"/>
              </a:rPr>
              <a:t>наши</a:t>
            </a:r>
            <a:r>
              <a:rPr sz="2800" spc="-3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5" dirty="0">
                <a:latin typeface="Calibri" panose="020F0502020204030204" pitchFamily="34" charset="0"/>
                <a:cs typeface="Calibri" panose="020F0502020204030204" pitchFamily="34" charset="0"/>
              </a:rPr>
              <a:t>наблю</a:t>
            </a:r>
            <a:r>
              <a:rPr sz="2800" spc="49" dirty="0">
                <a:latin typeface="Calibri" panose="020F0502020204030204" pitchFamily="34" charset="0"/>
                <a:cs typeface="Calibri" panose="020F0502020204030204" pitchFamily="34" charset="0"/>
              </a:rPr>
              <a:t>д</a:t>
            </a:r>
            <a:r>
              <a:rPr sz="2800" spc="-39" dirty="0">
                <a:latin typeface="Calibri" panose="020F0502020204030204" pitchFamily="34" charset="0"/>
                <a:cs typeface="Calibri" panose="020F0502020204030204" pitchFamily="34" charset="0"/>
              </a:rPr>
              <a:t>ения: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6663" indent="-429346">
              <a:spcBef>
                <a:spcPts val="2999"/>
              </a:spcBef>
              <a:buChar char="–"/>
              <a:tabLst>
                <a:tab pos="436663" algn="l"/>
                <a:tab pos="437048" algn="l"/>
              </a:tabLst>
            </a:pP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Класс</a:t>
            </a:r>
            <a:r>
              <a:rPr sz="2800" spc="-32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7" dirty="0">
                <a:latin typeface="Calibri" panose="020F0502020204030204" pitchFamily="34" charset="0"/>
                <a:cs typeface="Calibri" panose="020F0502020204030204" pitchFamily="34" charset="0"/>
              </a:rPr>
              <a:t>Square</a:t>
            </a:r>
            <a:r>
              <a:rPr sz="2800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4" dirty="0">
                <a:latin typeface="Calibri" panose="020F0502020204030204" pitchFamily="34" charset="0"/>
                <a:cs typeface="Calibri" panose="020F0502020204030204" pitchFamily="34" charset="0"/>
              </a:rPr>
              <a:t>является</a:t>
            </a:r>
            <a:r>
              <a:rPr sz="2800" spc="-3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21" dirty="0">
                <a:latin typeface="Calibri" panose="020F0502020204030204" pitchFamily="34" charset="0"/>
                <a:cs typeface="Calibri" panose="020F0502020204030204" pitchFamily="34" charset="0"/>
              </a:rPr>
              <a:t>частным</a:t>
            </a:r>
            <a:r>
              <a:rPr sz="2800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" dirty="0">
                <a:latin typeface="Calibri" panose="020F0502020204030204" pitchFamily="34" charset="0"/>
                <a:cs typeface="Calibri" panose="020F0502020204030204" pitchFamily="34" charset="0"/>
              </a:rPr>
              <a:t>случаем</a:t>
            </a:r>
            <a:r>
              <a:rPr sz="2800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9" dirty="0">
                <a:latin typeface="Calibri" panose="020F0502020204030204" pitchFamily="34" charset="0"/>
                <a:cs typeface="Calibri" panose="020F0502020204030204" pitchFamily="34" charset="0"/>
              </a:rPr>
              <a:t>класса</a:t>
            </a:r>
            <a:r>
              <a:rPr sz="2800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3" dirty="0">
                <a:latin typeface="Calibri" panose="020F0502020204030204" pitchFamily="34" charset="0"/>
                <a:cs typeface="Calibri" panose="020F0502020204030204" pitchFamily="34" charset="0"/>
              </a:rPr>
              <a:t>Rectangle;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6663" marR="217946" indent="-429346">
              <a:spcBef>
                <a:spcPts val="2999"/>
              </a:spcBef>
              <a:buChar char="–"/>
              <a:tabLst>
                <a:tab pos="436663" algn="l"/>
                <a:tab pos="437048" algn="l"/>
              </a:tabLst>
            </a:pPr>
            <a:r>
              <a:rPr sz="2800" spc="21" dirty="0">
                <a:latin typeface="Calibri" panose="020F0502020204030204" pitchFamily="34" charset="0"/>
                <a:cs typeface="Calibri" panose="020F0502020204030204" pitchFamily="34" charset="0"/>
              </a:rPr>
              <a:t>Если</a:t>
            </a:r>
            <a:r>
              <a:rPr sz="2800" spc="-32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6" dirty="0">
                <a:latin typeface="Calibri" panose="020F0502020204030204" pitchFamily="34" charset="0"/>
                <a:cs typeface="Calibri" panose="020F0502020204030204" pitchFamily="34" charset="0"/>
              </a:rPr>
              <a:t>бы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1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800" spc="76" dirty="0">
                <a:latin typeface="Calibri" panose="020F0502020204030204" pitchFamily="34" charset="0"/>
                <a:cs typeface="Calibri" panose="020F0502020204030204" pitchFamily="34" charset="0"/>
              </a:rPr>
              <a:t>м</a:t>
            </a:r>
            <a:r>
              <a:rPr sz="2800" spc="-36" dirty="0">
                <a:latin typeface="Calibri" panose="020F0502020204030204" pitchFamily="34" charset="0"/>
                <a:cs typeface="Calibri" panose="020F0502020204030204" pitchFamily="34" charset="0"/>
              </a:rPr>
              <a:t>елся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76" dirty="0">
                <a:latin typeface="Calibri" panose="020F0502020204030204" pitchFamily="34" charset="0"/>
                <a:cs typeface="Calibri" panose="020F0502020204030204" pitchFamily="34" charset="0"/>
              </a:rPr>
              <a:t>способ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явно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9" dirty="0">
                <a:latin typeface="Calibri" panose="020F0502020204030204" pitchFamily="34" charset="0"/>
                <a:cs typeface="Calibri" panose="020F0502020204030204" pitchFamily="34" charset="0"/>
              </a:rPr>
              <a:t>запро</a:t>
            </a:r>
            <a:r>
              <a:rPr sz="2800" spc="61" dirty="0"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sz="2800" spc="79" dirty="0">
                <a:latin typeface="Calibri" panose="020F0502020204030204" pitchFamily="34" charset="0"/>
                <a:cs typeface="Calibri" panose="020F0502020204030204" pitchFamily="34" charset="0"/>
              </a:rPr>
              <a:t>рам</a:t>
            </a:r>
            <a:r>
              <a:rPr sz="2800" spc="97" dirty="0">
                <a:latin typeface="Calibri" panose="020F0502020204030204" pitchFamily="34" charset="0"/>
                <a:cs typeface="Calibri" panose="020F0502020204030204" pitchFamily="34" charset="0"/>
              </a:rPr>
              <a:t>м</a:t>
            </a:r>
            <a:r>
              <a:rPr sz="2800" spc="79" dirty="0">
                <a:latin typeface="Calibri" panose="020F0502020204030204" pitchFamily="34" charset="0"/>
                <a:cs typeface="Calibri" panose="020F0502020204030204" pitchFamily="34" charset="0"/>
              </a:rPr>
              <a:t>иров</a:t>
            </a:r>
            <a:r>
              <a:rPr sz="2800" spc="82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800" spc="-24" dirty="0">
                <a:latin typeface="Calibri" panose="020F0502020204030204" pitchFamily="34" charset="0"/>
                <a:cs typeface="Calibri" panose="020F0502020204030204" pitchFamily="34" charset="0"/>
              </a:rPr>
              <a:t>ть</a:t>
            </a:r>
            <a:r>
              <a:rPr sz="2800" spc="-34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5" dirty="0">
                <a:latin typeface="Calibri" panose="020F0502020204030204" pitchFamily="34" charset="0"/>
                <a:cs typeface="Calibri" panose="020F0502020204030204" pitchFamily="34" charset="0"/>
              </a:rPr>
              <a:t>это  </a:t>
            </a:r>
            <a:r>
              <a:rPr sz="2800" spc="76" dirty="0">
                <a:latin typeface="Calibri" panose="020F0502020204030204" pitchFamily="34" charset="0"/>
                <a:cs typeface="Calibri" panose="020F0502020204030204" pitchFamily="34" charset="0"/>
              </a:rPr>
              <a:t>отно</a:t>
            </a:r>
            <a:r>
              <a:rPr sz="2800" spc="115" dirty="0">
                <a:latin typeface="Calibri" panose="020F0502020204030204" pitchFamily="34" charset="0"/>
                <a:cs typeface="Calibri" panose="020F0502020204030204" pitchFamily="34" charset="0"/>
              </a:rPr>
              <a:t>ш</a:t>
            </a:r>
            <a:r>
              <a:rPr sz="2800" spc="-52" dirty="0">
                <a:latin typeface="Calibri" panose="020F0502020204030204" pitchFamily="34" charset="0"/>
                <a:cs typeface="Calibri" panose="020F0502020204030204" pitchFamily="34" charset="0"/>
              </a:rPr>
              <a:t>ение,</a:t>
            </a:r>
            <a:r>
              <a:rPr sz="2800" spc="-34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85" dirty="0">
                <a:latin typeface="Calibri" panose="020F0502020204030204" pitchFamily="34" charset="0"/>
                <a:cs typeface="Calibri" panose="020F0502020204030204" pitchFamily="34" charset="0"/>
              </a:rPr>
              <a:t>то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2" dirty="0">
                <a:latin typeface="Calibri" panose="020F0502020204030204" pitchFamily="34" charset="0"/>
                <a:cs typeface="Calibri" panose="020F0502020204030204" pitchFamily="34" charset="0"/>
              </a:rPr>
              <a:t>наш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8" dirty="0">
                <a:latin typeface="Calibri" panose="020F0502020204030204" pitchFamily="34" charset="0"/>
                <a:cs typeface="Calibri" panose="020F0502020204030204" pitchFamily="34" charset="0"/>
              </a:rPr>
              <a:t>код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5" dirty="0">
                <a:latin typeface="Calibri" panose="020F0502020204030204" pitchFamily="34" charset="0"/>
                <a:cs typeface="Calibri" panose="020F0502020204030204" pitchFamily="34" charset="0"/>
              </a:rPr>
              <a:t>получи</a:t>
            </a:r>
            <a:r>
              <a:rPr sz="2800" spc="21" dirty="0">
                <a:latin typeface="Calibri" panose="020F0502020204030204" pitchFamily="34" charset="0"/>
                <a:cs typeface="Calibri" panose="020F0502020204030204" pitchFamily="34" charset="0"/>
              </a:rPr>
              <a:t>л</a:t>
            </a:r>
            <a:r>
              <a:rPr sz="2800" spc="-21" dirty="0">
                <a:latin typeface="Calibri" panose="020F0502020204030204" pitchFamily="34" charset="0"/>
                <a:cs typeface="Calibri" panose="020F0502020204030204" pitchFamily="34" charset="0"/>
              </a:rPr>
              <a:t>ся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27" dirty="0">
                <a:latin typeface="Calibri" panose="020F0502020204030204" pitchFamily="34" charset="0"/>
                <a:cs typeface="Calibri" panose="020F0502020204030204" pitchFamily="34" charset="0"/>
              </a:rPr>
              <a:t>более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8" dirty="0">
                <a:latin typeface="Calibri" panose="020F0502020204030204" pitchFamily="34" charset="0"/>
                <a:cs typeface="Calibri" panose="020F0502020204030204" pitchFamily="34" charset="0"/>
              </a:rPr>
              <a:t>корот</a:t>
            </a:r>
            <a:r>
              <a:rPr sz="2800" spc="64" dirty="0">
                <a:latin typeface="Calibri" panose="020F0502020204030204" pitchFamily="34" charset="0"/>
                <a:cs typeface="Calibri" panose="020F0502020204030204" pitchFamily="34" charset="0"/>
              </a:rPr>
              <a:t>к</a:t>
            </a:r>
            <a:r>
              <a:rPr sz="2800" spc="67" dirty="0">
                <a:latin typeface="Calibri" panose="020F0502020204030204" pitchFamily="34" charset="0"/>
                <a:cs typeface="Calibri" panose="020F0502020204030204" pitchFamily="34" charset="0"/>
              </a:rPr>
              <a:t>им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33" dirty="0">
                <a:latin typeface="Calibri" panose="020F0502020204030204" pitchFamily="34" charset="0"/>
                <a:cs typeface="Calibri" panose="020F0502020204030204" pitchFamily="34" charset="0"/>
              </a:rPr>
              <a:t>и,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5" dirty="0">
                <a:latin typeface="Calibri" panose="020F0502020204030204" pitchFamily="34" charset="0"/>
                <a:cs typeface="Calibri" panose="020F0502020204030204" pitchFamily="34" charset="0"/>
              </a:rPr>
              <a:t>что  </a:t>
            </a:r>
            <a:r>
              <a:rPr sz="2800" spc="-18" dirty="0">
                <a:latin typeface="Calibri" panose="020F0502020204030204" pitchFamily="34" charset="0"/>
                <a:cs typeface="Calibri" panose="020F0502020204030204" pitchFamily="34" charset="0"/>
              </a:rPr>
              <a:t>важно,</a:t>
            </a:r>
            <a:r>
              <a:rPr sz="2800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27" dirty="0">
                <a:latin typeface="Calibri" panose="020F0502020204030204" pitchFamily="34" charset="0"/>
                <a:cs typeface="Calibri" panose="020F0502020204030204" pitchFamily="34" charset="0"/>
              </a:rPr>
              <a:t>согласованным</a:t>
            </a:r>
            <a:r>
              <a:rPr sz="2800" spc="-32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52" dirty="0">
                <a:latin typeface="Calibri" panose="020F0502020204030204" pitchFamily="34" charset="0"/>
                <a:cs typeface="Calibri" panose="020F0502020204030204" pitchFamily="34" charset="0"/>
              </a:rPr>
              <a:t>(если</a:t>
            </a:r>
            <a:r>
              <a:rPr sz="2800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7" dirty="0">
                <a:latin typeface="Calibri" panose="020F0502020204030204" pitchFamily="34" charset="0"/>
                <a:cs typeface="Calibri" panose="020F0502020204030204" pitchFamily="34" charset="0"/>
              </a:rPr>
              <a:t>периметр</a:t>
            </a:r>
            <a:r>
              <a:rPr sz="2800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прямоугольника </a:t>
            </a:r>
            <a:r>
              <a:rPr sz="2800" spc="-89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9" dirty="0">
                <a:latin typeface="Calibri" panose="020F0502020204030204" pitchFamily="34" charset="0"/>
                <a:cs typeface="Calibri" panose="020F0502020204030204" pitchFamily="34" charset="0"/>
              </a:rPr>
              <a:t>вычисляе</a:t>
            </a:r>
            <a:r>
              <a:rPr sz="2800" spc="-3" dirty="0">
                <a:latin typeface="Calibri" panose="020F0502020204030204" pitchFamily="34" charset="0"/>
                <a:cs typeface="Calibri" panose="020F0502020204030204" pitchFamily="34" charset="0"/>
              </a:rPr>
              <a:t>т</a:t>
            </a:r>
            <a:r>
              <a:rPr sz="2800" spc="-21" dirty="0">
                <a:latin typeface="Calibri" panose="020F0502020204030204" pitchFamily="34" charset="0"/>
                <a:cs typeface="Calibri" panose="020F0502020204030204" pitchFamily="34" charset="0"/>
              </a:rPr>
              <a:t>ся</a:t>
            </a:r>
            <a:r>
              <a:rPr sz="2800" spc="-33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2" dirty="0">
                <a:latin typeface="Calibri" panose="020F0502020204030204" pitchFamily="34" charset="0"/>
                <a:cs typeface="Calibri" panose="020F0502020204030204" pitchFamily="34" charset="0"/>
              </a:rPr>
              <a:t>прави</a:t>
            </a:r>
            <a:r>
              <a:rPr sz="2800" spc="49" dirty="0">
                <a:latin typeface="Calibri" panose="020F0502020204030204" pitchFamily="34" charset="0"/>
                <a:cs typeface="Calibri" panose="020F0502020204030204" pitchFamily="34" charset="0"/>
              </a:rPr>
              <a:t>л</a:t>
            </a:r>
            <a:r>
              <a:rPr sz="2800" spc="-64" dirty="0">
                <a:latin typeface="Calibri" panose="020F0502020204030204" pitchFamily="34" charset="0"/>
                <a:cs typeface="Calibri" panose="020F0502020204030204" pitchFamily="34" charset="0"/>
              </a:rPr>
              <a:t>ьно,</a:t>
            </a:r>
            <a:r>
              <a:rPr sz="2800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85" dirty="0">
                <a:latin typeface="Calibri" panose="020F0502020204030204" pitchFamily="34" charset="0"/>
                <a:cs typeface="Calibri" panose="020F0502020204030204" pitchFamily="34" charset="0"/>
              </a:rPr>
              <a:t>то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7" dirty="0">
                <a:latin typeface="Calibri" panose="020F0502020204030204" pitchFamily="34" charset="0"/>
                <a:cs typeface="Calibri" panose="020F0502020204030204" pitchFamily="34" charset="0"/>
              </a:rPr>
              <a:t>периметр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9" dirty="0">
                <a:latin typeface="Calibri" panose="020F0502020204030204" pitchFamily="34" charset="0"/>
                <a:cs typeface="Calibri" panose="020F0502020204030204" pitchFamily="34" charset="0"/>
              </a:rPr>
              <a:t>кв</a:t>
            </a:r>
            <a:r>
              <a:rPr sz="2800" spc="-3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800" spc="64" dirty="0">
                <a:latin typeface="Calibri" panose="020F0502020204030204" pitchFamily="34" charset="0"/>
                <a:cs typeface="Calibri" panose="020F0502020204030204" pitchFamily="34" charset="0"/>
              </a:rPr>
              <a:t>дра</a:t>
            </a:r>
            <a:r>
              <a:rPr sz="2800" spc="55" dirty="0">
                <a:latin typeface="Calibri" panose="020F0502020204030204" pitchFamily="34" charset="0"/>
                <a:cs typeface="Calibri" panose="020F0502020204030204" pitchFamily="34" charset="0"/>
              </a:rPr>
              <a:t>т</a:t>
            </a:r>
            <a:r>
              <a:rPr sz="2800" spc="24" dirty="0">
                <a:latin typeface="Calibri" panose="020F0502020204030204" pitchFamily="34" charset="0"/>
                <a:cs typeface="Calibri" panose="020F0502020204030204" pitchFamily="34" charset="0"/>
              </a:rPr>
              <a:t>а  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автоматически</a:t>
            </a:r>
            <a:r>
              <a:rPr sz="2800" spc="-33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2" dirty="0">
                <a:latin typeface="Calibri" panose="020F0502020204030204" pitchFamily="34" charset="0"/>
                <a:cs typeface="Calibri" panose="020F0502020204030204" pitchFamily="34" charset="0"/>
              </a:rPr>
              <a:t>вычисляется</a:t>
            </a:r>
            <a:r>
              <a:rPr sz="2800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1" dirty="0">
                <a:latin typeface="Calibri" panose="020F0502020204030204" pitchFamily="34" charset="0"/>
                <a:cs typeface="Calibri" panose="020F0502020204030204" pitchFamily="34" charset="0"/>
              </a:rPr>
              <a:t>правильно).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80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2452" y="631333"/>
            <a:ext cx="5425098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spc="76" dirty="0"/>
              <a:t>Наследование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2452" y="1703876"/>
            <a:ext cx="10298552" cy="254654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494807">
              <a:spcBef>
                <a:spcPts val="58"/>
              </a:spcBef>
            </a:pPr>
            <a:r>
              <a:rPr sz="2800" spc="27" dirty="0">
                <a:latin typeface="Calibri" panose="020F0502020204030204" pitchFamily="34" charset="0"/>
                <a:cs typeface="Calibri" panose="020F0502020204030204" pitchFamily="34" charset="0"/>
              </a:rPr>
              <a:t>Насле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д</a:t>
            </a:r>
            <a:r>
              <a:rPr sz="2800" spc="52" dirty="0">
                <a:latin typeface="Calibri" panose="020F0502020204030204" pitchFamily="34" charset="0"/>
                <a:cs typeface="Calibri" panose="020F0502020204030204" pitchFamily="34" charset="0"/>
              </a:rPr>
              <a:t>ов</a:t>
            </a:r>
            <a:r>
              <a:rPr sz="2800" spc="55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ние</a:t>
            </a:r>
            <a:r>
              <a:rPr sz="2800" spc="-33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70" dirty="0">
                <a:latin typeface="Calibri" panose="020F0502020204030204" pitchFamily="34" charset="0"/>
                <a:cs typeface="Calibri" panose="020F0502020204030204" pitchFamily="34" charset="0"/>
              </a:rPr>
              <a:t>—</a:t>
            </a:r>
            <a:r>
              <a:rPr sz="2800" spc="-32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5" dirty="0">
                <a:latin typeface="Calibri" panose="020F0502020204030204" pitchFamily="34" charset="0"/>
                <a:cs typeface="Calibri" panose="020F0502020204030204" pitchFamily="34" charset="0"/>
              </a:rPr>
              <a:t>это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" dirty="0">
                <a:latin typeface="Calibri" panose="020F0502020204030204" pitchFamily="34" charset="0"/>
                <a:cs typeface="Calibri" panose="020F0502020204030204" pitchFamily="34" charset="0"/>
              </a:rPr>
              <a:t>мех</a:t>
            </a:r>
            <a:r>
              <a:rPr sz="2800" spc="6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800" spc="-27" dirty="0">
                <a:latin typeface="Calibri" panose="020F0502020204030204" pitchFamily="34" charset="0"/>
                <a:cs typeface="Calibri" panose="020F0502020204030204" pitchFamily="34" charset="0"/>
              </a:rPr>
              <a:t>низм,</a:t>
            </a:r>
            <a:r>
              <a:rPr sz="2800" spc="-33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2" dirty="0">
                <a:latin typeface="Calibri" panose="020F0502020204030204" pitchFamily="34" charset="0"/>
                <a:cs typeface="Calibri" panose="020F0502020204030204" pitchFamily="34" charset="0"/>
              </a:rPr>
              <a:t>позво</a:t>
            </a:r>
            <a:r>
              <a:rPr sz="2800" spc="52" dirty="0">
                <a:latin typeface="Calibri" panose="020F0502020204030204" pitchFamily="34" charset="0"/>
                <a:cs typeface="Calibri" panose="020F0502020204030204" pitchFamily="34" charset="0"/>
              </a:rPr>
              <a:t>ляющий  </a:t>
            </a:r>
            <a:r>
              <a:rPr sz="2800" spc="64" dirty="0">
                <a:latin typeface="Calibri" panose="020F0502020204030204" pitchFamily="34" charset="0"/>
                <a:cs typeface="Calibri" panose="020F0502020204030204" pitchFamily="34" charset="0"/>
              </a:rPr>
              <a:t>запрограммировать</a:t>
            </a:r>
            <a:r>
              <a:rPr sz="2800" spc="-33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5" dirty="0">
                <a:latin typeface="Calibri" panose="020F0502020204030204" pitchFamily="34" charset="0"/>
                <a:cs typeface="Calibri" panose="020F0502020204030204" pitchFamily="34" charset="0"/>
              </a:rPr>
              <a:t>отношение</a:t>
            </a:r>
            <a:r>
              <a:rPr sz="2800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24" dirty="0">
                <a:latin typeface="Calibri" panose="020F0502020204030204" pitchFamily="34" charset="0"/>
                <a:cs typeface="Calibri" panose="020F0502020204030204" pitchFamily="34" charset="0"/>
              </a:rPr>
              <a:t>вида</a:t>
            </a:r>
            <a:r>
              <a:rPr sz="2800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4" dirty="0">
                <a:latin typeface="Calibri" panose="020F0502020204030204" pitchFamily="34" charset="0"/>
                <a:cs typeface="Calibri" panose="020F0502020204030204" pitchFamily="34" charset="0"/>
              </a:rPr>
              <a:t>«класс</a:t>
            </a:r>
            <a:r>
              <a:rPr sz="2800" spc="-32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39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800" spc="-3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4" dirty="0">
                <a:latin typeface="Calibri" panose="020F0502020204030204" pitchFamily="34" charset="0"/>
                <a:cs typeface="Calibri" panose="020F0502020204030204" pitchFamily="34" charset="0"/>
              </a:rPr>
              <a:t>является </a:t>
            </a:r>
            <a:r>
              <a:rPr sz="2800" spc="-89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8" dirty="0">
                <a:latin typeface="Calibri" panose="020F0502020204030204" pitchFamily="34" charset="0"/>
                <a:cs typeface="Calibri" panose="020F0502020204030204" pitchFamily="34" charset="0"/>
              </a:rPr>
              <a:t>частным</a:t>
            </a:r>
            <a:r>
              <a:rPr sz="2800" spc="-33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" dirty="0">
                <a:latin typeface="Calibri" panose="020F0502020204030204" pitchFamily="34" charset="0"/>
                <a:cs typeface="Calibri" panose="020F0502020204030204" pitchFamily="34" charset="0"/>
              </a:rPr>
              <a:t>случаем</a:t>
            </a:r>
            <a:r>
              <a:rPr sz="2800" spc="-32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33" dirty="0">
                <a:latin typeface="Calibri" panose="020F0502020204030204" pitchFamily="34" charset="0"/>
                <a:cs typeface="Calibri" panose="020F0502020204030204" pitchFamily="34" charset="0"/>
              </a:rPr>
              <a:t>кл</a:t>
            </a:r>
            <a:r>
              <a:rPr sz="2800" spc="-30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800" spc="15" dirty="0">
                <a:latin typeface="Calibri" panose="020F0502020204030204" pitchFamily="34" charset="0"/>
                <a:cs typeface="Calibri" panose="020F0502020204030204" pitchFamily="34" charset="0"/>
              </a:rPr>
              <a:t>сса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82" dirty="0">
                <a:latin typeface="Calibri" panose="020F0502020204030204" pitchFamily="34" charset="0"/>
                <a:cs typeface="Calibri" panose="020F0502020204030204" pitchFamily="34" charset="0"/>
              </a:rPr>
              <a:t>A».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 marR="3081">
              <a:spcBef>
                <a:spcPts val="2996"/>
              </a:spcBef>
            </a:pPr>
            <a:r>
              <a:rPr sz="2800" spc="133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8" dirty="0">
                <a:latin typeface="Calibri" panose="020F0502020204030204" pitchFamily="34" charset="0"/>
                <a:cs typeface="Calibri" panose="020F0502020204030204" pitchFamily="34" charset="0"/>
              </a:rPr>
              <a:t>этом</a:t>
            </a:r>
            <a:r>
              <a:rPr sz="2800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6" dirty="0">
                <a:latin typeface="Calibri" panose="020F0502020204030204" pitchFamily="34" charset="0"/>
                <a:cs typeface="Calibri" panose="020F0502020204030204" pitchFamily="34" charset="0"/>
              </a:rPr>
              <a:t>случае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33" dirty="0">
                <a:latin typeface="Calibri" panose="020F0502020204030204" pitchFamily="34" charset="0"/>
                <a:cs typeface="Calibri" panose="020F0502020204030204" pitchFamily="34" charset="0"/>
              </a:rPr>
              <a:t>кл</a:t>
            </a:r>
            <a:r>
              <a:rPr sz="2800" spc="-30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800" spc="6" dirty="0">
                <a:latin typeface="Calibri" panose="020F0502020204030204" pitchFamily="34" charset="0"/>
                <a:cs typeface="Calibri" panose="020F0502020204030204" pitchFamily="34" charset="0"/>
              </a:rPr>
              <a:t>сс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52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" dirty="0">
                <a:latin typeface="Calibri" panose="020F0502020204030204" pitchFamily="34" charset="0"/>
                <a:cs typeface="Calibri" panose="020F0502020204030204" pitchFamily="34" charset="0"/>
              </a:rPr>
              <a:t>так</a:t>
            </a:r>
            <a:r>
              <a:rPr sz="2800" spc="15" dirty="0">
                <a:latin typeface="Calibri" panose="020F0502020204030204" pitchFamily="34" charset="0"/>
                <a:cs typeface="Calibri" panose="020F0502020204030204" pitchFamily="34" charset="0"/>
              </a:rPr>
              <a:t>ж</a:t>
            </a:r>
            <a:r>
              <a:rPr sz="2800" spc="-24" dirty="0">
                <a:latin typeface="Calibri" panose="020F0502020204030204" pitchFamily="34" charset="0"/>
                <a:cs typeface="Calibri" panose="020F0502020204030204" pitchFamily="34" charset="0"/>
              </a:rPr>
              <a:t>е</a:t>
            </a:r>
            <a:r>
              <a:rPr sz="2800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2" dirty="0">
                <a:latin typeface="Calibri" panose="020F0502020204030204" pitchFamily="34" charset="0"/>
                <a:cs typeface="Calibri" panose="020F0502020204030204" pitchFamily="34" charset="0"/>
              </a:rPr>
              <a:t>назыв</a:t>
            </a:r>
            <a:r>
              <a:rPr sz="2800" spc="15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800" spc="-6" dirty="0">
                <a:latin typeface="Calibri" panose="020F0502020204030204" pitchFamily="34" charset="0"/>
                <a:cs typeface="Calibri" panose="020F0502020204030204" pitchFamily="34" charset="0"/>
              </a:rPr>
              <a:t>ется</a:t>
            </a:r>
            <a:r>
              <a:rPr sz="2800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85" dirty="0">
                <a:latin typeface="Calibri" panose="020F0502020204030204" pitchFamily="34" charset="0"/>
                <a:cs typeface="Calibri" panose="020F0502020204030204" pitchFamily="34" charset="0"/>
              </a:rPr>
              <a:t>б</a:t>
            </a:r>
            <a:r>
              <a:rPr sz="2800" spc="9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800" spc="67" dirty="0">
                <a:latin typeface="Calibri" panose="020F0502020204030204" pitchFamily="34" charset="0"/>
                <a:cs typeface="Calibri" panose="020F0502020204030204" pitchFamily="34" charset="0"/>
              </a:rPr>
              <a:t>з</a:t>
            </a:r>
            <a:r>
              <a:rPr sz="2800" spc="82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sz="2800" spc="3" dirty="0">
                <a:latin typeface="Calibri" panose="020F0502020204030204" pitchFamily="34" charset="0"/>
                <a:cs typeface="Calibri" panose="020F0502020204030204" pitchFamily="34" charset="0"/>
              </a:rPr>
              <a:t>вым</a:t>
            </a:r>
            <a:r>
              <a:rPr sz="2800" spc="-32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33" dirty="0">
                <a:latin typeface="Calibri" panose="020F0502020204030204" pitchFamily="34" charset="0"/>
                <a:cs typeface="Calibri" panose="020F0502020204030204" pitchFamily="34" charset="0"/>
              </a:rPr>
              <a:t>кл</a:t>
            </a:r>
            <a:r>
              <a:rPr sz="2800" spc="-30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800" spc="-24" dirty="0">
                <a:latin typeface="Calibri" panose="020F0502020204030204" pitchFamily="34" charset="0"/>
                <a:cs typeface="Calibri" panose="020F0502020204030204" pitchFamily="34" charset="0"/>
              </a:rPr>
              <a:t>ссом,  </a:t>
            </a:r>
            <a:r>
              <a:rPr sz="2800" spc="33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39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800" spc="-32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70" dirty="0">
                <a:latin typeface="Calibri" panose="020F0502020204030204" pitchFamily="34" charset="0"/>
                <a:cs typeface="Calibri" panose="020F0502020204030204" pitchFamily="34" charset="0"/>
              </a:rPr>
              <a:t>—</a:t>
            </a:r>
            <a:r>
              <a:rPr sz="2800" spc="-32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12" dirty="0">
                <a:latin typeface="Calibri" panose="020F0502020204030204" pitchFamily="34" charset="0"/>
                <a:cs typeface="Calibri" panose="020F0502020204030204" pitchFamily="34" charset="0"/>
              </a:rPr>
              <a:t>п</a:t>
            </a:r>
            <a:r>
              <a:rPr sz="2800" spc="121" dirty="0">
                <a:latin typeface="Calibri" panose="020F0502020204030204" pitchFamily="34" charset="0"/>
                <a:cs typeface="Calibri" panose="020F0502020204030204" pitchFamily="34" charset="0"/>
              </a:rPr>
              <a:t>р</a:t>
            </a:r>
            <a:r>
              <a:rPr sz="2800" spc="9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sz="2800" spc="109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800" spc="21" dirty="0">
                <a:latin typeface="Calibri" panose="020F0502020204030204" pitchFamily="34" charset="0"/>
                <a:cs typeface="Calibri" panose="020F0502020204030204" pitchFamily="34" charset="0"/>
              </a:rPr>
              <a:t>зводн</a:t>
            </a:r>
            <a:r>
              <a:rPr sz="2800" spc="36" dirty="0">
                <a:latin typeface="Calibri" panose="020F0502020204030204" pitchFamily="34" charset="0"/>
                <a:cs typeface="Calibri" panose="020F0502020204030204" pitchFamily="34" charset="0"/>
              </a:rPr>
              <a:t>ы</a:t>
            </a:r>
            <a:r>
              <a:rPr sz="2800" spc="67" dirty="0">
                <a:latin typeface="Calibri" panose="020F0502020204030204" pitchFamily="34" charset="0"/>
                <a:cs typeface="Calibri" panose="020F0502020204030204" pitchFamily="34" charset="0"/>
              </a:rPr>
              <a:t>м</a:t>
            </a:r>
            <a:r>
              <a:rPr sz="2800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33" dirty="0">
                <a:latin typeface="Calibri" panose="020F0502020204030204" pitchFamily="34" charset="0"/>
                <a:cs typeface="Calibri" panose="020F0502020204030204" pitchFamily="34" charset="0"/>
              </a:rPr>
              <a:t>кл</a:t>
            </a:r>
            <a:r>
              <a:rPr sz="2800" spc="-30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800" spc="-27" dirty="0">
                <a:latin typeface="Calibri" panose="020F0502020204030204" pitchFamily="34" charset="0"/>
                <a:cs typeface="Calibri" panose="020F0502020204030204" pitchFamily="34" charset="0"/>
              </a:rPr>
              <a:t>ссом.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756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2821" y="492096"/>
            <a:ext cx="7998482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spc="85" dirty="0"/>
              <a:t>Синтаксис</a:t>
            </a:r>
            <a:r>
              <a:rPr sz="4000" spc="-440" dirty="0"/>
              <a:t> </a:t>
            </a:r>
            <a:r>
              <a:rPr sz="4000" spc="58" dirty="0"/>
              <a:t>наследования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6998" y="1390279"/>
            <a:ext cx="10818004" cy="4675721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>
              <a:spcBef>
                <a:spcPts val="61"/>
              </a:spcBef>
            </a:pPr>
            <a:r>
              <a:rPr sz="2800" spc="76" dirty="0">
                <a:cs typeface="Trebuchet MS"/>
              </a:rPr>
              <a:t>Чтобы </a:t>
            </a:r>
            <a:r>
              <a:rPr sz="2800" spc="9" dirty="0">
                <a:cs typeface="Trebuchet MS"/>
              </a:rPr>
              <a:t>наследовать </a:t>
            </a:r>
            <a:r>
              <a:rPr sz="2800" spc="-15" dirty="0">
                <a:cs typeface="Trebuchet MS"/>
              </a:rPr>
              <a:t>класс </a:t>
            </a:r>
            <a:r>
              <a:rPr sz="2800" spc="127" dirty="0">
                <a:cs typeface="Trebuchet MS"/>
              </a:rPr>
              <a:t>B </a:t>
            </a:r>
            <a:r>
              <a:rPr sz="2800" spc="76" dirty="0">
                <a:cs typeface="Trebuchet MS"/>
              </a:rPr>
              <a:t>от </a:t>
            </a:r>
            <a:r>
              <a:rPr sz="2800" spc="-6" dirty="0">
                <a:cs typeface="Trebuchet MS"/>
              </a:rPr>
              <a:t>класса </a:t>
            </a:r>
            <a:r>
              <a:rPr sz="2800" spc="136" dirty="0">
                <a:cs typeface="Trebuchet MS"/>
              </a:rPr>
              <a:t>A </a:t>
            </a:r>
            <a:r>
              <a:rPr sz="2800" spc="-21" dirty="0">
                <a:cs typeface="Trebuchet MS"/>
              </a:rPr>
              <a:t>(то </a:t>
            </a:r>
            <a:r>
              <a:rPr sz="2800" spc="-69" dirty="0">
                <a:cs typeface="Trebuchet MS"/>
              </a:rPr>
              <a:t>есть, </a:t>
            </a:r>
            <a:r>
              <a:rPr sz="2800" spc="42" dirty="0">
                <a:cs typeface="Trebuchet MS"/>
              </a:rPr>
              <a:t>чтобы </a:t>
            </a:r>
            <a:r>
              <a:rPr sz="2800" spc="45" dirty="0">
                <a:cs typeface="Trebuchet MS"/>
              </a:rPr>
              <a:t> </a:t>
            </a:r>
            <a:r>
              <a:rPr sz="2800" spc="58" dirty="0">
                <a:cs typeface="Trebuchet MS"/>
              </a:rPr>
              <a:t>запрограммировать</a:t>
            </a:r>
            <a:r>
              <a:rPr sz="2800" spc="-285" dirty="0">
                <a:cs typeface="Trebuchet MS"/>
              </a:rPr>
              <a:t> </a:t>
            </a:r>
            <a:r>
              <a:rPr sz="2800" spc="52" dirty="0">
                <a:cs typeface="Trebuchet MS"/>
              </a:rPr>
              <a:t>отношение</a:t>
            </a:r>
            <a:r>
              <a:rPr sz="2800" spc="-293" dirty="0">
                <a:cs typeface="Trebuchet MS"/>
              </a:rPr>
              <a:t> </a:t>
            </a:r>
            <a:r>
              <a:rPr sz="2800" spc="-21" dirty="0">
                <a:cs typeface="Trebuchet MS"/>
              </a:rPr>
              <a:t>«класс</a:t>
            </a:r>
            <a:r>
              <a:rPr sz="2800" spc="-282" dirty="0">
                <a:cs typeface="Trebuchet MS"/>
              </a:rPr>
              <a:t> </a:t>
            </a:r>
            <a:r>
              <a:rPr sz="2800" spc="127" dirty="0">
                <a:cs typeface="Trebuchet MS"/>
              </a:rPr>
              <a:t>B</a:t>
            </a:r>
            <a:r>
              <a:rPr sz="2800" spc="-282" dirty="0">
                <a:cs typeface="Trebuchet MS"/>
              </a:rPr>
              <a:t> </a:t>
            </a:r>
            <a:r>
              <a:rPr sz="2800" spc="-18" dirty="0">
                <a:cs typeface="Trebuchet MS"/>
              </a:rPr>
              <a:t>является</a:t>
            </a:r>
            <a:r>
              <a:rPr sz="2800" spc="-293" dirty="0">
                <a:cs typeface="Trebuchet MS"/>
              </a:rPr>
              <a:t> </a:t>
            </a:r>
            <a:r>
              <a:rPr sz="2800" spc="18" dirty="0">
                <a:cs typeface="Trebuchet MS"/>
              </a:rPr>
              <a:t>частным</a:t>
            </a:r>
            <a:r>
              <a:rPr sz="2800" spc="-270" dirty="0">
                <a:cs typeface="Trebuchet MS"/>
              </a:rPr>
              <a:t> </a:t>
            </a:r>
            <a:r>
              <a:rPr sz="2800" spc="6" dirty="0">
                <a:cs typeface="Trebuchet MS"/>
              </a:rPr>
              <a:t>случаем </a:t>
            </a:r>
            <a:r>
              <a:rPr sz="2800" spc="-803" dirty="0">
                <a:cs typeface="Trebuchet MS"/>
              </a:rPr>
              <a:t> </a:t>
            </a:r>
            <a:r>
              <a:rPr sz="2800" spc="-6" dirty="0">
                <a:cs typeface="Trebuchet MS"/>
              </a:rPr>
              <a:t>класса</a:t>
            </a:r>
            <a:r>
              <a:rPr sz="2800" spc="-285" dirty="0">
                <a:cs typeface="Trebuchet MS"/>
              </a:rPr>
              <a:t> </a:t>
            </a:r>
            <a:r>
              <a:rPr sz="2800" spc="-106" dirty="0">
                <a:cs typeface="Trebuchet MS"/>
              </a:rPr>
              <a:t>A»),</a:t>
            </a:r>
            <a:r>
              <a:rPr sz="2800" spc="-285" dirty="0">
                <a:cs typeface="Trebuchet MS"/>
              </a:rPr>
              <a:t> </a:t>
            </a:r>
            <a:r>
              <a:rPr sz="2800" spc="49" dirty="0">
                <a:cs typeface="Trebuchet MS"/>
              </a:rPr>
              <a:t>нужно</a:t>
            </a:r>
            <a:r>
              <a:rPr sz="2800" spc="-285" dirty="0">
                <a:cs typeface="Trebuchet MS"/>
              </a:rPr>
              <a:t> </a:t>
            </a:r>
            <a:r>
              <a:rPr sz="2800" spc="24" dirty="0">
                <a:cs typeface="Trebuchet MS"/>
              </a:rPr>
              <a:t>написать</a:t>
            </a:r>
            <a:r>
              <a:rPr sz="2800" spc="-273" dirty="0">
                <a:cs typeface="Trebuchet MS"/>
              </a:rPr>
              <a:t> </a:t>
            </a:r>
            <a:r>
              <a:rPr sz="2800" spc="-49" dirty="0">
                <a:cs typeface="Trebuchet MS"/>
              </a:rPr>
              <a:t>так:</a:t>
            </a:r>
            <a:endParaRPr sz="2800" dirty="0">
              <a:cs typeface="Trebuchet MS"/>
            </a:endParaRPr>
          </a:p>
          <a:p>
            <a:pPr>
              <a:spcBef>
                <a:spcPts val="30"/>
              </a:spcBef>
            </a:pPr>
            <a:endParaRPr sz="4000" dirty="0">
              <a:cs typeface="Trebuchet MS"/>
            </a:endParaRPr>
          </a:p>
          <a:p>
            <a:pPr marR="9154512" algn="r"/>
            <a:r>
              <a:rPr sz="2800" spc="3" dirty="0">
                <a:solidFill>
                  <a:srgbClr val="3878BD"/>
                </a:solidFill>
                <a:cs typeface="Courier New"/>
              </a:rPr>
              <a:t>class</a:t>
            </a:r>
            <a:r>
              <a:rPr sz="2800" spc="-64" dirty="0">
                <a:solidFill>
                  <a:srgbClr val="3878BD"/>
                </a:solidFill>
                <a:cs typeface="Courier New"/>
              </a:rPr>
              <a:t> </a:t>
            </a:r>
            <a:r>
              <a:rPr sz="2800" spc="3" dirty="0">
                <a:cs typeface="Courier New"/>
              </a:rPr>
              <a:t>A:</a:t>
            </a:r>
            <a:endParaRPr sz="2800" dirty="0">
              <a:cs typeface="Courier New"/>
            </a:endParaRPr>
          </a:p>
          <a:p>
            <a:pPr marR="9154126" algn="r">
              <a:spcBef>
                <a:spcPts val="200"/>
              </a:spcBef>
            </a:pPr>
            <a:r>
              <a:rPr sz="2800" spc="3" dirty="0">
                <a:cs typeface="Courier New"/>
              </a:rPr>
              <a:t>pass</a:t>
            </a:r>
            <a:endParaRPr sz="2800" dirty="0">
              <a:cs typeface="Courier New"/>
            </a:endParaRPr>
          </a:p>
          <a:p>
            <a:pPr>
              <a:lnSpc>
                <a:spcPct val="100000"/>
              </a:lnSpc>
            </a:pPr>
            <a:endParaRPr sz="3200" dirty="0">
              <a:cs typeface="Courier New"/>
            </a:endParaRPr>
          </a:p>
          <a:p>
            <a:pPr>
              <a:spcBef>
                <a:spcPts val="6"/>
              </a:spcBef>
            </a:pPr>
            <a:endParaRPr sz="3200" dirty="0">
              <a:cs typeface="Courier New"/>
            </a:endParaRPr>
          </a:p>
          <a:p>
            <a:pPr marL="7701"/>
            <a:r>
              <a:rPr sz="2800" spc="3" dirty="0">
                <a:solidFill>
                  <a:srgbClr val="3878BD"/>
                </a:solidFill>
                <a:cs typeface="Courier New"/>
              </a:rPr>
              <a:t>class</a:t>
            </a:r>
            <a:r>
              <a:rPr sz="2800" spc="-39" dirty="0">
                <a:solidFill>
                  <a:srgbClr val="3878BD"/>
                </a:solidFill>
                <a:cs typeface="Courier New"/>
              </a:rPr>
              <a:t> </a:t>
            </a:r>
            <a:r>
              <a:rPr sz="2800" spc="3" dirty="0">
                <a:cs typeface="Courier New"/>
              </a:rPr>
              <a:t>B(A):</a:t>
            </a:r>
            <a:endParaRPr sz="2800" dirty="0">
              <a:cs typeface="Courier New"/>
            </a:endParaRPr>
          </a:p>
          <a:p>
            <a:pPr marL="832893">
              <a:spcBef>
                <a:spcPts val="200"/>
              </a:spcBef>
            </a:pPr>
            <a:r>
              <a:rPr sz="2800" spc="3" dirty="0">
                <a:cs typeface="Courier New"/>
              </a:rPr>
              <a:t>pass</a:t>
            </a:r>
            <a:endParaRPr sz="28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43142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7306" y="1773871"/>
            <a:ext cx="9577387" cy="1458592"/>
          </a:xfrm>
        </p:spPr>
        <p:txBody>
          <a:bodyPr>
            <a:normAutofit/>
          </a:bodyPr>
          <a:lstStyle/>
          <a:p>
            <a:r>
              <a:rPr lang="ru-RU" dirty="0"/>
              <a:t>Иерархия классов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99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811" y="413109"/>
            <a:ext cx="8030522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spc="127" dirty="0"/>
              <a:t>Иерархия</a:t>
            </a:r>
            <a:r>
              <a:rPr sz="4000" spc="-440" dirty="0"/>
              <a:t> </a:t>
            </a:r>
            <a:r>
              <a:rPr sz="4000" spc="97" dirty="0"/>
              <a:t>геомет</a:t>
            </a:r>
            <a:r>
              <a:rPr sz="4000" spc="91" dirty="0"/>
              <a:t>р</a:t>
            </a:r>
            <a:r>
              <a:rPr sz="4000" spc="55" dirty="0"/>
              <a:t>ических</a:t>
            </a:r>
            <a:r>
              <a:rPr sz="4000" spc="-440" dirty="0"/>
              <a:t> </a:t>
            </a:r>
            <a:r>
              <a:rPr sz="4000" spc="55" dirty="0"/>
              <a:t>фигур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21201" y="1332312"/>
            <a:ext cx="2521018" cy="3819841"/>
            <a:chOff x="7784904" y="2197081"/>
            <a:chExt cx="4157345" cy="6299200"/>
          </a:xfrm>
        </p:grpSpPr>
        <p:sp>
          <p:nvSpPr>
            <p:cNvPr id="4" name="object 4"/>
            <p:cNvSpPr/>
            <p:nvPr/>
          </p:nvSpPr>
          <p:spPr>
            <a:xfrm>
              <a:off x="7790302" y="4363280"/>
              <a:ext cx="4146550" cy="4128135"/>
            </a:xfrm>
            <a:custGeom>
              <a:avLst/>
              <a:gdLst/>
              <a:ahLst/>
              <a:cxnLst/>
              <a:rect l="l" t="t" r="r" b="b"/>
              <a:pathLst>
                <a:path w="4146550" h="4128134">
                  <a:moveTo>
                    <a:pt x="4146520" y="3140938"/>
                  </a:moveTo>
                  <a:lnTo>
                    <a:pt x="4146520" y="4127566"/>
                  </a:lnTo>
                </a:path>
                <a:path w="4146550" h="4128134">
                  <a:moveTo>
                    <a:pt x="2073260" y="0"/>
                  </a:moveTo>
                  <a:lnTo>
                    <a:pt x="2073260" y="672377"/>
                  </a:lnTo>
                  <a:lnTo>
                    <a:pt x="4146520" y="672377"/>
                  </a:lnTo>
                  <a:lnTo>
                    <a:pt x="4146520" y="986628"/>
                  </a:lnTo>
                </a:path>
                <a:path w="4146550" h="4128134">
                  <a:moveTo>
                    <a:pt x="2073260" y="0"/>
                  </a:moveTo>
                  <a:lnTo>
                    <a:pt x="2073260" y="672377"/>
                  </a:lnTo>
                  <a:lnTo>
                    <a:pt x="0" y="672377"/>
                  </a:lnTo>
                  <a:lnTo>
                    <a:pt x="0" y="986628"/>
                  </a:lnTo>
                </a:path>
              </a:pathLst>
            </a:custGeom>
            <a:ln w="104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" name="object 5"/>
            <p:cNvSpPr/>
            <p:nvPr/>
          </p:nvSpPr>
          <p:spPr>
            <a:xfrm>
              <a:off x="8167277" y="2202478"/>
              <a:ext cx="3392804" cy="2160905"/>
            </a:xfrm>
            <a:custGeom>
              <a:avLst/>
              <a:gdLst/>
              <a:ahLst/>
              <a:cxnLst/>
              <a:rect l="l" t="t" r="r" b="b"/>
              <a:pathLst>
                <a:path w="3392804" h="2160904">
                  <a:moveTo>
                    <a:pt x="3176437" y="0"/>
                  </a:moveTo>
                  <a:lnTo>
                    <a:pt x="216027" y="0"/>
                  </a:lnTo>
                  <a:lnTo>
                    <a:pt x="166506" y="5707"/>
                  </a:lnTo>
                  <a:lnTo>
                    <a:pt x="121040" y="21966"/>
                  </a:lnTo>
                  <a:lnTo>
                    <a:pt x="80929" y="47479"/>
                  </a:lnTo>
                  <a:lnTo>
                    <a:pt x="47470" y="80948"/>
                  </a:lnTo>
                  <a:lnTo>
                    <a:pt x="21963" y="121079"/>
                  </a:lnTo>
                  <a:lnTo>
                    <a:pt x="5707" y="166572"/>
                  </a:lnTo>
                  <a:lnTo>
                    <a:pt x="0" y="216132"/>
                  </a:lnTo>
                  <a:lnTo>
                    <a:pt x="0" y="1944669"/>
                  </a:lnTo>
                  <a:lnTo>
                    <a:pt x="5707" y="1994229"/>
                  </a:lnTo>
                  <a:lnTo>
                    <a:pt x="21963" y="2039723"/>
                  </a:lnTo>
                  <a:lnTo>
                    <a:pt x="47470" y="2079853"/>
                  </a:lnTo>
                  <a:lnTo>
                    <a:pt x="80929" y="2113323"/>
                  </a:lnTo>
                  <a:lnTo>
                    <a:pt x="121040" y="2138835"/>
                  </a:lnTo>
                  <a:lnTo>
                    <a:pt x="166506" y="2155094"/>
                  </a:lnTo>
                  <a:lnTo>
                    <a:pt x="216027" y="2160802"/>
                  </a:lnTo>
                  <a:lnTo>
                    <a:pt x="3176437" y="2160802"/>
                  </a:lnTo>
                  <a:lnTo>
                    <a:pt x="3225997" y="2155094"/>
                  </a:lnTo>
                  <a:lnTo>
                    <a:pt x="3271490" y="2138835"/>
                  </a:lnTo>
                  <a:lnTo>
                    <a:pt x="3311620" y="2113323"/>
                  </a:lnTo>
                  <a:lnTo>
                    <a:pt x="3345090" y="2079853"/>
                  </a:lnTo>
                  <a:lnTo>
                    <a:pt x="3370603" y="2039723"/>
                  </a:lnTo>
                  <a:lnTo>
                    <a:pt x="3386861" y="1994229"/>
                  </a:lnTo>
                  <a:lnTo>
                    <a:pt x="3392569" y="1944669"/>
                  </a:lnTo>
                  <a:lnTo>
                    <a:pt x="3392569" y="216132"/>
                  </a:lnTo>
                  <a:lnTo>
                    <a:pt x="3386861" y="166572"/>
                  </a:lnTo>
                  <a:lnTo>
                    <a:pt x="3370603" y="121079"/>
                  </a:lnTo>
                  <a:lnTo>
                    <a:pt x="3345090" y="80948"/>
                  </a:lnTo>
                  <a:lnTo>
                    <a:pt x="3311620" y="47479"/>
                  </a:lnTo>
                  <a:lnTo>
                    <a:pt x="3271490" y="21966"/>
                  </a:lnTo>
                  <a:lnTo>
                    <a:pt x="3225997" y="5707"/>
                  </a:lnTo>
                  <a:lnTo>
                    <a:pt x="3176437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" name="object 6"/>
            <p:cNvSpPr/>
            <p:nvPr/>
          </p:nvSpPr>
          <p:spPr>
            <a:xfrm>
              <a:off x="8167277" y="2202478"/>
              <a:ext cx="3392804" cy="2160905"/>
            </a:xfrm>
            <a:custGeom>
              <a:avLst/>
              <a:gdLst/>
              <a:ahLst/>
              <a:cxnLst/>
              <a:rect l="l" t="t" r="r" b="b"/>
              <a:pathLst>
                <a:path w="3392804" h="2160904">
                  <a:moveTo>
                    <a:pt x="0" y="216132"/>
                  </a:moveTo>
                  <a:lnTo>
                    <a:pt x="5707" y="166572"/>
                  </a:lnTo>
                  <a:lnTo>
                    <a:pt x="21963" y="121079"/>
                  </a:lnTo>
                  <a:lnTo>
                    <a:pt x="47470" y="80948"/>
                  </a:lnTo>
                  <a:lnTo>
                    <a:pt x="80929" y="47479"/>
                  </a:lnTo>
                  <a:lnTo>
                    <a:pt x="121040" y="21966"/>
                  </a:lnTo>
                  <a:lnTo>
                    <a:pt x="166506" y="5707"/>
                  </a:lnTo>
                  <a:lnTo>
                    <a:pt x="216027" y="0"/>
                  </a:lnTo>
                  <a:lnTo>
                    <a:pt x="3176436" y="0"/>
                  </a:lnTo>
                  <a:lnTo>
                    <a:pt x="3225996" y="5707"/>
                  </a:lnTo>
                  <a:lnTo>
                    <a:pt x="3271490" y="21966"/>
                  </a:lnTo>
                  <a:lnTo>
                    <a:pt x="3311620" y="47479"/>
                  </a:lnTo>
                  <a:lnTo>
                    <a:pt x="3345090" y="80948"/>
                  </a:lnTo>
                  <a:lnTo>
                    <a:pt x="3370603" y="121079"/>
                  </a:lnTo>
                  <a:lnTo>
                    <a:pt x="3386861" y="166572"/>
                  </a:lnTo>
                  <a:lnTo>
                    <a:pt x="3392569" y="216132"/>
                  </a:lnTo>
                  <a:lnTo>
                    <a:pt x="3392569" y="1944669"/>
                  </a:lnTo>
                  <a:lnTo>
                    <a:pt x="3386861" y="1994229"/>
                  </a:lnTo>
                  <a:lnTo>
                    <a:pt x="3370603" y="2039723"/>
                  </a:lnTo>
                  <a:lnTo>
                    <a:pt x="3345090" y="2079853"/>
                  </a:lnTo>
                  <a:lnTo>
                    <a:pt x="3311620" y="2113323"/>
                  </a:lnTo>
                  <a:lnTo>
                    <a:pt x="3271490" y="2138835"/>
                  </a:lnTo>
                  <a:lnTo>
                    <a:pt x="3225996" y="2155094"/>
                  </a:lnTo>
                  <a:lnTo>
                    <a:pt x="3176436" y="2160802"/>
                  </a:lnTo>
                  <a:lnTo>
                    <a:pt x="216027" y="2160802"/>
                  </a:lnTo>
                  <a:lnTo>
                    <a:pt x="166506" y="2155094"/>
                  </a:lnTo>
                  <a:lnTo>
                    <a:pt x="121040" y="2138835"/>
                  </a:lnTo>
                  <a:lnTo>
                    <a:pt x="80929" y="2113323"/>
                  </a:lnTo>
                  <a:lnTo>
                    <a:pt x="47470" y="2079853"/>
                  </a:lnTo>
                  <a:lnTo>
                    <a:pt x="21963" y="2039723"/>
                  </a:lnTo>
                  <a:lnTo>
                    <a:pt x="5707" y="1994229"/>
                  </a:lnTo>
                  <a:lnTo>
                    <a:pt x="0" y="1944669"/>
                  </a:lnTo>
                  <a:lnTo>
                    <a:pt x="0" y="216132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" name="object 7"/>
            <p:cNvSpPr/>
            <p:nvPr/>
          </p:nvSpPr>
          <p:spPr>
            <a:xfrm>
              <a:off x="8544253" y="2560605"/>
              <a:ext cx="3392804" cy="2160905"/>
            </a:xfrm>
            <a:custGeom>
              <a:avLst/>
              <a:gdLst/>
              <a:ahLst/>
              <a:cxnLst/>
              <a:rect l="l" t="t" r="r" b="b"/>
              <a:pathLst>
                <a:path w="3392804" h="2160904">
                  <a:moveTo>
                    <a:pt x="3176437" y="0"/>
                  </a:moveTo>
                  <a:lnTo>
                    <a:pt x="216027" y="0"/>
                  </a:lnTo>
                  <a:lnTo>
                    <a:pt x="166506" y="5707"/>
                  </a:lnTo>
                  <a:lnTo>
                    <a:pt x="121040" y="21963"/>
                  </a:lnTo>
                  <a:lnTo>
                    <a:pt x="80929" y="47470"/>
                  </a:lnTo>
                  <a:lnTo>
                    <a:pt x="47470" y="80929"/>
                  </a:lnTo>
                  <a:lnTo>
                    <a:pt x="21963" y="121040"/>
                  </a:lnTo>
                  <a:lnTo>
                    <a:pt x="5707" y="166506"/>
                  </a:lnTo>
                  <a:lnTo>
                    <a:pt x="0" y="216027"/>
                  </a:lnTo>
                  <a:lnTo>
                    <a:pt x="0" y="1944669"/>
                  </a:lnTo>
                  <a:lnTo>
                    <a:pt x="5707" y="1994223"/>
                  </a:lnTo>
                  <a:lnTo>
                    <a:pt x="21963" y="2039702"/>
                  </a:lnTo>
                  <a:lnTo>
                    <a:pt x="47470" y="2079812"/>
                  </a:lnTo>
                  <a:lnTo>
                    <a:pt x="80929" y="2113259"/>
                  </a:lnTo>
                  <a:lnTo>
                    <a:pt x="121040" y="2138751"/>
                  </a:lnTo>
                  <a:lnTo>
                    <a:pt x="166506" y="2154995"/>
                  </a:lnTo>
                  <a:lnTo>
                    <a:pt x="216027" y="2160697"/>
                  </a:lnTo>
                  <a:lnTo>
                    <a:pt x="3176437" y="2160697"/>
                  </a:lnTo>
                  <a:lnTo>
                    <a:pt x="3225997" y="2154995"/>
                  </a:lnTo>
                  <a:lnTo>
                    <a:pt x="3271490" y="2138751"/>
                  </a:lnTo>
                  <a:lnTo>
                    <a:pt x="3311620" y="2113259"/>
                  </a:lnTo>
                  <a:lnTo>
                    <a:pt x="3345090" y="2079812"/>
                  </a:lnTo>
                  <a:lnTo>
                    <a:pt x="3370603" y="2039702"/>
                  </a:lnTo>
                  <a:lnTo>
                    <a:pt x="3386861" y="1994223"/>
                  </a:lnTo>
                  <a:lnTo>
                    <a:pt x="3392569" y="1944669"/>
                  </a:lnTo>
                  <a:lnTo>
                    <a:pt x="3392569" y="216027"/>
                  </a:lnTo>
                  <a:lnTo>
                    <a:pt x="3386861" y="166506"/>
                  </a:lnTo>
                  <a:lnTo>
                    <a:pt x="3370603" y="121040"/>
                  </a:lnTo>
                  <a:lnTo>
                    <a:pt x="3345090" y="80929"/>
                  </a:lnTo>
                  <a:lnTo>
                    <a:pt x="3311620" y="47470"/>
                  </a:lnTo>
                  <a:lnTo>
                    <a:pt x="3271490" y="21963"/>
                  </a:lnTo>
                  <a:lnTo>
                    <a:pt x="3225997" y="5707"/>
                  </a:lnTo>
                  <a:lnTo>
                    <a:pt x="317643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8544253" y="2560605"/>
              <a:ext cx="3392804" cy="2160905"/>
            </a:xfrm>
            <a:custGeom>
              <a:avLst/>
              <a:gdLst/>
              <a:ahLst/>
              <a:cxnLst/>
              <a:rect l="l" t="t" r="r" b="b"/>
              <a:pathLst>
                <a:path w="3392804" h="2160904">
                  <a:moveTo>
                    <a:pt x="0" y="216027"/>
                  </a:moveTo>
                  <a:lnTo>
                    <a:pt x="5707" y="166506"/>
                  </a:lnTo>
                  <a:lnTo>
                    <a:pt x="21963" y="121040"/>
                  </a:lnTo>
                  <a:lnTo>
                    <a:pt x="47470" y="80929"/>
                  </a:lnTo>
                  <a:lnTo>
                    <a:pt x="80929" y="47470"/>
                  </a:lnTo>
                  <a:lnTo>
                    <a:pt x="121040" y="21963"/>
                  </a:lnTo>
                  <a:lnTo>
                    <a:pt x="166506" y="5707"/>
                  </a:lnTo>
                  <a:lnTo>
                    <a:pt x="216027" y="0"/>
                  </a:lnTo>
                  <a:lnTo>
                    <a:pt x="3176436" y="0"/>
                  </a:lnTo>
                  <a:lnTo>
                    <a:pt x="3225996" y="5707"/>
                  </a:lnTo>
                  <a:lnTo>
                    <a:pt x="3271490" y="21963"/>
                  </a:lnTo>
                  <a:lnTo>
                    <a:pt x="3311620" y="47470"/>
                  </a:lnTo>
                  <a:lnTo>
                    <a:pt x="3345090" y="80929"/>
                  </a:lnTo>
                  <a:lnTo>
                    <a:pt x="3370603" y="121040"/>
                  </a:lnTo>
                  <a:lnTo>
                    <a:pt x="3386861" y="166506"/>
                  </a:lnTo>
                  <a:lnTo>
                    <a:pt x="3392569" y="216027"/>
                  </a:lnTo>
                  <a:lnTo>
                    <a:pt x="3392569" y="1944669"/>
                  </a:lnTo>
                  <a:lnTo>
                    <a:pt x="3386861" y="1994223"/>
                  </a:lnTo>
                  <a:lnTo>
                    <a:pt x="3370603" y="2039702"/>
                  </a:lnTo>
                  <a:lnTo>
                    <a:pt x="3345090" y="2079812"/>
                  </a:lnTo>
                  <a:lnTo>
                    <a:pt x="3311620" y="2113259"/>
                  </a:lnTo>
                  <a:lnTo>
                    <a:pt x="3271490" y="2138751"/>
                  </a:lnTo>
                  <a:lnTo>
                    <a:pt x="3225996" y="2154995"/>
                  </a:lnTo>
                  <a:lnTo>
                    <a:pt x="3176436" y="2160697"/>
                  </a:lnTo>
                  <a:lnTo>
                    <a:pt x="216027" y="2160697"/>
                  </a:lnTo>
                  <a:lnTo>
                    <a:pt x="166506" y="2154995"/>
                  </a:lnTo>
                  <a:lnTo>
                    <a:pt x="121040" y="2138751"/>
                  </a:lnTo>
                  <a:lnTo>
                    <a:pt x="80929" y="2113259"/>
                  </a:lnTo>
                  <a:lnTo>
                    <a:pt x="47470" y="2079812"/>
                  </a:lnTo>
                  <a:lnTo>
                    <a:pt x="21963" y="2039702"/>
                  </a:lnTo>
                  <a:lnTo>
                    <a:pt x="5707" y="1994223"/>
                  </a:lnTo>
                  <a:lnTo>
                    <a:pt x="0" y="1944669"/>
                  </a:lnTo>
                  <a:lnTo>
                    <a:pt x="0" y="216027"/>
                  </a:lnTo>
                  <a:close/>
                </a:path>
              </a:pathLst>
            </a:custGeom>
            <a:ln w="104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652692" y="1934469"/>
            <a:ext cx="1115532" cy="476324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3032" spc="121" dirty="0">
                <a:latin typeface="Trebuchet MS"/>
                <a:cs typeface="Trebuchet MS"/>
              </a:rPr>
              <a:t>Shape</a:t>
            </a:r>
            <a:endParaRPr sz="3032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92572" y="3240917"/>
            <a:ext cx="2292674" cy="1530247"/>
            <a:chOff x="6088619" y="5344512"/>
            <a:chExt cx="3780790" cy="2523490"/>
          </a:xfrm>
        </p:grpSpPr>
        <p:sp>
          <p:nvSpPr>
            <p:cNvPr id="11" name="object 11"/>
            <p:cNvSpPr/>
            <p:nvPr/>
          </p:nvSpPr>
          <p:spPr>
            <a:xfrm>
              <a:off x="6094017" y="5349909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4" h="2154554">
                  <a:moveTo>
                    <a:pt x="3177170" y="0"/>
                  </a:moveTo>
                  <a:lnTo>
                    <a:pt x="215399" y="0"/>
                  </a:lnTo>
                  <a:lnTo>
                    <a:pt x="166012" y="5689"/>
                  </a:lnTo>
                  <a:lnTo>
                    <a:pt x="120674" y="21894"/>
                  </a:lnTo>
                  <a:lnTo>
                    <a:pt x="80680" y="47322"/>
                  </a:lnTo>
                  <a:lnTo>
                    <a:pt x="47322" y="80680"/>
                  </a:lnTo>
                  <a:lnTo>
                    <a:pt x="21894" y="120674"/>
                  </a:lnTo>
                  <a:lnTo>
                    <a:pt x="5689" y="166012"/>
                  </a:lnTo>
                  <a:lnTo>
                    <a:pt x="0" y="215399"/>
                  </a:lnTo>
                  <a:lnTo>
                    <a:pt x="0" y="1938805"/>
                  </a:lnTo>
                  <a:lnTo>
                    <a:pt x="5689" y="1988231"/>
                  </a:lnTo>
                  <a:lnTo>
                    <a:pt x="21894" y="2033597"/>
                  </a:lnTo>
                  <a:lnTo>
                    <a:pt x="47322" y="2073610"/>
                  </a:lnTo>
                  <a:lnTo>
                    <a:pt x="80680" y="2106979"/>
                  </a:lnTo>
                  <a:lnTo>
                    <a:pt x="120674" y="2132413"/>
                  </a:lnTo>
                  <a:lnTo>
                    <a:pt x="166012" y="2148620"/>
                  </a:lnTo>
                  <a:lnTo>
                    <a:pt x="215399" y="2154310"/>
                  </a:lnTo>
                  <a:lnTo>
                    <a:pt x="3177170" y="2154310"/>
                  </a:lnTo>
                  <a:lnTo>
                    <a:pt x="3226557" y="2148620"/>
                  </a:lnTo>
                  <a:lnTo>
                    <a:pt x="3271895" y="2132413"/>
                  </a:lnTo>
                  <a:lnTo>
                    <a:pt x="3311889" y="2106979"/>
                  </a:lnTo>
                  <a:lnTo>
                    <a:pt x="3345247" y="2073610"/>
                  </a:lnTo>
                  <a:lnTo>
                    <a:pt x="3370675" y="2033597"/>
                  </a:lnTo>
                  <a:lnTo>
                    <a:pt x="3386880" y="1988231"/>
                  </a:lnTo>
                  <a:lnTo>
                    <a:pt x="3392569" y="1938805"/>
                  </a:lnTo>
                  <a:lnTo>
                    <a:pt x="3392569" y="215399"/>
                  </a:lnTo>
                  <a:lnTo>
                    <a:pt x="3386880" y="166012"/>
                  </a:lnTo>
                  <a:lnTo>
                    <a:pt x="3370675" y="120674"/>
                  </a:lnTo>
                  <a:lnTo>
                    <a:pt x="3345247" y="80680"/>
                  </a:lnTo>
                  <a:lnTo>
                    <a:pt x="3311889" y="47322"/>
                  </a:lnTo>
                  <a:lnTo>
                    <a:pt x="3271895" y="21894"/>
                  </a:lnTo>
                  <a:lnTo>
                    <a:pt x="3226557" y="5689"/>
                  </a:lnTo>
                  <a:lnTo>
                    <a:pt x="3177170" y="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2" name="object 12"/>
            <p:cNvSpPr/>
            <p:nvPr/>
          </p:nvSpPr>
          <p:spPr>
            <a:xfrm>
              <a:off x="6094017" y="5349909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4" h="2154554">
                  <a:moveTo>
                    <a:pt x="0" y="215399"/>
                  </a:moveTo>
                  <a:lnTo>
                    <a:pt x="5689" y="166012"/>
                  </a:lnTo>
                  <a:lnTo>
                    <a:pt x="21894" y="120674"/>
                  </a:lnTo>
                  <a:lnTo>
                    <a:pt x="47322" y="80680"/>
                  </a:lnTo>
                  <a:lnTo>
                    <a:pt x="80680" y="47322"/>
                  </a:lnTo>
                  <a:lnTo>
                    <a:pt x="120674" y="21894"/>
                  </a:lnTo>
                  <a:lnTo>
                    <a:pt x="166012" y="5689"/>
                  </a:lnTo>
                  <a:lnTo>
                    <a:pt x="215399" y="0"/>
                  </a:lnTo>
                  <a:lnTo>
                    <a:pt x="3177169" y="0"/>
                  </a:lnTo>
                  <a:lnTo>
                    <a:pt x="3226557" y="5689"/>
                  </a:lnTo>
                  <a:lnTo>
                    <a:pt x="3271895" y="21894"/>
                  </a:lnTo>
                  <a:lnTo>
                    <a:pt x="3311889" y="47322"/>
                  </a:lnTo>
                  <a:lnTo>
                    <a:pt x="3345247" y="80680"/>
                  </a:lnTo>
                  <a:lnTo>
                    <a:pt x="3370675" y="120674"/>
                  </a:lnTo>
                  <a:lnTo>
                    <a:pt x="3386880" y="166012"/>
                  </a:lnTo>
                  <a:lnTo>
                    <a:pt x="3392569" y="215399"/>
                  </a:lnTo>
                  <a:lnTo>
                    <a:pt x="3392569" y="1938805"/>
                  </a:lnTo>
                  <a:lnTo>
                    <a:pt x="3386880" y="1988231"/>
                  </a:lnTo>
                  <a:lnTo>
                    <a:pt x="3370675" y="2033597"/>
                  </a:lnTo>
                  <a:lnTo>
                    <a:pt x="3345247" y="2073610"/>
                  </a:lnTo>
                  <a:lnTo>
                    <a:pt x="3311889" y="2106979"/>
                  </a:lnTo>
                  <a:lnTo>
                    <a:pt x="3271895" y="2132413"/>
                  </a:lnTo>
                  <a:lnTo>
                    <a:pt x="3226557" y="2148620"/>
                  </a:lnTo>
                  <a:lnTo>
                    <a:pt x="3177169" y="2154309"/>
                  </a:lnTo>
                  <a:lnTo>
                    <a:pt x="215399" y="2154309"/>
                  </a:lnTo>
                  <a:lnTo>
                    <a:pt x="166012" y="2148620"/>
                  </a:lnTo>
                  <a:lnTo>
                    <a:pt x="120674" y="2132413"/>
                  </a:lnTo>
                  <a:lnTo>
                    <a:pt x="80680" y="2106979"/>
                  </a:lnTo>
                  <a:lnTo>
                    <a:pt x="47322" y="2073610"/>
                  </a:lnTo>
                  <a:lnTo>
                    <a:pt x="21894" y="2033597"/>
                  </a:lnTo>
                  <a:lnTo>
                    <a:pt x="5689" y="1988231"/>
                  </a:lnTo>
                  <a:lnTo>
                    <a:pt x="0" y="1938805"/>
                  </a:lnTo>
                  <a:lnTo>
                    <a:pt x="0" y="215399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3" name="object 13"/>
            <p:cNvSpPr/>
            <p:nvPr/>
          </p:nvSpPr>
          <p:spPr>
            <a:xfrm>
              <a:off x="6470992" y="5708036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4" h="2154554">
                  <a:moveTo>
                    <a:pt x="3177170" y="0"/>
                  </a:moveTo>
                  <a:lnTo>
                    <a:pt x="215399" y="0"/>
                  </a:lnTo>
                  <a:lnTo>
                    <a:pt x="166012" y="5689"/>
                  </a:lnTo>
                  <a:lnTo>
                    <a:pt x="120674" y="21894"/>
                  </a:lnTo>
                  <a:lnTo>
                    <a:pt x="80680" y="47322"/>
                  </a:lnTo>
                  <a:lnTo>
                    <a:pt x="47322" y="80680"/>
                  </a:lnTo>
                  <a:lnTo>
                    <a:pt x="21894" y="120674"/>
                  </a:lnTo>
                  <a:lnTo>
                    <a:pt x="5689" y="166012"/>
                  </a:lnTo>
                  <a:lnTo>
                    <a:pt x="0" y="215399"/>
                  </a:lnTo>
                  <a:lnTo>
                    <a:pt x="0" y="1938805"/>
                  </a:lnTo>
                  <a:lnTo>
                    <a:pt x="5689" y="1988193"/>
                  </a:lnTo>
                  <a:lnTo>
                    <a:pt x="21894" y="2033530"/>
                  </a:lnTo>
                  <a:lnTo>
                    <a:pt x="47322" y="2073524"/>
                  </a:lnTo>
                  <a:lnTo>
                    <a:pt x="80680" y="2106882"/>
                  </a:lnTo>
                  <a:lnTo>
                    <a:pt x="120674" y="2132310"/>
                  </a:lnTo>
                  <a:lnTo>
                    <a:pt x="166012" y="2148516"/>
                  </a:lnTo>
                  <a:lnTo>
                    <a:pt x="215399" y="2154205"/>
                  </a:lnTo>
                  <a:lnTo>
                    <a:pt x="3177170" y="2154205"/>
                  </a:lnTo>
                  <a:lnTo>
                    <a:pt x="3226557" y="2148516"/>
                  </a:lnTo>
                  <a:lnTo>
                    <a:pt x="3271895" y="2132310"/>
                  </a:lnTo>
                  <a:lnTo>
                    <a:pt x="3311889" y="2106882"/>
                  </a:lnTo>
                  <a:lnTo>
                    <a:pt x="3345247" y="2073524"/>
                  </a:lnTo>
                  <a:lnTo>
                    <a:pt x="3370675" y="2033530"/>
                  </a:lnTo>
                  <a:lnTo>
                    <a:pt x="3386880" y="1988193"/>
                  </a:lnTo>
                  <a:lnTo>
                    <a:pt x="3392569" y="1938805"/>
                  </a:lnTo>
                  <a:lnTo>
                    <a:pt x="3392569" y="215399"/>
                  </a:lnTo>
                  <a:lnTo>
                    <a:pt x="3386880" y="166012"/>
                  </a:lnTo>
                  <a:lnTo>
                    <a:pt x="3370675" y="120674"/>
                  </a:lnTo>
                  <a:lnTo>
                    <a:pt x="3345247" y="80680"/>
                  </a:lnTo>
                  <a:lnTo>
                    <a:pt x="3311889" y="47322"/>
                  </a:lnTo>
                  <a:lnTo>
                    <a:pt x="3271895" y="21894"/>
                  </a:lnTo>
                  <a:lnTo>
                    <a:pt x="3226557" y="5689"/>
                  </a:lnTo>
                  <a:lnTo>
                    <a:pt x="3177170" y="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0992" y="5708036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4" h="2154554">
                  <a:moveTo>
                    <a:pt x="0" y="215399"/>
                  </a:moveTo>
                  <a:lnTo>
                    <a:pt x="5689" y="166012"/>
                  </a:lnTo>
                  <a:lnTo>
                    <a:pt x="21894" y="120674"/>
                  </a:lnTo>
                  <a:lnTo>
                    <a:pt x="47322" y="80680"/>
                  </a:lnTo>
                  <a:lnTo>
                    <a:pt x="80680" y="47322"/>
                  </a:lnTo>
                  <a:lnTo>
                    <a:pt x="120674" y="21894"/>
                  </a:lnTo>
                  <a:lnTo>
                    <a:pt x="166012" y="5689"/>
                  </a:lnTo>
                  <a:lnTo>
                    <a:pt x="215399" y="0"/>
                  </a:lnTo>
                  <a:lnTo>
                    <a:pt x="3177169" y="0"/>
                  </a:lnTo>
                  <a:lnTo>
                    <a:pt x="3226557" y="5689"/>
                  </a:lnTo>
                  <a:lnTo>
                    <a:pt x="3271895" y="21894"/>
                  </a:lnTo>
                  <a:lnTo>
                    <a:pt x="3311889" y="47322"/>
                  </a:lnTo>
                  <a:lnTo>
                    <a:pt x="3345247" y="80680"/>
                  </a:lnTo>
                  <a:lnTo>
                    <a:pt x="3370675" y="120674"/>
                  </a:lnTo>
                  <a:lnTo>
                    <a:pt x="3386880" y="166012"/>
                  </a:lnTo>
                  <a:lnTo>
                    <a:pt x="3392569" y="215399"/>
                  </a:lnTo>
                  <a:lnTo>
                    <a:pt x="3392569" y="1938805"/>
                  </a:lnTo>
                  <a:lnTo>
                    <a:pt x="3386880" y="1988193"/>
                  </a:lnTo>
                  <a:lnTo>
                    <a:pt x="3370675" y="2033530"/>
                  </a:lnTo>
                  <a:lnTo>
                    <a:pt x="3345247" y="2073524"/>
                  </a:lnTo>
                  <a:lnTo>
                    <a:pt x="3311889" y="2106882"/>
                  </a:lnTo>
                  <a:lnTo>
                    <a:pt x="3271895" y="2132310"/>
                  </a:lnTo>
                  <a:lnTo>
                    <a:pt x="3226557" y="2148516"/>
                  </a:lnTo>
                  <a:lnTo>
                    <a:pt x="3177169" y="2154205"/>
                  </a:lnTo>
                  <a:lnTo>
                    <a:pt x="215399" y="2154205"/>
                  </a:lnTo>
                  <a:lnTo>
                    <a:pt x="166012" y="2148516"/>
                  </a:lnTo>
                  <a:lnTo>
                    <a:pt x="120674" y="2132310"/>
                  </a:lnTo>
                  <a:lnTo>
                    <a:pt x="80680" y="2106882"/>
                  </a:lnTo>
                  <a:lnTo>
                    <a:pt x="47322" y="2073524"/>
                  </a:lnTo>
                  <a:lnTo>
                    <a:pt x="21894" y="2033530"/>
                  </a:lnTo>
                  <a:lnTo>
                    <a:pt x="5689" y="1988193"/>
                  </a:lnTo>
                  <a:lnTo>
                    <a:pt x="0" y="1938805"/>
                  </a:lnTo>
                  <a:lnTo>
                    <a:pt x="0" y="215399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463029" y="3841449"/>
            <a:ext cx="981530" cy="476324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3032" spc="-52" dirty="0">
                <a:latin typeface="Trebuchet MS"/>
                <a:cs typeface="Trebuchet MS"/>
              </a:rPr>
              <a:t>Circle</a:t>
            </a:r>
            <a:endParaRPr sz="3032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207026" y="3240917"/>
            <a:ext cx="2292674" cy="1530247"/>
            <a:chOff x="10235140" y="5344512"/>
            <a:chExt cx="3780790" cy="2523490"/>
          </a:xfrm>
        </p:grpSpPr>
        <p:sp>
          <p:nvSpPr>
            <p:cNvPr id="17" name="object 17"/>
            <p:cNvSpPr/>
            <p:nvPr/>
          </p:nvSpPr>
          <p:spPr>
            <a:xfrm>
              <a:off x="10240538" y="5349909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5" h="2154554">
                  <a:moveTo>
                    <a:pt x="3177065" y="0"/>
                  </a:moveTo>
                  <a:lnTo>
                    <a:pt x="215399" y="0"/>
                  </a:lnTo>
                  <a:lnTo>
                    <a:pt x="166012" y="5689"/>
                  </a:lnTo>
                  <a:lnTo>
                    <a:pt x="120674" y="21894"/>
                  </a:lnTo>
                  <a:lnTo>
                    <a:pt x="80680" y="47322"/>
                  </a:lnTo>
                  <a:lnTo>
                    <a:pt x="47322" y="80680"/>
                  </a:lnTo>
                  <a:lnTo>
                    <a:pt x="21894" y="120674"/>
                  </a:lnTo>
                  <a:lnTo>
                    <a:pt x="5689" y="166012"/>
                  </a:lnTo>
                  <a:lnTo>
                    <a:pt x="0" y="215399"/>
                  </a:lnTo>
                  <a:lnTo>
                    <a:pt x="0" y="1938805"/>
                  </a:lnTo>
                  <a:lnTo>
                    <a:pt x="5689" y="1988231"/>
                  </a:lnTo>
                  <a:lnTo>
                    <a:pt x="21894" y="2033597"/>
                  </a:lnTo>
                  <a:lnTo>
                    <a:pt x="47322" y="2073610"/>
                  </a:lnTo>
                  <a:lnTo>
                    <a:pt x="80680" y="2106979"/>
                  </a:lnTo>
                  <a:lnTo>
                    <a:pt x="120674" y="2132413"/>
                  </a:lnTo>
                  <a:lnTo>
                    <a:pt x="166012" y="2148620"/>
                  </a:lnTo>
                  <a:lnTo>
                    <a:pt x="215399" y="2154310"/>
                  </a:lnTo>
                  <a:lnTo>
                    <a:pt x="3177065" y="2154310"/>
                  </a:lnTo>
                  <a:lnTo>
                    <a:pt x="3226458" y="2148620"/>
                  </a:lnTo>
                  <a:lnTo>
                    <a:pt x="3271811" y="2132413"/>
                  </a:lnTo>
                  <a:lnTo>
                    <a:pt x="3311825" y="2106979"/>
                  </a:lnTo>
                  <a:lnTo>
                    <a:pt x="3345205" y="2073610"/>
                  </a:lnTo>
                  <a:lnTo>
                    <a:pt x="3370654" y="2033597"/>
                  </a:lnTo>
                  <a:lnTo>
                    <a:pt x="3386874" y="1988231"/>
                  </a:lnTo>
                  <a:lnTo>
                    <a:pt x="3392569" y="1938805"/>
                  </a:lnTo>
                  <a:lnTo>
                    <a:pt x="3392569" y="215399"/>
                  </a:lnTo>
                  <a:lnTo>
                    <a:pt x="3386874" y="166012"/>
                  </a:lnTo>
                  <a:lnTo>
                    <a:pt x="3370654" y="120674"/>
                  </a:lnTo>
                  <a:lnTo>
                    <a:pt x="3345205" y="80680"/>
                  </a:lnTo>
                  <a:lnTo>
                    <a:pt x="3311825" y="47322"/>
                  </a:lnTo>
                  <a:lnTo>
                    <a:pt x="3271811" y="21894"/>
                  </a:lnTo>
                  <a:lnTo>
                    <a:pt x="3226458" y="5689"/>
                  </a:lnTo>
                  <a:lnTo>
                    <a:pt x="3177065" y="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8" name="object 18"/>
            <p:cNvSpPr/>
            <p:nvPr/>
          </p:nvSpPr>
          <p:spPr>
            <a:xfrm>
              <a:off x="10240537" y="5349909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5" h="2154554">
                  <a:moveTo>
                    <a:pt x="0" y="215399"/>
                  </a:moveTo>
                  <a:lnTo>
                    <a:pt x="5689" y="166012"/>
                  </a:lnTo>
                  <a:lnTo>
                    <a:pt x="21894" y="120674"/>
                  </a:lnTo>
                  <a:lnTo>
                    <a:pt x="47322" y="80680"/>
                  </a:lnTo>
                  <a:lnTo>
                    <a:pt x="80680" y="47322"/>
                  </a:lnTo>
                  <a:lnTo>
                    <a:pt x="120674" y="21894"/>
                  </a:lnTo>
                  <a:lnTo>
                    <a:pt x="166012" y="5689"/>
                  </a:lnTo>
                  <a:lnTo>
                    <a:pt x="215399" y="0"/>
                  </a:lnTo>
                  <a:lnTo>
                    <a:pt x="3177065" y="0"/>
                  </a:lnTo>
                  <a:lnTo>
                    <a:pt x="3226458" y="5689"/>
                  </a:lnTo>
                  <a:lnTo>
                    <a:pt x="3271811" y="21894"/>
                  </a:lnTo>
                  <a:lnTo>
                    <a:pt x="3311825" y="47322"/>
                  </a:lnTo>
                  <a:lnTo>
                    <a:pt x="3345205" y="80680"/>
                  </a:lnTo>
                  <a:lnTo>
                    <a:pt x="3370654" y="120674"/>
                  </a:lnTo>
                  <a:lnTo>
                    <a:pt x="3386874" y="166012"/>
                  </a:lnTo>
                  <a:lnTo>
                    <a:pt x="3392569" y="215399"/>
                  </a:lnTo>
                  <a:lnTo>
                    <a:pt x="3392569" y="1938805"/>
                  </a:lnTo>
                  <a:lnTo>
                    <a:pt x="3386874" y="1988231"/>
                  </a:lnTo>
                  <a:lnTo>
                    <a:pt x="3370654" y="2033597"/>
                  </a:lnTo>
                  <a:lnTo>
                    <a:pt x="3345205" y="2073610"/>
                  </a:lnTo>
                  <a:lnTo>
                    <a:pt x="3311825" y="2106979"/>
                  </a:lnTo>
                  <a:lnTo>
                    <a:pt x="3271811" y="2132413"/>
                  </a:lnTo>
                  <a:lnTo>
                    <a:pt x="3226458" y="2148620"/>
                  </a:lnTo>
                  <a:lnTo>
                    <a:pt x="3177065" y="2154309"/>
                  </a:lnTo>
                  <a:lnTo>
                    <a:pt x="215399" y="2154309"/>
                  </a:lnTo>
                  <a:lnTo>
                    <a:pt x="166012" y="2148620"/>
                  </a:lnTo>
                  <a:lnTo>
                    <a:pt x="120674" y="2132413"/>
                  </a:lnTo>
                  <a:lnTo>
                    <a:pt x="80680" y="2106979"/>
                  </a:lnTo>
                  <a:lnTo>
                    <a:pt x="47322" y="2073610"/>
                  </a:lnTo>
                  <a:lnTo>
                    <a:pt x="21894" y="2033597"/>
                  </a:lnTo>
                  <a:lnTo>
                    <a:pt x="5689" y="1988231"/>
                  </a:lnTo>
                  <a:lnTo>
                    <a:pt x="0" y="1938805"/>
                  </a:lnTo>
                  <a:lnTo>
                    <a:pt x="0" y="215399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17408" y="5708036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5" h="2154554">
                  <a:moveTo>
                    <a:pt x="3177170" y="0"/>
                  </a:moveTo>
                  <a:lnTo>
                    <a:pt x="215504" y="0"/>
                  </a:lnTo>
                  <a:lnTo>
                    <a:pt x="166078" y="5689"/>
                  </a:lnTo>
                  <a:lnTo>
                    <a:pt x="120712" y="21894"/>
                  </a:lnTo>
                  <a:lnTo>
                    <a:pt x="80699" y="47322"/>
                  </a:lnTo>
                  <a:lnTo>
                    <a:pt x="47330" y="80680"/>
                  </a:lnTo>
                  <a:lnTo>
                    <a:pt x="21896" y="120674"/>
                  </a:lnTo>
                  <a:lnTo>
                    <a:pt x="5689" y="166012"/>
                  </a:lnTo>
                  <a:lnTo>
                    <a:pt x="0" y="215399"/>
                  </a:lnTo>
                  <a:lnTo>
                    <a:pt x="0" y="1938805"/>
                  </a:lnTo>
                  <a:lnTo>
                    <a:pt x="5689" y="1988193"/>
                  </a:lnTo>
                  <a:lnTo>
                    <a:pt x="21896" y="2033530"/>
                  </a:lnTo>
                  <a:lnTo>
                    <a:pt x="47330" y="2073524"/>
                  </a:lnTo>
                  <a:lnTo>
                    <a:pt x="80699" y="2106882"/>
                  </a:lnTo>
                  <a:lnTo>
                    <a:pt x="120712" y="2132310"/>
                  </a:lnTo>
                  <a:lnTo>
                    <a:pt x="166078" y="2148516"/>
                  </a:lnTo>
                  <a:lnTo>
                    <a:pt x="215504" y="2154205"/>
                  </a:lnTo>
                  <a:lnTo>
                    <a:pt x="3177170" y="2154205"/>
                  </a:lnTo>
                  <a:lnTo>
                    <a:pt x="3226557" y="2148516"/>
                  </a:lnTo>
                  <a:lnTo>
                    <a:pt x="3271895" y="2132310"/>
                  </a:lnTo>
                  <a:lnTo>
                    <a:pt x="3311889" y="2106882"/>
                  </a:lnTo>
                  <a:lnTo>
                    <a:pt x="3345247" y="2073524"/>
                  </a:lnTo>
                  <a:lnTo>
                    <a:pt x="3370675" y="2033530"/>
                  </a:lnTo>
                  <a:lnTo>
                    <a:pt x="3386880" y="1988193"/>
                  </a:lnTo>
                  <a:lnTo>
                    <a:pt x="3392569" y="1938805"/>
                  </a:lnTo>
                  <a:lnTo>
                    <a:pt x="3392569" y="215399"/>
                  </a:lnTo>
                  <a:lnTo>
                    <a:pt x="3386880" y="166012"/>
                  </a:lnTo>
                  <a:lnTo>
                    <a:pt x="3370675" y="120674"/>
                  </a:lnTo>
                  <a:lnTo>
                    <a:pt x="3345247" y="80680"/>
                  </a:lnTo>
                  <a:lnTo>
                    <a:pt x="3311889" y="47322"/>
                  </a:lnTo>
                  <a:lnTo>
                    <a:pt x="3271895" y="21894"/>
                  </a:lnTo>
                  <a:lnTo>
                    <a:pt x="3226557" y="5689"/>
                  </a:lnTo>
                  <a:lnTo>
                    <a:pt x="3177170" y="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0" name="object 20"/>
            <p:cNvSpPr/>
            <p:nvPr/>
          </p:nvSpPr>
          <p:spPr>
            <a:xfrm>
              <a:off x="10617408" y="5708036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5" h="2154554">
                  <a:moveTo>
                    <a:pt x="0" y="215399"/>
                  </a:moveTo>
                  <a:lnTo>
                    <a:pt x="5689" y="166012"/>
                  </a:lnTo>
                  <a:lnTo>
                    <a:pt x="21896" y="120674"/>
                  </a:lnTo>
                  <a:lnTo>
                    <a:pt x="47330" y="80680"/>
                  </a:lnTo>
                  <a:lnTo>
                    <a:pt x="80699" y="47322"/>
                  </a:lnTo>
                  <a:lnTo>
                    <a:pt x="120712" y="21894"/>
                  </a:lnTo>
                  <a:lnTo>
                    <a:pt x="166078" y="5689"/>
                  </a:lnTo>
                  <a:lnTo>
                    <a:pt x="215504" y="0"/>
                  </a:lnTo>
                  <a:lnTo>
                    <a:pt x="3177169" y="0"/>
                  </a:lnTo>
                  <a:lnTo>
                    <a:pt x="3226557" y="5689"/>
                  </a:lnTo>
                  <a:lnTo>
                    <a:pt x="3271895" y="21894"/>
                  </a:lnTo>
                  <a:lnTo>
                    <a:pt x="3311889" y="47322"/>
                  </a:lnTo>
                  <a:lnTo>
                    <a:pt x="3345247" y="80680"/>
                  </a:lnTo>
                  <a:lnTo>
                    <a:pt x="3370675" y="120674"/>
                  </a:lnTo>
                  <a:lnTo>
                    <a:pt x="3386880" y="166012"/>
                  </a:lnTo>
                  <a:lnTo>
                    <a:pt x="3392569" y="215399"/>
                  </a:lnTo>
                  <a:lnTo>
                    <a:pt x="3392569" y="1938805"/>
                  </a:lnTo>
                  <a:lnTo>
                    <a:pt x="3386880" y="1988193"/>
                  </a:lnTo>
                  <a:lnTo>
                    <a:pt x="3370675" y="2033530"/>
                  </a:lnTo>
                  <a:lnTo>
                    <a:pt x="3345247" y="2073524"/>
                  </a:lnTo>
                  <a:lnTo>
                    <a:pt x="3311889" y="2106882"/>
                  </a:lnTo>
                  <a:lnTo>
                    <a:pt x="3271895" y="2132310"/>
                  </a:lnTo>
                  <a:lnTo>
                    <a:pt x="3226557" y="2148516"/>
                  </a:lnTo>
                  <a:lnTo>
                    <a:pt x="3177169" y="2154205"/>
                  </a:lnTo>
                  <a:lnTo>
                    <a:pt x="215504" y="2154205"/>
                  </a:lnTo>
                  <a:lnTo>
                    <a:pt x="166078" y="2148516"/>
                  </a:lnTo>
                  <a:lnTo>
                    <a:pt x="120712" y="2132310"/>
                  </a:lnTo>
                  <a:lnTo>
                    <a:pt x="80699" y="2106882"/>
                  </a:lnTo>
                  <a:lnTo>
                    <a:pt x="47330" y="2073524"/>
                  </a:lnTo>
                  <a:lnTo>
                    <a:pt x="21896" y="2033530"/>
                  </a:lnTo>
                  <a:lnTo>
                    <a:pt x="5689" y="1988193"/>
                  </a:lnTo>
                  <a:lnTo>
                    <a:pt x="0" y="1938805"/>
                  </a:lnTo>
                  <a:lnTo>
                    <a:pt x="0" y="215399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591278" y="3841449"/>
            <a:ext cx="1754354" cy="476324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3032" spc="27" dirty="0">
                <a:latin typeface="Trebuchet MS"/>
                <a:cs typeface="Trebuchet MS"/>
              </a:rPr>
              <a:t>Rectangle</a:t>
            </a:r>
            <a:endParaRPr sz="3032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207124" y="5145683"/>
            <a:ext cx="2292289" cy="1529862"/>
            <a:chOff x="10235302" y="8485612"/>
            <a:chExt cx="3780154" cy="2522855"/>
          </a:xfrm>
        </p:grpSpPr>
        <p:sp>
          <p:nvSpPr>
            <p:cNvPr id="23" name="object 23"/>
            <p:cNvSpPr/>
            <p:nvPr/>
          </p:nvSpPr>
          <p:spPr>
            <a:xfrm>
              <a:off x="10240538" y="8490847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5" h="2154554">
                  <a:moveTo>
                    <a:pt x="3177065" y="0"/>
                  </a:moveTo>
                  <a:lnTo>
                    <a:pt x="215399" y="0"/>
                  </a:lnTo>
                  <a:lnTo>
                    <a:pt x="166012" y="5689"/>
                  </a:lnTo>
                  <a:lnTo>
                    <a:pt x="120674" y="21894"/>
                  </a:lnTo>
                  <a:lnTo>
                    <a:pt x="80680" y="47322"/>
                  </a:lnTo>
                  <a:lnTo>
                    <a:pt x="47322" y="80680"/>
                  </a:lnTo>
                  <a:lnTo>
                    <a:pt x="21894" y="120674"/>
                  </a:lnTo>
                  <a:lnTo>
                    <a:pt x="5689" y="166012"/>
                  </a:lnTo>
                  <a:lnTo>
                    <a:pt x="0" y="215399"/>
                  </a:lnTo>
                  <a:lnTo>
                    <a:pt x="0" y="1938858"/>
                  </a:lnTo>
                  <a:lnTo>
                    <a:pt x="5689" y="1988253"/>
                  </a:lnTo>
                  <a:lnTo>
                    <a:pt x="21894" y="2033596"/>
                  </a:lnTo>
                  <a:lnTo>
                    <a:pt x="47322" y="2073594"/>
                  </a:lnTo>
                  <a:lnTo>
                    <a:pt x="80680" y="2106954"/>
                  </a:lnTo>
                  <a:lnTo>
                    <a:pt x="120674" y="2132383"/>
                  </a:lnTo>
                  <a:lnTo>
                    <a:pt x="166012" y="2148589"/>
                  </a:lnTo>
                  <a:lnTo>
                    <a:pt x="215399" y="2154278"/>
                  </a:lnTo>
                  <a:lnTo>
                    <a:pt x="3177065" y="2154278"/>
                  </a:lnTo>
                  <a:lnTo>
                    <a:pt x="3226458" y="2148589"/>
                  </a:lnTo>
                  <a:lnTo>
                    <a:pt x="3271811" y="2132383"/>
                  </a:lnTo>
                  <a:lnTo>
                    <a:pt x="3311825" y="2106954"/>
                  </a:lnTo>
                  <a:lnTo>
                    <a:pt x="3345205" y="2073594"/>
                  </a:lnTo>
                  <a:lnTo>
                    <a:pt x="3370654" y="2033596"/>
                  </a:lnTo>
                  <a:lnTo>
                    <a:pt x="3386874" y="1988253"/>
                  </a:lnTo>
                  <a:lnTo>
                    <a:pt x="3392569" y="1938858"/>
                  </a:lnTo>
                  <a:lnTo>
                    <a:pt x="3392569" y="215399"/>
                  </a:lnTo>
                  <a:lnTo>
                    <a:pt x="3386874" y="166012"/>
                  </a:lnTo>
                  <a:lnTo>
                    <a:pt x="3370654" y="120674"/>
                  </a:lnTo>
                  <a:lnTo>
                    <a:pt x="3345205" y="80680"/>
                  </a:lnTo>
                  <a:lnTo>
                    <a:pt x="3311825" y="47322"/>
                  </a:lnTo>
                  <a:lnTo>
                    <a:pt x="3271811" y="21894"/>
                  </a:lnTo>
                  <a:lnTo>
                    <a:pt x="3226458" y="5689"/>
                  </a:lnTo>
                  <a:lnTo>
                    <a:pt x="3177065" y="0"/>
                  </a:lnTo>
                  <a:close/>
                </a:path>
              </a:pathLst>
            </a:cu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" name="object 24"/>
            <p:cNvSpPr/>
            <p:nvPr/>
          </p:nvSpPr>
          <p:spPr>
            <a:xfrm>
              <a:off x="10240538" y="8490848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5" h="2154554">
                  <a:moveTo>
                    <a:pt x="0" y="215399"/>
                  </a:moveTo>
                  <a:lnTo>
                    <a:pt x="5689" y="166012"/>
                  </a:lnTo>
                  <a:lnTo>
                    <a:pt x="21894" y="120674"/>
                  </a:lnTo>
                  <a:lnTo>
                    <a:pt x="47322" y="80680"/>
                  </a:lnTo>
                  <a:lnTo>
                    <a:pt x="80680" y="47322"/>
                  </a:lnTo>
                  <a:lnTo>
                    <a:pt x="120674" y="21894"/>
                  </a:lnTo>
                  <a:lnTo>
                    <a:pt x="166012" y="5689"/>
                  </a:lnTo>
                  <a:lnTo>
                    <a:pt x="215399" y="0"/>
                  </a:lnTo>
                  <a:lnTo>
                    <a:pt x="3177065" y="0"/>
                  </a:lnTo>
                  <a:lnTo>
                    <a:pt x="3226458" y="5689"/>
                  </a:lnTo>
                  <a:lnTo>
                    <a:pt x="3271811" y="21894"/>
                  </a:lnTo>
                  <a:lnTo>
                    <a:pt x="3311825" y="47322"/>
                  </a:lnTo>
                  <a:lnTo>
                    <a:pt x="3345205" y="80680"/>
                  </a:lnTo>
                  <a:lnTo>
                    <a:pt x="3370654" y="120674"/>
                  </a:lnTo>
                  <a:lnTo>
                    <a:pt x="3386874" y="166012"/>
                  </a:lnTo>
                  <a:lnTo>
                    <a:pt x="3392569" y="215399"/>
                  </a:lnTo>
                  <a:lnTo>
                    <a:pt x="3392569" y="1938858"/>
                  </a:lnTo>
                  <a:lnTo>
                    <a:pt x="3386874" y="1988253"/>
                  </a:lnTo>
                  <a:lnTo>
                    <a:pt x="3370654" y="2033596"/>
                  </a:lnTo>
                  <a:lnTo>
                    <a:pt x="3345205" y="2073594"/>
                  </a:lnTo>
                  <a:lnTo>
                    <a:pt x="3311825" y="2106954"/>
                  </a:lnTo>
                  <a:lnTo>
                    <a:pt x="3271811" y="2132383"/>
                  </a:lnTo>
                  <a:lnTo>
                    <a:pt x="3226458" y="2148589"/>
                  </a:lnTo>
                  <a:lnTo>
                    <a:pt x="3177065" y="2154278"/>
                  </a:lnTo>
                  <a:lnTo>
                    <a:pt x="215399" y="2154278"/>
                  </a:lnTo>
                  <a:lnTo>
                    <a:pt x="166012" y="2148589"/>
                  </a:lnTo>
                  <a:lnTo>
                    <a:pt x="120674" y="2132383"/>
                  </a:lnTo>
                  <a:lnTo>
                    <a:pt x="80680" y="2106954"/>
                  </a:lnTo>
                  <a:lnTo>
                    <a:pt x="47322" y="2073594"/>
                  </a:lnTo>
                  <a:lnTo>
                    <a:pt x="21894" y="2033596"/>
                  </a:lnTo>
                  <a:lnTo>
                    <a:pt x="5689" y="1988253"/>
                  </a:lnTo>
                  <a:lnTo>
                    <a:pt x="0" y="1938858"/>
                  </a:lnTo>
                  <a:lnTo>
                    <a:pt x="0" y="215399"/>
                  </a:lnTo>
                  <a:close/>
                </a:path>
              </a:pathLst>
            </a:cu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5" name="object 25"/>
            <p:cNvSpPr/>
            <p:nvPr/>
          </p:nvSpPr>
          <p:spPr>
            <a:xfrm>
              <a:off x="10617409" y="8848974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5" h="2154554">
                  <a:moveTo>
                    <a:pt x="3177170" y="0"/>
                  </a:moveTo>
                  <a:lnTo>
                    <a:pt x="215504" y="0"/>
                  </a:lnTo>
                  <a:lnTo>
                    <a:pt x="166078" y="5689"/>
                  </a:lnTo>
                  <a:lnTo>
                    <a:pt x="120712" y="21894"/>
                  </a:lnTo>
                  <a:lnTo>
                    <a:pt x="80699" y="47322"/>
                  </a:lnTo>
                  <a:lnTo>
                    <a:pt x="47330" y="80680"/>
                  </a:lnTo>
                  <a:lnTo>
                    <a:pt x="21896" y="120674"/>
                  </a:lnTo>
                  <a:lnTo>
                    <a:pt x="5689" y="166012"/>
                  </a:lnTo>
                  <a:lnTo>
                    <a:pt x="0" y="215399"/>
                  </a:lnTo>
                  <a:lnTo>
                    <a:pt x="0" y="1938837"/>
                  </a:lnTo>
                  <a:lnTo>
                    <a:pt x="5689" y="1988232"/>
                  </a:lnTo>
                  <a:lnTo>
                    <a:pt x="21896" y="2033575"/>
                  </a:lnTo>
                  <a:lnTo>
                    <a:pt x="47330" y="2073573"/>
                  </a:lnTo>
                  <a:lnTo>
                    <a:pt x="80699" y="2106933"/>
                  </a:lnTo>
                  <a:lnTo>
                    <a:pt x="120712" y="2132362"/>
                  </a:lnTo>
                  <a:lnTo>
                    <a:pt x="166078" y="2148568"/>
                  </a:lnTo>
                  <a:lnTo>
                    <a:pt x="215504" y="2154257"/>
                  </a:lnTo>
                  <a:lnTo>
                    <a:pt x="3177170" y="2154257"/>
                  </a:lnTo>
                  <a:lnTo>
                    <a:pt x="3226557" y="2148568"/>
                  </a:lnTo>
                  <a:lnTo>
                    <a:pt x="3271895" y="2132362"/>
                  </a:lnTo>
                  <a:lnTo>
                    <a:pt x="3311889" y="2106933"/>
                  </a:lnTo>
                  <a:lnTo>
                    <a:pt x="3345247" y="2073573"/>
                  </a:lnTo>
                  <a:lnTo>
                    <a:pt x="3370675" y="2033575"/>
                  </a:lnTo>
                  <a:lnTo>
                    <a:pt x="3386880" y="1988232"/>
                  </a:lnTo>
                  <a:lnTo>
                    <a:pt x="3392569" y="1938837"/>
                  </a:lnTo>
                  <a:lnTo>
                    <a:pt x="3392569" y="215399"/>
                  </a:lnTo>
                  <a:lnTo>
                    <a:pt x="3386880" y="166012"/>
                  </a:lnTo>
                  <a:lnTo>
                    <a:pt x="3370675" y="120674"/>
                  </a:lnTo>
                  <a:lnTo>
                    <a:pt x="3345247" y="80680"/>
                  </a:lnTo>
                  <a:lnTo>
                    <a:pt x="3311889" y="47322"/>
                  </a:lnTo>
                  <a:lnTo>
                    <a:pt x="3271895" y="21894"/>
                  </a:lnTo>
                  <a:lnTo>
                    <a:pt x="3226557" y="5689"/>
                  </a:lnTo>
                  <a:lnTo>
                    <a:pt x="3177170" y="0"/>
                  </a:lnTo>
                  <a:close/>
                </a:path>
              </a:pathLst>
            </a:cu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0617408" y="8848974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5" h="2154554">
                  <a:moveTo>
                    <a:pt x="0" y="215399"/>
                  </a:moveTo>
                  <a:lnTo>
                    <a:pt x="5689" y="166012"/>
                  </a:lnTo>
                  <a:lnTo>
                    <a:pt x="21896" y="120674"/>
                  </a:lnTo>
                  <a:lnTo>
                    <a:pt x="47330" y="80680"/>
                  </a:lnTo>
                  <a:lnTo>
                    <a:pt x="80699" y="47322"/>
                  </a:lnTo>
                  <a:lnTo>
                    <a:pt x="120712" y="21894"/>
                  </a:lnTo>
                  <a:lnTo>
                    <a:pt x="166078" y="5689"/>
                  </a:lnTo>
                  <a:lnTo>
                    <a:pt x="215504" y="0"/>
                  </a:lnTo>
                  <a:lnTo>
                    <a:pt x="3177169" y="0"/>
                  </a:lnTo>
                  <a:lnTo>
                    <a:pt x="3226557" y="5689"/>
                  </a:lnTo>
                  <a:lnTo>
                    <a:pt x="3271895" y="21894"/>
                  </a:lnTo>
                  <a:lnTo>
                    <a:pt x="3311889" y="47322"/>
                  </a:lnTo>
                  <a:lnTo>
                    <a:pt x="3345247" y="80680"/>
                  </a:lnTo>
                  <a:lnTo>
                    <a:pt x="3370675" y="120674"/>
                  </a:lnTo>
                  <a:lnTo>
                    <a:pt x="3386880" y="166012"/>
                  </a:lnTo>
                  <a:lnTo>
                    <a:pt x="3392569" y="215399"/>
                  </a:lnTo>
                  <a:lnTo>
                    <a:pt x="3392569" y="1938837"/>
                  </a:lnTo>
                  <a:lnTo>
                    <a:pt x="3386880" y="1988232"/>
                  </a:lnTo>
                  <a:lnTo>
                    <a:pt x="3370675" y="2033575"/>
                  </a:lnTo>
                  <a:lnTo>
                    <a:pt x="3345247" y="2073573"/>
                  </a:lnTo>
                  <a:lnTo>
                    <a:pt x="3311889" y="2106933"/>
                  </a:lnTo>
                  <a:lnTo>
                    <a:pt x="3271895" y="2132362"/>
                  </a:lnTo>
                  <a:lnTo>
                    <a:pt x="3226557" y="2148568"/>
                  </a:lnTo>
                  <a:lnTo>
                    <a:pt x="3177169" y="2154257"/>
                  </a:lnTo>
                  <a:lnTo>
                    <a:pt x="215504" y="2154257"/>
                  </a:lnTo>
                  <a:lnTo>
                    <a:pt x="166078" y="2148568"/>
                  </a:lnTo>
                  <a:lnTo>
                    <a:pt x="120712" y="2132362"/>
                  </a:lnTo>
                  <a:lnTo>
                    <a:pt x="80699" y="2106933"/>
                  </a:lnTo>
                  <a:lnTo>
                    <a:pt x="47330" y="2073573"/>
                  </a:lnTo>
                  <a:lnTo>
                    <a:pt x="21896" y="2033575"/>
                  </a:lnTo>
                  <a:lnTo>
                    <a:pt x="5689" y="1988232"/>
                  </a:lnTo>
                  <a:lnTo>
                    <a:pt x="0" y="1938837"/>
                  </a:lnTo>
                  <a:lnTo>
                    <a:pt x="0" y="215399"/>
                  </a:lnTo>
                  <a:close/>
                </a:path>
              </a:pathLst>
            </a:cu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845022" y="5746244"/>
            <a:ext cx="1246069" cy="476324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3032" spc="76" dirty="0">
                <a:latin typeface="Trebuchet MS"/>
                <a:cs typeface="Trebuchet MS"/>
              </a:rPr>
              <a:t>Square</a:t>
            </a:r>
            <a:endParaRPr sz="3032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9186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8959" y="1970408"/>
            <a:ext cx="9577387" cy="1458592"/>
          </a:xfrm>
        </p:spPr>
        <p:txBody>
          <a:bodyPr>
            <a:normAutofit/>
          </a:bodyPr>
          <a:lstStyle/>
          <a:p>
            <a:r>
              <a:rPr lang="ru-RU" dirty="0"/>
              <a:t>Механизм наследования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98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697" y="598082"/>
            <a:ext cx="8207488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spc="139" dirty="0"/>
              <a:t>Механизм</a:t>
            </a:r>
            <a:r>
              <a:rPr sz="4000" spc="-440" dirty="0"/>
              <a:t> </a:t>
            </a:r>
            <a:r>
              <a:rPr sz="4000" spc="58" dirty="0"/>
              <a:t>наследования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697" y="1837643"/>
            <a:ext cx="10861623" cy="202832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00699"/>
              </a:lnSpc>
              <a:spcBef>
                <a:spcPts val="55"/>
              </a:spcBef>
            </a:pPr>
            <a:r>
              <a:rPr sz="2880" spc="139" dirty="0">
                <a:latin typeface="Calibri" panose="020F0502020204030204" pitchFamily="34" charset="0"/>
                <a:cs typeface="Calibri" panose="020F0502020204030204" pitchFamily="34" charset="0"/>
              </a:rPr>
              <a:t>Во</a:t>
            </a:r>
            <a:r>
              <a:rPr sz="2880" spc="118" dirty="0">
                <a:latin typeface="Calibri" panose="020F0502020204030204" pitchFamily="34" charset="0"/>
                <a:cs typeface="Calibri" panose="020F0502020204030204" pitchFamily="34" charset="0"/>
              </a:rPr>
              <a:t>п</a:t>
            </a:r>
            <a:r>
              <a:rPr sz="2880" spc="127" dirty="0">
                <a:latin typeface="Calibri" panose="020F0502020204030204" pitchFamily="34" charset="0"/>
                <a:cs typeface="Calibri" panose="020F0502020204030204" pitchFamily="34" charset="0"/>
              </a:rPr>
              <a:t>р</a:t>
            </a:r>
            <a:r>
              <a:rPr sz="2880" spc="76" dirty="0">
                <a:latin typeface="Calibri" panose="020F0502020204030204" pitchFamily="34" charset="0"/>
                <a:cs typeface="Calibri" panose="020F0502020204030204" pitchFamily="34" charset="0"/>
              </a:rPr>
              <a:t>ос</a:t>
            </a:r>
            <a:r>
              <a:rPr sz="2880" spc="-224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sz="2880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121" dirty="0">
                <a:latin typeface="Calibri" panose="020F0502020204030204" pitchFamily="34" charset="0"/>
                <a:cs typeface="Calibri" panose="020F0502020204030204" pitchFamily="34" charset="0"/>
              </a:rPr>
              <a:t>Что</a:t>
            </a:r>
            <a:r>
              <a:rPr sz="2880" spc="-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124" dirty="0">
                <a:latin typeface="Calibri" panose="020F0502020204030204" pitchFamily="34" charset="0"/>
                <a:cs typeface="Calibri" panose="020F0502020204030204" pitchFamily="34" charset="0"/>
              </a:rPr>
              <a:t>пр</a:t>
            </a:r>
            <a:r>
              <a:rPr sz="2880" spc="127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sz="2880" spc="-3" dirty="0">
                <a:latin typeface="Calibri" panose="020F0502020204030204" pitchFamily="34" charset="0"/>
                <a:cs typeface="Calibri" panose="020F0502020204030204" pitchFamily="34" charset="0"/>
              </a:rPr>
              <a:t>исходит,</a:t>
            </a:r>
            <a:r>
              <a:rPr sz="2880" spc="-28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27" dirty="0">
                <a:latin typeface="Calibri" panose="020F0502020204030204" pitchFamily="34" charset="0"/>
                <a:cs typeface="Calibri" panose="020F0502020204030204" pitchFamily="34" charset="0"/>
              </a:rPr>
              <a:t>когда</a:t>
            </a:r>
            <a:r>
              <a:rPr sz="2880" spc="-28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-6" dirty="0">
                <a:latin typeface="Calibri" panose="020F0502020204030204" pitchFamily="34" charset="0"/>
                <a:cs typeface="Calibri" panose="020F0502020204030204" pitchFamily="34" charset="0"/>
              </a:rPr>
              <a:t>класс</a:t>
            </a:r>
            <a:r>
              <a:rPr sz="2880" spc="-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146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880" spc="-29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12" dirty="0">
                <a:latin typeface="Calibri" panose="020F0502020204030204" pitchFamily="34" charset="0"/>
                <a:cs typeface="Calibri" panose="020F0502020204030204" pitchFamily="34" charset="0"/>
              </a:rPr>
              <a:t>наследует</a:t>
            </a:r>
            <a:r>
              <a:rPr sz="2880" spc="15" dirty="0">
                <a:latin typeface="Calibri" panose="020F0502020204030204" pitchFamily="34" charset="0"/>
                <a:cs typeface="Calibri" panose="020F0502020204030204" pitchFamily="34" charset="0"/>
              </a:rPr>
              <a:t>с</a:t>
            </a:r>
            <a:r>
              <a:rPr sz="2880" spc="-39" dirty="0">
                <a:latin typeface="Calibri" panose="020F0502020204030204" pitchFamily="34" charset="0"/>
                <a:cs typeface="Calibri" panose="020F0502020204030204" pitchFamily="34" charset="0"/>
              </a:rPr>
              <a:t>я</a:t>
            </a:r>
            <a:r>
              <a:rPr sz="2880" spc="-29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91" dirty="0">
                <a:latin typeface="Calibri" panose="020F0502020204030204" pitchFamily="34" charset="0"/>
                <a:cs typeface="Calibri" panose="020F0502020204030204" pitchFamily="34" charset="0"/>
              </a:rPr>
              <a:t>от</a:t>
            </a:r>
            <a:r>
              <a:rPr sz="2880" spc="-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-12" dirty="0">
                <a:latin typeface="Calibri" panose="020F0502020204030204" pitchFamily="34" charset="0"/>
                <a:cs typeface="Calibri" panose="020F0502020204030204" pitchFamily="34" charset="0"/>
              </a:rPr>
              <a:t>кла</a:t>
            </a:r>
            <a:r>
              <a:rPr sz="2880" spc="-9" dirty="0">
                <a:latin typeface="Calibri" panose="020F0502020204030204" pitchFamily="34" charset="0"/>
                <a:cs typeface="Calibri" panose="020F0502020204030204" pitchFamily="34" charset="0"/>
              </a:rPr>
              <a:t>с</a:t>
            </a:r>
            <a:r>
              <a:rPr sz="2880" spc="27" dirty="0">
                <a:latin typeface="Calibri" panose="020F0502020204030204" pitchFamily="34" charset="0"/>
                <a:cs typeface="Calibri" panose="020F0502020204030204" pitchFamily="34" charset="0"/>
              </a:rPr>
              <a:t>са</a:t>
            </a:r>
            <a:r>
              <a:rPr sz="2880" spc="-29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106" dirty="0">
                <a:latin typeface="Calibri" panose="020F0502020204030204" pitchFamily="34" charset="0"/>
                <a:cs typeface="Calibri" panose="020F0502020204030204" pitchFamily="34" charset="0"/>
              </a:rPr>
              <a:t>A  </a:t>
            </a:r>
            <a:r>
              <a:rPr sz="2880" spc="-161" dirty="0">
                <a:latin typeface="Calibri" panose="020F0502020204030204" pitchFamily="34" charset="0"/>
                <a:cs typeface="Calibri" panose="020F0502020204030204" pitchFamily="34" charset="0"/>
              </a:rPr>
              <a:t>(т.е.</a:t>
            </a:r>
            <a:r>
              <a:rPr sz="2880" spc="-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27" dirty="0">
                <a:latin typeface="Calibri" panose="020F0502020204030204" pitchFamily="34" charset="0"/>
                <a:cs typeface="Calibri" panose="020F0502020204030204" pitchFamily="34" charset="0"/>
              </a:rPr>
              <a:t>когда</a:t>
            </a:r>
            <a:r>
              <a:rPr sz="2880" spc="-29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18" dirty="0">
                <a:latin typeface="Calibri" panose="020F0502020204030204" pitchFamily="34" charset="0"/>
                <a:cs typeface="Calibri" panose="020F0502020204030204" pitchFamily="34" charset="0"/>
              </a:rPr>
              <a:t>мы</a:t>
            </a:r>
            <a:r>
              <a:rPr sz="2880" spc="-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67" dirty="0">
                <a:latin typeface="Calibri" panose="020F0502020204030204" pitchFamily="34" charset="0"/>
                <a:cs typeface="Calibri" panose="020F0502020204030204" pitchFamily="34" charset="0"/>
              </a:rPr>
              <a:t>пи</a:t>
            </a:r>
            <a:r>
              <a:rPr sz="2880" spc="85" dirty="0">
                <a:latin typeface="Calibri" panose="020F0502020204030204" pitchFamily="34" charset="0"/>
                <a:cs typeface="Calibri" panose="020F0502020204030204" pitchFamily="34" charset="0"/>
              </a:rPr>
              <a:t>ш</a:t>
            </a:r>
            <a:r>
              <a:rPr sz="2880" spc="33" dirty="0">
                <a:latin typeface="Calibri" panose="020F0502020204030204" pitchFamily="34" charset="0"/>
                <a:cs typeface="Calibri" panose="020F0502020204030204" pitchFamily="34" charset="0"/>
              </a:rPr>
              <a:t>ем</a:t>
            </a:r>
            <a:r>
              <a:rPr sz="2880" spc="-28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49" dirty="0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sz="2880" spc="-29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-6" dirty="0">
                <a:latin typeface="Calibri" panose="020F0502020204030204" pitchFamily="34" charset="0"/>
                <a:cs typeface="Calibri" panose="020F0502020204030204" pitchFamily="34" charset="0"/>
              </a:rPr>
              <a:t>B(A))?</a:t>
            </a:r>
            <a:endParaRPr sz="288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 marR="1044294">
              <a:lnSpc>
                <a:spcPct val="100699"/>
              </a:lnSpc>
              <a:spcBef>
                <a:spcPts val="1798"/>
              </a:spcBef>
            </a:pPr>
            <a:r>
              <a:rPr sz="2880" spc="215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sz="2880" spc="158" dirty="0">
                <a:latin typeface="Calibri" panose="020F0502020204030204" pitchFamily="34" charset="0"/>
                <a:cs typeface="Calibri" panose="020F0502020204030204" pitchFamily="34" charset="0"/>
              </a:rPr>
              <a:t>т</a:t>
            </a:r>
            <a:r>
              <a:rPr sz="2880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880" spc="9" dirty="0">
                <a:latin typeface="Calibri" panose="020F0502020204030204" pitchFamily="34" charset="0"/>
                <a:cs typeface="Calibri" panose="020F0502020204030204" pitchFamily="34" charset="0"/>
              </a:rPr>
              <a:t>е</a:t>
            </a:r>
            <a:r>
              <a:rPr sz="2880" spc="55" dirty="0">
                <a:latin typeface="Calibri" panose="020F0502020204030204" pitchFamily="34" charset="0"/>
                <a:cs typeface="Calibri" panose="020F0502020204030204" pitchFamily="34" charset="0"/>
              </a:rPr>
              <a:t>т</a:t>
            </a:r>
            <a:r>
              <a:rPr sz="2880" spc="-224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sz="2880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52" dirty="0">
                <a:latin typeface="Calibri" panose="020F0502020204030204" pitchFamily="34" charset="0"/>
                <a:cs typeface="Calibri" panose="020F0502020204030204" pitchFamily="34" charset="0"/>
              </a:rPr>
              <a:t>Меняется</a:t>
            </a:r>
            <a:r>
              <a:rPr sz="2880" spc="-28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79" dirty="0">
                <a:latin typeface="Calibri" panose="020F0502020204030204" pitchFamily="34" charset="0"/>
                <a:cs typeface="Calibri" panose="020F0502020204030204" pitchFamily="34" charset="0"/>
              </a:rPr>
              <a:t>процедура</a:t>
            </a:r>
            <a:r>
              <a:rPr sz="2880" spc="-28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45" dirty="0">
                <a:latin typeface="Calibri" panose="020F0502020204030204" pitchFamily="34" charset="0"/>
                <a:cs typeface="Calibri" panose="020F0502020204030204" pitchFamily="34" charset="0"/>
              </a:rPr>
              <a:t>поиска</a:t>
            </a:r>
            <a:r>
              <a:rPr sz="2880" spc="-28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64" dirty="0">
                <a:latin typeface="Calibri" panose="020F0502020204030204" pitchFamily="34" charset="0"/>
                <a:cs typeface="Calibri" panose="020F0502020204030204" pitchFamily="34" charset="0"/>
              </a:rPr>
              <a:t>мето</a:t>
            </a:r>
            <a:r>
              <a:rPr sz="2880" spc="49" dirty="0">
                <a:latin typeface="Calibri" panose="020F0502020204030204" pitchFamily="34" charset="0"/>
                <a:cs typeface="Calibri" panose="020F0502020204030204" pitchFamily="34" charset="0"/>
              </a:rPr>
              <a:t>дов</a:t>
            </a:r>
            <a:r>
              <a:rPr sz="2880" spc="-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76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880" spc="-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45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880" spc="76" dirty="0">
                <a:latin typeface="Calibri" panose="020F0502020204030204" pitchFamily="34" charset="0"/>
                <a:cs typeface="Calibri" panose="020F0502020204030204" pitchFamily="34" charset="0"/>
              </a:rPr>
              <a:t>трибутов  </a:t>
            </a:r>
            <a:r>
              <a:rPr sz="2880" spc="9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880" spc="-30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-9" dirty="0">
                <a:latin typeface="Calibri" panose="020F0502020204030204" pitchFamily="34" charset="0"/>
                <a:cs typeface="Calibri" panose="020F0502020204030204" pitchFamily="34" charset="0"/>
              </a:rPr>
              <a:t>классе</a:t>
            </a:r>
            <a:r>
              <a:rPr sz="2880" spc="-29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-85" dirty="0">
                <a:latin typeface="Calibri" panose="020F0502020204030204" pitchFamily="34" charset="0"/>
                <a:cs typeface="Calibri" panose="020F0502020204030204" pitchFamily="34" charset="0"/>
              </a:rPr>
              <a:t>B.</a:t>
            </a:r>
            <a:endParaRPr sz="288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163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945" y="580943"/>
            <a:ext cx="10296357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spc="139" dirty="0"/>
              <a:t>Механизм</a:t>
            </a:r>
            <a:r>
              <a:rPr sz="4000" spc="-440" dirty="0"/>
              <a:t> </a:t>
            </a:r>
            <a:r>
              <a:rPr sz="4000" spc="58" dirty="0"/>
              <a:t>наследования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2945" y="1522718"/>
            <a:ext cx="10131049" cy="2981403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00699"/>
              </a:lnSpc>
              <a:spcBef>
                <a:spcPts val="55"/>
              </a:spcBef>
            </a:pPr>
            <a:r>
              <a:rPr sz="2880" spc="167" dirty="0">
                <a:latin typeface="Calibri" panose="020F0502020204030204" pitchFamily="34" charset="0"/>
                <a:cs typeface="Calibri" panose="020F0502020204030204" pitchFamily="34" charset="0"/>
              </a:rPr>
              <a:t>Мы</a:t>
            </a:r>
            <a:r>
              <a:rPr sz="2880" spc="-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-21" dirty="0">
                <a:latin typeface="Calibri" panose="020F0502020204030204" pitchFamily="34" charset="0"/>
                <a:cs typeface="Calibri" panose="020F0502020204030204" pitchFamily="34" charset="0"/>
              </a:rPr>
              <a:t>знаем,</a:t>
            </a:r>
            <a:r>
              <a:rPr sz="2880" spc="-29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64" dirty="0">
                <a:latin typeface="Calibri" panose="020F0502020204030204" pitchFamily="34" charset="0"/>
                <a:cs typeface="Calibri" panose="020F0502020204030204" pitchFamily="34" charset="0"/>
              </a:rPr>
              <a:t>что</a:t>
            </a:r>
            <a:r>
              <a:rPr sz="2880" spc="-29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27" dirty="0">
                <a:latin typeface="Calibri" panose="020F0502020204030204" pitchFamily="34" charset="0"/>
                <a:cs typeface="Calibri" panose="020F0502020204030204" pitchFamily="34" charset="0"/>
              </a:rPr>
              <a:t>у</a:t>
            </a:r>
            <a:r>
              <a:rPr sz="2880" spc="-29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61" dirty="0">
                <a:latin typeface="Calibri" panose="020F0502020204030204" pitchFamily="34" charset="0"/>
                <a:cs typeface="Calibri" panose="020F0502020204030204" pitchFamily="34" charset="0"/>
              </a:rPr>
              <a:t>«простого»</a:t>
            </a:r>
            <a:r>
              <a:rPr sz="2880" spc="-28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27" dirty="0">
                <a:latin typeface="Calibri" panose="020F0502020204030204" pitchFamily="34" charset="0"/>
                <a:cs typeface="Calibri" panose="020F0502020204030204" pitchFamily="34" charset="0"/>
              </a:rPr>
              <a:t>объекта</a:t>
            </a:r>
            <a:r>
              <a:rPr sz="2880" spc="-28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30" dirty="0">
                <a:latin typeface="Calibri" panose="020F0502020204030204" pitchFamily="34" charset="0"/>
                <a:cs typeface="Calibri" panose="020F0502020204030204" pitchFamily="34" charset="0"/>
              </a:rPr>
              <a:t>(который</a:t>
            </a:r>
            <a:r>
              <a:rPr sz="2880" spc="-28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67" dirty="0">
                <a:latin typeface="Calibri" panose="020F0502020204030204" pitchFamily="34" charset="0"/>
                <a:cs typeface="Calibri" panose="020F0502020204030204" pitchFamily="34" charset="0"/>
              </a:rPr>
              <a:t>ни</a:t>
            </a:r>
            <a:r>
              <a:rPr sz="2880" spc="-29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91" dirty="0">
                <a:latin typeface="Calibri" panose="020F0502020204030204" pitchFamily="34" charset="0"/>
                <a:cs typeface="Calibri" panose="020F0502020204030204" pitchFamily="34" charset="0"/>
              </a:rPr>
              <a:t>от</a:t>
            </a:r>
            <a:r>
              <a:rPr sz="2880" spc="-29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55" dirty="0">
                <a:latin typeface="Calibri" panose="020F0502020204030204" pitchFamily="34" charset="0"/>
                <a:cs typeface="Calibri" panose="020F0502020204030204" pitchFamily="34" charset="0"/>
              </a:rPr>
              <a:t>кого</a:t>
            </a:r>
            <a:r>
              <a:rPr sz="2880" spc="-27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24" dirty="0">
                <a:latin typeface="Calibri" panose="020F0502020204030204" pitchFamily="34" charset="0"/>
                <a:cs typeface="Calibri" panose="020F0502020204030204" pitchFamily="34" charset="0"/>
              </a:rPr>
              <a:t>не </a:t>
            </a:r>
            <a:r>
              <a:rPr sz="2880" spc="-85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-9" dirty="0">
                <a:latin typeface="Calibri" panose="020F0502020204030204" pitchFamily="34" charset="0"/>
                <a:cs typeface="Calibri" panose="020F0502020204030204" pitchFamily="34" charset="0"/>
              </a:rPr>
              <a:t>наследуется) </a:t>
            </a:r>
            <a:r>
              <a:rPr sz="2880" spc="-18" dirty="0">
                <a:latin typeface="Calibri" panose="020F0502020204030204" pitchFamily="34" charset="0"/>
                <a:cs typeface="Calibri" panose="020F0502020204030204" pitchFamily="34" charset="0"/>
              </a:rPr>
              <a:t>нельзя </a:t>
            </a:r>
            <a:r>
              <a:rPr sz="2880" spc="3" dirty="0">
                <a:latin typeface="Calibri" panose="020F0502020204030204" pitchFamily="34" charset="0"/>
                <a:cs typeface="Calibri" panose="020F0502020204030204" pitchFamily="34" charset="0"/>
              </a:rPr>
              <a:t>вызвать </a:t>
            </a:r>
            <a:r>
              <a:rPr sz="2880" spc="49" dirty="0">
                <a:latin typeface="Calibri" panose="020F0502020204030204" pitchFamily="34" charset="0"/>
                <a:cs typeface="Calibri" panose="020F0502020204030204" pitchFamily="34" charset="0"/>
              </a:rPr>
              <a:t>несуществующий </a:t>
            </a:r>
            <a:r>
              <a:rPr sz="2880" spc="52" dirty="0">
                <a:latin typeface="Calibri" panose="020F0502020204030204" pitchFamily="34" charset="0"/>
                <a:cs typeface="Calibri" panose="020F0502020204030204" pitchFamily="34" charset="0"/>
              </a:rPr>
              <a:t>метод </a:t>
            </a:r>
            <a:r>
              <a:rPr sz="2880" spc="30" dirty="0">
                <a:latin typeface="Calibri" panose="020F0502020204030204" pitchFamily="34" charset="0"/>
                <a:cs typeface="Calibri" panose="020F0502020204030204" pitchFamily="34" charset="0"/>
              </a:rPr>
              <a:t>или </a:t>
            </a:r>
            <a:r>
              <a:rPr sz="2880" spc="3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58" dirty="0">
                <a:latin typeface="Calibri" panose="020F0502020204030204" pitchFamily="34" charset="0"/>
                <a:cs typeface="Calibri" panose="020F0502020204030204" pitchFamily="34" charset="0"/>
              </a:rPr>
              <a:t>прочитать</a:t>
            </a:r>
            <a:r>
              <a:rPr sz="2880" spc="-29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49" dirty="0">
                <a:latin typeface="Calibri" panose="020F0502020204030204" pitchFamily="34" charset="0"/>
                <a:cs typeface="Calibri" panose="020F0502020204030204" pitchFamily="34" charset="0"/>
              </a:rPr>
              <a:t>несуществующий</a:t>
            </a:r>
            <a:r>
              <a:rPr sz="2880" spc="-27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42" dirty="0">
                <a:latin typeface="Calibri" panose="020F0502020204030204" pitchFamily="34" charset="0"/>
                <a:cs typeface="Calibri" panose="020F0502020204030204" pitchFamily="34" charset="0"/>
              </a:rPr>
              <a:t>атрибут:</a:t>
            </a:r>
            <a:endParaRPr sz="288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2"/>
              </a:spcBef>
            </a:pPr>
            <a:endParaRPr sz="366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/>
            <a:r>
              <a:rPr sz="2183" spc="12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sz="2183" spc="-24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C: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53115" marR="6753252" indent="-673092">
              <a:lnSpc>
                <a:spcPts val="2844"/>
              </a:lnSpc>
              <a:spcBef>
                <a:spcPts val="61"/>
              </a:spcBef>
            </a:pPr>
            <a:r>
              <a:rPr sz="2183" spc="15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sz="2183" spc="9" dirty="0">
                <a:latin typeface="Calibri" panose="020F0502020204030204" pitchFamily="34" charset="0"/>
                <a:cs typeface="Calibri" panose="020F0502020204030204" pitchFamily="34" charset="0"/>
              </a:rPr>
              <a:t>foo(self):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</a:t>
            </a:r>
            <a:r>
              <a:rPr sz="2183" spc="9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183" spc="15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183" spc="12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'foo</a:t>
            </a:r>
            <a:r>
              <a:rPr sz="2183" spc="9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sz="2183" spc="15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8794" y="5182990"/>
            <a:ext cx="1194085" cy="1094067"/>
          </a:xfrm>
          <a:prstGeom prst="rect">
            <a:avLst/>
          </a:prstGeom>
        </p:spPr>
        <p:txBody>
          <a:bodyPr vert="horz" wrap="square" lIns="0" tIns="34656" rIns="0" bIns="0" rtlCol="0">
            <a:spAutoFit/>
          </a:bodyPr>
          <a:lstStyle/>
          <a:p>
            <a:pPr marL="7701">
              <a:spcBef>
                <a:spcPts val="273"/>
              </a:spcBef>
            </a:pPr>
            <a:r>
              <a:rPr sz="2183" spc="15" dirty="0">
                <a:latin typeface="Courier New"/>
                <a:cs typeface="Courier New"/>
              </a:rPr>
              <a:t>c</a:t>
            </a:r>
            <a:r>
              <a:rPr sz="2183" spc="-15" dirty="0">
                <a:latin typeface="Courier New"/>
                <a:cs typeface="Courier New"/>
              </a:rPr>
              <a:t> </a:t>
            </a:r>
            <a:r>
              <a:rPr sz="2183" spc="15" dirty="0">
                <a:latin typeface="Courier New"/>
                <a:cs typeface="Courier New"/>
              </a:rPr>
              <a:t>=</a:t>
            </a:r>
            <a:r>
              <a:rPr sz="2183" spc="-15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C()</a:t>
            </a:r>
            <a:endParaRPr sz="2183">
              <a:latin typeface="Courier New"/>
              <a:cs typeface="Courier New"/>
            </a:endParaRPr>
          </a:p>
          <a:p>
            <a:pPr marL="7701">
              <a:spcBef>
                <a:spcPts val="218"/>
              </a:spcBef>
            </a:pPr>
            <a:r>
              <a:rPr sz="2183" spc="12" dirty="0">
                <a:latin typeface="Courier New"/>
                <a:cs typeface="Courier New"/>
              </a:rPr>
              <a:t>c.fo</a:t>
            </a:r>
            <a:r>
              <a:rPr sz="2183" spc="9" dirty="0">
                <a:latin typeface="Courier New"/>
                <a:cs typeface="Courier New"/>
              </a:rPr>
              <a:t>o</a:t>
            </a:r>
            <a:r>
              <a:rPr sz="2183" spc="12" dirty="0">
                <a:latin typeface="Courier New"/>
                <a:cs typeface="Courier New"/>
              </a:rPr>
              <a:t>()</a:t>
            </a:r>
            <a:endParaRPr sz="2183">
              <a:latin typeface="Courier New"/>
              <a:cs typeface="Courier New"/>
            </a:endParaRPr>
          </a:p>
          <a:p>
            <a:pPr marL="7701">
              <a:spcBef>
                <a:spcPts val="218"/>
              </a:spcBef>
            </a:pPr>
            <a:r>
              <a:rPr sz="2183" spc="12" dirty="0">
                <a:latin typeface="Courier New"/>
                <a:cs typeface="Courier New"/>
              </a:rPr>
              <a:t>c.ba</a:t>
            </a:r>
            <a:r>
              <a:rPr sz="2183" spc="9" dirty="0">
                <a:latin typeface="Courier New"/>
                <a:cs typeface="Courier New"/>
              </a:rPr>
              <a:t>r</a:t>
            </a:r>
            <a:r>
              <a:rPr sz="2183" spc="12" dirty="0">
                <a:latin typeface="Courier New"/>
                <a:cs typeface="Courier New"/>
              </a:rPr>
              <a:t>()</a:t>
            </a:r>
            <a:endParaRPr sz="2183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2877" y="5543414"/>
            <a:ext cx="1194085" cy="732493"/>
          </a:xfrm>
          <a:prstGeom prst="rect">
            <a:avLst/>
          </a:prstGeom>
        </p:spPr>
        <p:txBody>
          <a:bodyPr vert="horz" wrap="square" lIns="0" tIns="34656" rIns="0" bIns="0" rtlCol="0">
            <a:spAutoFit/>
          </a:bodyPr>
          <a:lstStyle/>
          <a:p>
            <a:pPr marL="7701">
              <a:spcBef>
                <a:spcPts val="273"/>
              </a:spcBef>
            </a:pPr>
            <a:r>
              <a:rPr sz="2183" spc="15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183" spc="-24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ok</a:t>
            </a:r>
            <a:endParaRPr sz="2183">
              <a:latin typeface="Courier New"/>
              <a:cs typeface="Courier New"/>
            </a:endParaRPr>
          </a:p>
          <a:p>
            <a:pPr marL="7701">
              <a:spcBef>
                <a:spcPts val="218"/>
              </a:spcBef>
            </a:pPr>
            <a:r>
              <a:rPr sz="2183" spc="15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183" spc="-39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error</a:t>
            </a:r>
            <a:endParaRPr sz="2183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25712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574" y="605009"/>
            <a:ext cx="11582059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spc="139" dirty="0"/>
              <a:t>Механизм</a:t>
            </a:r>
            <a:r>
              <a:rPr sz="4000" spc="-440" dirty="0"/>
              <a:t> </a:t>
            </a:r>
            <a:r>
              <a:rPr sz="4000" spc="58" dirty="0"/>
              <a:t>наследования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74" y="1612380"/>
            <a:ext cx="10649731" cy="417776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214096">
              <a:spcBef>
                <a:spcPts val="58"/>
              </a:spcBef>
            </a:pPr>
            <a:r>
              <a:rPr sz="2800" spc="21" dirty="0">
                <a:latin typeface="Calibri" panose="020F0502020204030204" pitchFamily="34" charset="0"/>
                <a:cs typeface="Calibri" panose="020F0502020204030204" pitchFamily="34" charset="0"/>
              </a:rPr>
              <a:t>Если </a:t>
            </a:r>
            <a:r>
              <a:rPr sz="2800" spc="-18" dirty="0">
                <a:latin typeface="Calibri" panose="020F0502020204030204" pitchFamily="34" charset="0"/>
                <a:cs typeface="Calibri" panose="020F0502020204030204" pitchFamily="34" charset="0"/>
              </a:rPr>
              <a:t>класс </a:t>
            </a:r>
            <a:r>
              <a:rPr sz="2800" spc="18" dirty="0">
                <a:latin typeface="Calibri" panose="020F0502020204030204" pitchFamily="34" charset="0"/>
                <a:cs typeface="Calibri" panose="020F0502020204030204" pitchFamily="34" charset="0"/>
              </a:rPr>
              <a:t>наследован </a:t>
            </a:r>
            <a:r>
              <a:rPr sz="2800" spc="85" dirty="0">
                <a:latin typeface="Calibri" panose="020F0502020204030204" pitchFamily="34" charset="0"/>
                <a:cs typeface="Calibri" panose="020F0502020204030204" pitchFamily="34" charset="0"/>
              </a:rPr>
              <a:t>от </a:t>
            </a:r>
            <a:r>
              <a:rPr sz="2800" spc="61" dirty="0">
                <a:latin typeface="Calibri" panose="020F0502020204030204" pitchFamily="34" charset="0"/>
                <a:cs typeface="Calibri" panose="020F0502020204030204" pitchFamily="34" charset="0"/>
              </a:rPr>
              <a:t>другого </a:t>
            </a:r>
            <a:r>
              <a:rPr sz="2800" spc="-55" dirty="0">
                <a:latin typeface="Calibri" panose="020F0502020204030204" pitchFamily="34" charset="0"/>
                <a:cs typeface="Calibri" panose="020F0502020204030204" pitchFamily="34" charset="0"/>
              </a:rPr>
              <a:t>класса, </a:t>
            </a:r>
            <a:r>
              <a:rPr sz="2800" spc="85" dirty="0">
                <a:latin typeface="Calibri" panose="020F0502020204030204" pitchFamily="34" charset="0"/>
                <a:cs typeface="Calibri" panose="020F0502020204030204" pitchFamily="34" charset="0"/>
              </a:rPr>
              <a:t>то </a:t>
            </a:r>
            <a:r>
              <a:rPr sz="2800" spc="58" dirty="0">
                <a:latin typeface="Calibri" panose="020F0502020204030204" pitchFamily="34" charset="0"/>
                <a:cs typeface="Calibri" panose="020F0502020204030204" pitchFamily="34" charset="0"/>
              </a:rPr>
              <a:t>проверка </a:t>
            </a:r>
            <a:r>
              <a:rPr sz="2800" spc="6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27" dirty="0">
                <a:latin typeface="Calibri" panose="020F0502020204030204" pitchFamily="34" charset="0"/>
                <a:cs typeface="Calibri" panose="020F0502020204030204" pitchFamily="34" charset="0"/>
              </a:rPr>
              <a:t>существования</a:t>
            </a:r>
            <a:r>
              <a:rPr sz="2800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9" dirty="0">
                <a:latin typeface="Calibri" panose="020F0502020204030204" pitchFamily="34" charset="0"/>
                <a:cs typeface="Calibri" panose="020F0502020204030204" pitchFamily="34" charset="0"/>
              </a:rPr>
              <a:t>метода</a:t>
            </a:r>
            <a:r>
              <a:rPr sz="2800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45" dirty="0">
                <a:latin typeface="Calibri" panose="020F0502020204030204" pitchFamily="34" charset="0"/>
                <a:cs typeface="Calibri" panose="020F0502020204030204" pitchFamily="34" charset="0"/>
              </a:rPr>
              <a:t>(или</a:t>
            </a:r>
            <a:r>
              <a:rPr sz="2800" spc="-30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3" dirty="0">
                <a:latin typeface="Calibri" panose="020F0502020204030204" pitchFamily="34" charset="0"/>
                <a:cs typeface="Calibri" panose="020F0502020204030204" pitchFamily="34" charset="0"/>
              </a:rPr>
              <a:t>атрибута)</a:t>
            </a:r>
            <a:r>
              <a:rPr sz="2800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9" dirty="0">
                <a:latin typeface="Calibri" panose="020F0502020204030204" pitchFamily="34" charset="0"/>
                <a:cs typeface="Calibri" panose="020F0502020204030204" pitchFamily="34" charset="0"/>
              </a:rPr>
              <a:t>осуществляется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55" dirty="0">
                <a:latin typeface="Calibri" panose="020F0502020204030204" pitchFamily="34" charset="0"/>
                <a:cs typeface="Calibri" panose="020F0502020204030204" pitchFamily="34" charset="0"/>
              </a:rPr>
              <a:t>так: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6663" indent="-429346">
              <a:spcBef>
                <a:spcPts val="2999"/>
              </a:spcBef>
              <a:buChar char="–"/>
              <a:tabLst>
                <a:tab pos="436663" algn="l"/>
                <a:tab pos="437048" algn="l"/>
              </a:tabLst>
            </a:pPr>
            <a:r>
              <a:rPr sz="2800" spc="39" dirty="0">
                <a:latin typeface="Calibri" panose="020F0502020204030204" pitchFamily="34" charset="0"/>
                <a:cs typeface="Calibri" panose="020F0502020204030204" pitchFamily="34" charset="0"/>
              </a:rPr>
              <a:t>сперва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2" dirty="0">
                <a:latin typeface="Calibri" panose="020F0502020204030204" pitchFamily="34" charset="0"/>
                <a:cs typeface="Calibri" panose="020F0502020204030204" pitchFamily="34" charset="0"/>
              </a:rPr>
              <a:t>метод</a:t>
            </a:r>
            <a:r>
              <a:rPr sz="2800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21" dirty="0">
                <a:latin typeface="Calibri" panose="020F0502020204030204" pitchFamily="34" charset="0"/>
                <a:cs typeface="Calibri" panose="020F0502020204030204" pitchFamily="34" charset="0"/>
              </a:rPr>
              <a:t>ищется</a:t>
            </a:r>
            <a:r>
              <a:rPr sz="2800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5" dirty="0">
                <a:latin typeface="Calibri" panose="020F0502020204030204" pitchFamily="34" charset="0"/>
                <a:cs typeface="Calibri" panose="020F0502020204030204" pitchFamily="34" charset="0"/>
              </a:rPr>
              <a:t>исходном</a:t>
            </a:r>
            <a:r>
              <a:rPr sz="2800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24" dirty="0">
                <a:latin typeface="Calibri" panose="020F0502020204030204" pitchFamily="34" charset="0"/>
                <a:cs typeface="Calibri" panose="020F0502020204030204" pitchFamily="34" charset="0"/>
              </a:rPr>
              <a:t>(производном)</a:t>
            </a:r>
            <a:r>
              <a:rPr sz="2800" spc="-3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49" dirty="0">
                <a:latin typeface="Calibri" panose="020F0502020204030204" pitchFamily="34" charset="0"/>
                <a:cs typeface="Calibri" panose="020F0502020204030204" pitchFamily="34" charset="0"/>
              </a:rPr>
              <a:t>классе;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6663" indent="-429346">
              <a:spcBef>
                <a:spcPts val="2999"/>
              </a:spcBef>
              <a:buChar char="–"/>
              <a:tabLst>
                <a:tab pos="436663" algn="l"/>
                <a:tab pos="437048" algn="l"/>
              </a:tabLst>
            </a:pPr>
            <a:r>
              <a:rPr sz="2800" spc="-6" dirty="0">
                <a:latin typeface="Calibri" panose="020F0502020204030204" pitchFamily="34" charset="0"/>
                <a:cs typeface="Calibri" panose="020F0502020204030204" pitchFamily="34" charset="0"/>
              </a:rPr>
              <a:t>если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3" dirty="0">
                <a:latin typeface="Calibri" panose="020F0502020204030204" pitchFamily="34" charset="0"/>
                <a:cs typeface="Calibri" panose="020F0502020204030204" pitchFamily="34" charset="0"/>
              </a:rPr>
              <a:t>его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9" dirty="0">
                <a:latin typeface="Calibri" panose="020F0502020204030204" pitchFamily="34" charset="0"/>
                <a:cs typeface="Calibri" panose="020F0502020204030204" pitchFamily="34" charset="0"/>
              </a:rPr>
              <a:t>там</a:t>
            </a:r>
            <a:r>
              <a:rPr sz="2800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67" dirty="0">
                <a:latin typeface="Calibri" panose="020F0502020204030204" pitchFamily="34" charset="0"/>
                <a:cs typeface="Calibri" panose="020F0502020204030204" pitchFamily="34" charset="0"/>
              </a:rPr>
              <a:t>нет,</a:t>
            </a:r>
            <a:r>
              <a:rPr sz="2800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85" dirty="0">
                <a:latin typeface="Calibri" panose="020F0502020204030204" pitchFamily="34" charset="0"/>
                <a:cs typeface="Calibri" panose="020F0502020204030204" pitchFamily="34" charset="0"/>
              </a:rPr>
              <a:t>он</a:t>
            </a:r>
            <a:r>
              <a:rPr sz="2800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21" dirty="0">
                <a:latin typeface="Calibri" panose="020F0502020204030204" pitchFamily="34" charset="0"/>
                <a:cs typeface="Calibri" panose="020F0502020204030204" pitchFamily="34" charset="0"/>
              </a:rPr>
              <a:t>ищется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73" dirty="0">
                <a:latin typeface="Calibri" panose="020F0502020204030204" pitchFamily="34" charset="0"/>
                <a:cs typeface="Calibri" panose="020F0502020204030204" pitchFamily="34" charset="0"/>
              </a:rPr>
              <a:t>базовом</a:t>
            </a:r>
            <a:r>
              <a:rPr sz="2800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52" dirty="0">
                <a:latin typeface="Calibri" panose="020F0502020204030204" pitchFamily="34" charset="0"/>
                <a:cs typeface="Calibri" panose="020F0502020204030204" pitchFamily="34" charset="0"/>
              </a:rPr>
              <a:t>классе;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6663" marR="3081" indent="-429346">
              <a:spcBef>
                <a:spcPts val="2999"/>
              </a:spcBef>
              <a:buChar char="–"/>
              <a:tabLst>
                <a:tab pos="436663" algn="l"/>
                <a:tab pos="437048" algn="l"/>
              </a:tabLst>
            </a:pP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предыдущие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2" dirty="0">
                <a:latin typeface="Calibri" panose="020F0502020204030204" pitchFamily="34" charset="0"/>
                <a:cs typeface="Calibri" panose="020F0502020204030204" pitchFamily="34" charset="0"/>
              </a:rPr>
              <a:t>шаги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8" dirty="0">
                <a:latin typeface="Calibri" panose="020F0502020204030204" pitchFamily="34" charset="0"/>
                <a:cs typeface="Calibri" panose="020F0502020204030204" pitchFamily="34" charset="0"/>
              </a:rPr>
              <a:t>повторяются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1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sz="2800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5" dirty="0">
                <a:latin typeface="Calibri" panose="020F0502020204030204" pitchFamily="34" charset="0"/>
                <a:cs typeface="Calibri" panose="020F0502020204030204" pitchFamily="34" charset="0"/>
              </a:rPr>
              <a:t>тех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" dirty="0">
                <a:latin typeface="Calibri" panose="020F0502020204030204" pitchFamily="34" charset="0"/>
                <a:cs typeface="Calibri" panose="020F0502020204030204" pitchFamily="34" charset="0"/>
              </a:rPr>
              <a:t>пор,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9" dirty="0">
                <a:latin typeface="Calibri" panose="020F0502020204030204" pitchFamily="34" charset="0"/>
                <a:cs typeface="Calibri" panose="020F0502020204030204" pitchFamily="34" charset="0"/>
              </a:rPr>
              <a:t>пока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2" dirty="0">
                <a:latin typeface="Calibri" panose="020F0502020204030204" pitchFamily="34" charset="0"/>
                <a:cs typeface="Calibri" panose="020F0502020204030204" pitchFamily="34" charset="0"/>
              </a:rPr>
              <a:t>метод</a:t>
            </a:r>
            <a:r>
              <a:rPr sz="2800" spc="-33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9" dirty="0">
                <a:latin typeface="Calibri" panose="020F0502020204030204" pitchFamily="34" charset="0"/>
                <a:cs typeface="Calibri" panose="020F0502020204030204" pitchFamily="34" charset="0"/>
              </a:rPr>
              <a:t>не  </a:t>
            </a:r>
            <a:r>
              <a:rPr sz="2800" spc="33" dirty="0">
                <a:latin typeface="Calibri" panose="020F0502020204030204" pitchFamily="34" charset="0"/>
                <a:cs typeface="Calibri" panose="020F0502020204030204" pitchFamily="34" charset="0"/>
              </a:rPr>
              <a:t>будет </a:t>
            </a:r>
            <a:r>
              <a:rPr sz="2800" spc="-24" dirty="0">
                <a:latin typeface="Calibri" panose="020F0502020204030204" pitchFamily="34" charset="0"/>
                <a:cs typeface="Calibri" panose="020F0502020204030204" pitchFamily="34" charset="0"/>
              </a:rPr>
              <a:t>найден, </a:t>
            </a:r>
            <a:r>
              <a:rPr sz="2800" spc="21" dirty="0">
                <a:latin typeface="Calibri" panose="020F0502020204030204" pitchFamily="34" charset="0"/>
                <a:cs typeface="Calibri" panose="020F0502020204030204" pitchFamily="34" charset="0"/>
              </a:rPr>
              <a:t>или </a:t>
            </a:r>
            <a:r>
              <a:rPr sz="2800" spc="39" dirty="0">
                <a:latin typeface="Calibri" panose="020F0502020204030204" pitchFamily="34" charset="0"/>
                <a:cs typeface="Calibri" panose="020F0502020204030204" pitchFamily="34" charset="0"/>
              </a:rPr>
              <a:t>пока </a:t>
            </a:r>
            <a:r>
              <a:rPr sz="2800" spc="69" dirty="0">
                <a:latin typeface="Calibri" panose="020F0502020204030204" pitchFamily="34" charset="0"/>
                <a:cs typeface="Calibri" panose="020F0502020204030204" pitchFamily="34" charset="0"/>
              </a:rPr>
              <a:t>процедура </a:t>
            </a:r>
            <a:r>
              <a:rPr sz="2800" spc="12" dirty="0">
                <a:latin typeface="Calibri" panose="020F0502020204030204" pitchFamily="34" charset="0"/>
                <a:cs typeface="Calibri" panose="020F0502020204030204" pitchFamily="34" charset="0"/>
              </a:rPr>
              <a:t>не </a:t>
            </a:r>
            <a:r>
              <a:rPr sz="2800" spc="33" dirty="0">
                <a:latin typeface="Calibri" panose="020F0502020204030204" pitchFamily="34" charset="0"/>
                <a:cs typeface="Calibri" panose="020F0502020204030204" pitchFamily="34" charset="0"/>
              </a:rPr>
              <a:t>дойдет </a:t>
            </a:r>
            <a:r>
              <a:rPr sz="2800" spc="58" dirty="0">
                <a:latin typeface="Calibri" panose="020F0502020204030204" pitchFamily="34" charset="0"/>
                <a:cs typeface="Calibri" panose="020F0502020204030204" pitchFamily="34" charset="0"/>
              </a:rPr>
              <a:t>до </a:t>
            </a:r>
            <a:r>
              <a:rPr sz="2800" spc="-55" dirty="0">
                <a:latin typeface="Calibri" panose="020F0502020204030204" pitchFamily="34" charset="0"/>
                <a:cs typeface="Calibri" panose="020F0502020204030204" pitchFamily="34" charset="0"/>
              </a:rPr>
              <a:t>класса, </a:t>
            </a:r>
            <a:r>
              <a:rPr sz="2800" spc="-89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8" dirty="0">
                <a:latin typeface="Calibri" panose="020F0502020204030204" pitchFamily="34" charset="0"/>
                <a:cs typeface="Calibri" panose="020F0502020204030204" pitchFamily="34" charset="0"/>
              </a:rPr>
              <a:t>который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8" dirty="0">
                <a:latin typeface="Calibri" panose="020F0502020204030204" pitchFamily="34" charset="0"/>
                <a:cs typeface="Calibri" panose="020F0502020204030204" pitchFamily="34" charset="0"/>
              </a:rPr>
              <a:t>ни</a:t>
            </a:r>
            <a:r>
              <a:rPr sz="2800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85" dirty="0">
                <a:latin typeface="Calibri" panose="020F0502020204030204" pitchFamily="34" charset="0"/>
                <a:cs typeface="Calibri" panose="020F0502020204030204" pitchFamily="34" charset="0"/>
              </a:rPr>
              <a:t>от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5" dirty="0">
                <a:latin typeface="Calibri" panose="020F0502020204030204" pitchFamily="34" charset="0"/>
                <a:cs typeface="Calibri" panose="020F0502020204030204" pitchFamily="34" charset="0"/>
              </a:rPr>
              <a:t>кого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2" dirty="0">
                <a:latin typeface="Calibri" panose="020F0502020204030204" pitchFamily="34" charset="0"/>
                <a:cs typeface="Calibri" panose="020F0502020204030204" pitchFamily="34" charset="0"/>
              </a:rPr>
              <a:t>не</a:t>
            </a:r>
            <a:r>
              <a:rPr sz="2800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30" dirty="0">
                <a:latin typeface="Calibri" panose="020F0502020204030204" pitchFamily="34" charset="0"/>
                <a:cs typeface="Calibri" panose="020F0502020204030204" pitchFamily="34" charset="0"/>
              </a:rPr>
              <a:t>наследуется.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34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2755" y="1080656"/>
            <a:ext cx="11196637" cy="4971010"/>
          </a:xfrm>
        </p:spPr>
        <p:txBody>
          <a:bodyPr>
            <a:normAutofit/>
          </a:bodyPr>
          <a:lstStyle/>
          <a:p>
            <a:r>
              <a:rPr lang="ru-RU" sz="3600" b="1" dirty="0"/>
              <a:t>Наследование</a:t>
            </a:r>
            <a:r>
              <a:rPr lang="ru-RU" sz="3600" dirty="0"/>
              <a:t> — одна из концепций объектно-ориентированного программирования (ООП).</a:t>
            </a:r>
            <a:br>
              <a:rPr lang="ru-RU" sz="3600" dirty="0"/>
            </a:br>
            <a:br>
              <a:rPr lang="ru-RU" sz="3600" dirty="0"/>
            </a:br>
            <a:r>
              <a:rPr lang="ru-RU" sz="3600" dirty="0"/>
              <a:t>Наследование позволяет объявить класс, который дублирует функциональность уже существующего класса. </a:t>
            </a:r>
            <a:br>
              <a:rPr lang="en-US" sz="3600" dirty="0"/>
            </a:br>
            <a:r>
              <a:rPr lang="ru-RU" sz="3600" dirty="0"/>
              <a:t>С помощью этой концепции вы сможете расширить возможности своего класса.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77382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9447" y="603951"/>
            <a:ext cx="4432321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spc="185" dirty="0"/>
              <a:t>Пример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8794" y="1440966"/>
            <a:ext cx="3078976" cy="2709744"/>
          </a:xfrm>
          <a:prstGeom prst="rect">
            <a:avLst/>
          </a:prstGeom>
        </p:spPr>
        <p:txBody>
          <a:bodyPr vert="horz" wrap="square" lIns="0" tIns="32730" rIns="0" bIns="0" rtlCol="0">
            <a:spAutoFit/>
          </a:bodyPr>
          <a:lstStyle/>
          <a:p>
            <a:pPr marL="7701">
              <a:spcBef>
                <a:spcPts val="258"/>
              </a:spcBef>
            </a:pPr>
            <a:r>
              <a:rPr sz="2001" spc="3" dirty="0">
                <a:solidFill>
                  <a:srgbClr val="3878BD"/>
                </a:solidFill>
                <a:latin typeface="Courier New"/>
                <a:cs typeface="Courier New"/>
              </a:rPr>
              <a:t>class</a:t>
            </a:r>
            <a:r>
              <a:rPr sz="2001" spc="-24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001" spc="3" dirty="0">
                <a:latin typeface="Courier New"/>
                <a:cs typeface="Courier New"/>
              </a:rPr>
              <a:t>BaseC:</a:t>
            </a:r>
            <a:endParaRPr sz="2001" dirty="0">
              <a:latin typeface="Courier New"/>
              <a:cs typeface="Courier New"/>
            </a:endParaRPr>
          </a:p>
          <a:p>
            <a:pPr marL="1232975" marR="3081" indent="-613021">
              <a:lnSpc>
                <a:spcPts val="2601"/>
              </a:lnSpc>
              <a:spcBef>
                <a:spcPts val="118"/>
              </a:spcBef>
            </a:pPr>
            <a:r>
              <a:rPr sz="2001" dirty="0">
                <a:solidFill>
                  <a:srgbClr val="3878BD"/>
                </a:solidFill>
                <a:latin typeface="Courier New"/>
                <a:cs typeface="Courier New"/>
              </a:rPr>
              <a:t>def </a:t>
            </a:r>
            <a:r>
              <a:rPr sz="2001" dirty="0">
                <a:latin typeface="Courier New"/>
                <a:cs typeface="Courier New"/>
              </a:rPr>
              <a:t>bar(self): </a:t>
            </a:r>
            <a:r>
              <a:rPr sz="2001" spc="3" dirty="0">
                <a:latin typeface="Courier New"/>
                <a:cs typeface="Courier New"/>
              </a:rPr>
              <a:t> </a:t>
            </a:r>
            <a:r>
              <a:rPr sz="2001" spc="3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001" spc="3" dirty="0">
                <a:latin typeface="Courier New"/>
                <a:cs typeface="Courier New"/>
              </a:rPr>
              <a:t>('bar')</a:t>
            </a:r>
            <a:endParaRPr sz="2001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304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83" dirty="0">
              <a:latin typeface="Courier New"/>
              <a:cs typeface="Courier New"/>
            </a:endParaRPr>
          </a:p>
          <a:p>
            <a:pPr marL="620338" marR="309206" indent="-613021">
              <a:lnSpc>
                <a:spcPct val="108200"/>
              </a:lnSpc>
            </a:pPr>
            <a:r>
              <a:rPr sz="2001" dirty="0">
                <a:solidFill>
                  <a:srgbClr val="3878BD"/>
                </a:solidFill>
                <a:latin typeface="Courier New"/>
                <a:cs typeface="Courier New"/>
              </a:rPr>
              <a:t>class</a:t>
            </a:r>
            <a:r>
              <a:rPr sz="2001" spc="69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001" spc="3" dirty="0">
                <a:latin typeface="Courier New"/>
                <a:cs typeface="Courier New"/>
              </a:rPr>
              <a:t>C(BaseC): </a:t>
            </a:r>
            <a:r>
              <a:rPr sz="2001" spc="6" dirty="0">
                <a:latin typeface="Courier New"/>
                <a:cs typeface="Courier New"/>
              </a:rPr>
              <a:t> </a:t>
            </a:r>
            <a:r>
              <a:rPr sz="2001" spc="3" dirty="0">
                <a:solidFill>
                  <a:srgbClr val="3878BD"/>
                </a:solidFill>
                <a:latin typeface="Courier New"/>
                <a:cs typeface="Courier New"/>
              </a:rPr>
              <a:t>def</a:t>
            </a:r>
            <a:r>
              <a:rPr sz="2001" spc="-33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001" spc="3" dirty="0">
                <a:latin typeface="Courier New"/>
                <a:cs typeface="Courier New"/>
              </a:rPr>
              <a:t>foo(self):</a:t>
            </a:r>
            <a:endParaRPr sz="2001" dirty="0">
              <a:latin typeface="Courier New"/>
              <a:cs typeface="Courier New"/>
            </a:endParaRPr>
          </a:p>
          <a:p>
            <a:pPr marL="1232975">
              <a:spcBef>
                <a:spcPts val="197"/>
              </a:spcBef>
            </a:pPr>
            <a:r>
              <a:rPr sz="2001" spc="3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001" spc="3" dirty="0">
                <a:latin typeface="Courier New"/>
                <a:cs typeface="Courier New"/>
              </a:rPr>
              <a:t>('foo')</a:t>
            </a:r>
            <a:endParaRPr sz="2001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2655" y="5073859"/>
            <a:ext cx="5988524" cy="674507"/>
          </a:xfrm>
          <a:prstGeom prst="rect">
            <a:avLst/>
          </a:prstGeom>
        </p:spPr>
        <p:txBody>
          <a:bodyPr vert="horz" wrap="square" lIns="0" tIns="32730" rIns="0" bIns="0" rtlCol="0">
            <a:spAutoFit/>
          </a:bodyPr>
          <a:lstStyle/>
          <a:p>
            <a:pPr marL="7701">
              <a:spcBef>
                <a:spcPts val="258"/>
              </a:spcBef>
            </a:pPr>
            <a:r>
              <a:rPr sz="2001" spc="3" dirty="0">
                <a:solidFill>
                  <a:srgbClr val="7E7E7E"/>
                </a:solidFill>
                <a:latin typeface="Courier New"/>
                <a:cs typeface="Courier New"/>
              </a:rPr>
              <a:t>-- этот</a:t>
            </a:r>
            <a:r>
              <a:rPr sz="2001" spc="6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1" spc="3" dirty="0">
                <a:solidFill>
                  <a:srgbClr val="7E7E7E"/>
                </a:solidFill>
                <a:latin typeface="Courier New"/>
                <a:cs typeface="Courier New"/>
              </a:rPr>
              <a:t>метод есть</a:t>
            </a:r>
            <a:r>
              <a:rPr sz="2001" spc="6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1" dirty="0">
                <a:solidFill>
                  <a:srgbClr val="7E7E7E"/>
                </a:solidFill>
                <a:latin typeface="Courier New"/>
                <a:cs typeface="Courier New"/>
              </a:rPr>
              <a:t>в</a:t>
            </a:r>
            <a:r>
              <a:rPr sz="2001" spc="3" dirty="0">
                <a:solidFill>
                  <a:srgbClr val="7E7E7E"/>
                </a:solidFill>
                <a:latin typeface="Courier New"/>
                <a:cs typeface="Courier New"/>
              </a:rPr>
              <a:t> производном классе</a:t>
            </a:r>
            <a:endParaRPr sz="2001">
              <a:latin typeface="Courier New"/>
              <a:cs typeface="Courier New"/>
            </a:endParaRPr>
          </a:p>
          <a:p>
            <a:pPr marL="7701">
              <a:spcBef>
                <a:spcPts val="197"/>
              </a:spcBef>
            </a:pPr>
            <a:r>
              <a:rPr sz="2001" spc="3" dirty="0">
                <a:solidFill>
                  <a:srgbClr val="7E7E7E"/>
                </a:solidFill>
                <a:latin typeface="Courier New"/>
                <a:cs typeface="Courier New"/>
              </a:rPr>
              <a:t>-- этот метод есть </a:t>
            </a:r>
            <a:r>
              <a:rPr sz="2001" dirty="0">
                <a:solidFill>
                  <a:srgbClr val="7E7E7E"/>
                </a:solidFill>
                <a:latin typeface="Courier New"/>
                <a:cs typeface="Courier New"/>
              </a:rPr>
              <a:t>в</a:t>
            </a:r>
            <a:r>
              <a:rPr sz="2001" spc="3" dirty="0">
                <a:solidFill>
                  <a:srgbClr val="7E7E7E"/>
                </a:solidFill>
                <a:latin typeface="Courier New"/>
                <a:cs typeface="Courier New"/>
              </a:rPr>
              <a:t> базовом классе</a:t>
            </a:r>
            <a:endParaRPr sz="2001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7241" y="5759235"/>
            <a:ext cx="8898457" cy="31529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2001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001" spc="12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1" dirty="0">
                <a:solidFill>
                  <a:srgbClr val="7E7E7E"/>
                </a:solidFill>
                <a:latin typeface="Courier New"/>
                <a:cs typeface="Courier New"/>
              </a:rPr>
              <a:t>error</a:t>
            </a:r>
            <a:r>
              <a:rPr sz="2001" spc="12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1" dirty="0">
                <a:solidFill>
                  <a:srgbClr val="7E7E7E"/>
                </a:solidFill>
                <a:latin typeface="Courier New"/>
                <a:cs typeface="Courier New"/>
              </a:rPr>
              <a:t>--</a:t>
            </a:r>
            <a:r>
              <a:rPr sz="2001" spc="12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1" dirty="0">
                <a:solidFill>
                  <a:srgbClr val="7E7E7E"/>
                </a:solidFill>
                <a:latin typeface="Courier New"/>
                <a:cs typeface="Courier New"/>
              </a:rPr>
              <a:t>этого</a:t>
            </a:r>
            <a:r>
              <a:rPr sz="2001" spc="12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1" dirty="0">
                <a:solidFill>
                  <a:srgbClr val="7E7E7E"/>
                </a:solidFill>
                <a:latin typeface="Courier New"/>
                <a:cs typeface="Courier New"/>
              </a:rPr>
              <a:t>метода</a:t>
            </a:r>
            <a:r>
              <a:rPr sz="2001" spc="12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1" dirty="0">
                <a:solidFill>
                  <a:srgbClr val="7E7E7E"/>
                </a:solidFill>
                <a:latin typeface="Courier New"/>
                <a:cs typeface="Courier New"/>
              </a:rPr>
              <a:t>нет</a:t>
            </a:r>
            <a:r>
              <a:rPr sz="2001" spc="12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1" dirty="0">
                <a:solidFill>
                  <a:srgbClr val="7E7E7E"/>
                </a:solidFill>
                <a:latin typeface="Courier New"/>
                <a:cs typeface="Courier New"/>
              </a:rPr>
              <a:t>ни</a:t>
            </a:r>
            <a:r>
              <a:rPr sz="2001" spc="12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1" dirty="0">
                <a:solidFill>
                  <a:srgbClr val="7E7E7E"/>
                </a:solidFill>
                <a:latin typeface="Courier New"/>
                <a:cs typeface="Courier New"/>
              </a:rPr>
              <a:t>в</a:t>
            </a:r>
            <a:r>
              <a:rPr sz="2001" spc="12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1" dirty="0">
                <a:solidFill>
                  <a:srgbClr val="7E7E7E"/>
                </a:solidFill>
                <a:latin typeface="Courier New"/>
                <a:cs typeface="Courier New"/>
              </a:rPr>
              <a:t>производном,</a:t>
            </a:r>
            <a:r>
              <a:rPr sz="2001" spc="12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1" dirty="0">
                <a:solidFill>
                  <a:srgbClr val="7E7E7E"/>
                </a:solidFill>
                <a:latin typeface="Courier New"/>
                <a:cs typeface="Courier New"/>
              </a:rPr>
              <a:t>ни</a:t>
            </a:r>
            <a:r>
              <a:rPr sz="2001" spc="12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1" dirty="0">
                <a:solidFill>
                  <a:srgbClr val="7E7E7E"/>
                </a:solidFill>
                <a:latin typeface="Courier New"/>
                <a:cs typeface="Courier New"/>
              </a:rPr>
              <a:t>в</a:t>
            </a:r>
            <a:r>
              <a:rPr sz="2001" spc="12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1" dirty="0">
                <a:solidFill>
                  <a:srgbClr val="7E7E7E"/>
                </a:solidFill>
                <a:latin typeface="Courier New"/>
                <a:cs typeface="Courier New"/>
              </a:rPr>
              <a:t>базовом</a:t>
            </a:r>
            <a:endParaRPr sz="2001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8795" y="4742392"/>
            <a:ext cx="2006571" cy="1647089"/>
          </a:xfrm>
          <a:prstGeom prst="rect">
            <a:avLst/>
          </a:prstGeom>
        </p:spPr>
        <p:txBody>
          <a:bodyPr vert="horz" wrap="square" lIns="0" tIns="33500" rIns="0" bIns="0" rtlCol="0">
            <a:spAutoFit/>
          </a:bodyPr>
          <a:lstStyle/>
          <a:p>
            <a:pPr marL="7701" algn="just">
              <a:spcBef>
                <a:spcPts val="263"/>
              </a:spcBef>
            </a:pPr>
            <a:r>
              <a:rPr sz="2001" dirty="0">
                <a:latin typeface="Courier New"/>
                <a:cs typeface="Courier New"/>
              </a:rPr>
              <a:t>c</a:t>
            </a:r>
            <a:r>
              <a:rPr sz="2001" spc="-21" dirty="0">
                <a:latin typeface="Courier New"/>
                <a:cs typeface="Courier New"/>
              </a:rPr>
              <a:t> </a:t>
            </a:r>
            <a:r>
              <a:rPr sz="2001" dirty="0">
                <a:latin typeface="Courier New"/>
                <a:cs typeface="Courier New"/>
              </a:rPr>
              <a:t>=</a:t>
            </a:r>
            <a:r>
              <a:rPr sz="2001" spc="-18" dirty="0">
                <a:latin typeface="Courier New"/>
                <a:cs typeface="Courier New"/>
              </a:rPr>
              <a:t> </a:t>
            </a:r>
            <a:r>
              <a:rPr sz="2001" spc="3" dirty="0">
                <a:latin typeface="Courier New"/>
                <a:cs typeface="Courier New"/>
              </a:rPr>
              <a:t>C()</a:t>
            </a:r>
            <a:endParaRPr sz="2001">
              <a:latin typeface="Courier New"/>
              <a:cs typeface="Courier New"/>
            </a:endParaRPr>
          </a:p>
          <a:p>
            <a:pPr marL="7701" marR="3081" algn="just">
              <a:lnSpc>
                <a:spcPct val="108200"/>
              </a:lnSpc>
              <a:spcBef>
                <a:spcPts val="6"/>
              </a:spcBef>
            </a:pPr>
            <a:r>
              <a:rPr sz="2001" spc="3" dirty="0">
                <a:latin typeface="Courier New"/>
                <a:cs typeface="Courier New"/>
              </a:rPr>
              <a:t>c.foo()</a:t>
            </a:r>
            <a:r>
              <a:rPr sz="2001" spc="1182" dirty="0">
                <a:latin typeface="Courier New"/>
                <a:cs typeface="Courier New"/>
              </a:rPr>
              <a:t> </a:t>
            </a:r>
            <a:r>
              <a:rPr sz="2001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001" spc="-9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1" spc="3" dirty="0">
                <a:solidFill>
                  <a:srgbClr val="7E7E7E"/>
                </a:solidFill>
                <a:latin typeface="Courier New"/>
                <a:cs typeface="Courier New"/>
              </a:rPr>
              <a:t>ok </a:t>
            </a:r>
            <a:r>
              <a:rPr sz="2001" spc="-1191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1" spc="3" dirty="0">
                <a:latin typeface="Courier New"/>
                <a:cs typeface="Courier New"/>
              </a:rPr>
              <a:t>c.bar()</a:t>
            </a:r>
            <a:r>
              <a:rPr sz="2001" spc="1182" dirty="0">
                <a:latin typeface="Courier New"/>
                <a:cs typeface="Courier New"/>
              </a:rPr>
              <a:t> </a:t>
            </a:r>
            <a:r>
              <a:rPr sz="2001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001" spc="-9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1" spc="3" dirty="0">
                <a:solidFill>
                  <a:srgbClr val="7E7E7E"/>
                </a:solidFill>
                <a:latin typeface="Courier New"/>
                <a:cs typeface="Courier New"/>
              </a:rPr>
              <a:t>ok </a:t>
            </a:r>
            <a:r>
              <a:rPr sz="2001" spc="-1191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001" dirty="0">
                <a:latin typeface="Courier New"/>
                <a:cs typeface="Courier New"/>
              </a:rPr>
              <a:t>c.baz()</a:t>
            </a:r>
            <a:endParaRPr sz="2001">
              <a:latin typeface="Courier New"/>
              <a:cs typeface="Courier New"/>
            </a:endParaRPr>
          </a:p>
          <a:p>
            <a:pPr marL="7701">
              <a:lnSpc>
                <a:spcPts val="2401"/>
              </a:lnSpc>
            </a:pPr>
            <a:r>
              <a:rPr sz="2001" spc="3" dirty="0">
                <a:solidFill>
                  <a:srgbClr val="7E7E7E"/>
                </a:solidFill>
                <a:latin typeface="Courier New"/>
                <a:cs typeface="Courier New"/>
              </a:rPr>
              <a:t>классе</a:t>
            </a:r>
            <a:endParaRPr sz="2001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45289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980" y="2404452"/>
            <a:ext cx="10582362" cy="1458592"/>
          </a:xfrm>
        </p:spPr>
        <p:txBody>
          <a:bodyPr>
            <a:noAutofit/>
          </a:bodyPr>
          <a:lstStyle/>
          <a:p>
            <a:pPr marL="7701" marR="2989637">
              <a:lnSpc>
                <a:spcPts val="6998"/>
              </a:lnSpc>
              <a:spcBef>
                <a:spcPts val="464"/>
              </a:spcBef>
            </a:pPr>
            <a:r>
              <a:rPr lang="ru-RU" spc="64" dirty="0"/>
              <a:t>Наследование  </a:t>
            </a:r>
            <a:r>
              <a:rPr lang="ru-RU" spc="82" dirty="0"/>
              <a:t>на</a:t>
            </a:r>
            <a:r>
              <a:rPr lang="ru-RU" spc="-634" dirty="0"/>
              <a:t>  </a:t>
            </a:r>
            <a:r>
              <a:rPr lang="ru-RU" spc="139" dirty="0"/>
              <a:t>примере</a:t>
            </a:r>
            <a:br>
              <a:rPr lang="ru-RU" dirty="0"/>
            </a:br>
            <a:r>
              <a:rPr lang="ru-RU" spc="52" dirty="0"/>
              <a:t>геометрических</a:t>
            </a:r>
            <a:r>
              <a:rPr lang="ru-RU" spc="-652" dirty="0"/>
              <a:t> </a:t>
            </a:r>
            <a:r>
              <a:rPr lang="ru-RU" spc="6" dirty="0"/>
              <a:t>фигур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12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942" y="365326"/>
            <a:ext cx="9854572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spc="88" dirty="0"/>
              <a:t>Использование</a:t>
            </a:r>
            <a:r>
              <a:rPr sz="4000" spc="-443" dirty="0"/>
              <a:t> </a:t>
            </a:r>
            <a:r>
              <a:rPr sz="4000" spc="112" dirty="0"/>
              <a:t>методов</a:t>
            </a:r>
            <a:r>
              <a:rPr sz="4000" spc="-443" dirty="0"/>
              <a:t> </a:t>
            </a:r>
            <a:r>
              <a:rPr sz="4000" spc="115" dirty="0"/>
              <a:t>базового</a:t>
            </a:r>
            <a:r>
              <a:rPr sz="4000" spc="-443" dirty="0"/>
              <a:t> </a:t>
            </a:r>
            <a:r>
              <a:rPr sz="4000" spc="9" dirty="0"/>
              <a:t>класса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942" y="1602828"/>
            <a:ext cx="10614690" cy="3652343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7701" marR="839825">
              <a:lnSpc>
                <a:spcPct val="100899"/>
              </a:lnSpc>
              <a:spcBef>
                <a:spcPts val="45"/>
              </a:spcBef>
            </a:pPr>
            <a:r>
              <a:rPr sz="2880" spc="27" dirty="0">
                <a:latin typeface="Calibri" panose="020F0502020204030204" pitchFamily="34" charset="0"/>
                <a:cs typeface="Calibri" panose="020F0502020204030204" pitchFamily="34" charset="0"/>
              </a:rPr>
              <a:t>Реализуем</a:t>
            </a:r>
            <a:r>
              <a:rPr sz="2880" spc="-29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9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880" spc="-29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-6" dirty="0">
                <a:latin typeface="Calibri" panose="020F0502020204030204" pitchFamily="34" charset="0"/>
                <a:cs typeface="Calibri" panose="020F0502020204030204" pitchFamily="34" charset="0"/>
              </a:rPr>
              <a:t>классе</a:t>
            </a:r>
            <a:r>
              <a:rPr sz="2880" spc="-28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118" dirty="0">
                <a:latin typeface="Calibri" panose="020F0502020204030204" pitchFamily="34" charset="0"/>
                <a:cs typeface="Calibri" panose="020F0502020204030204" pitchFamily="34" charset="0"/>
              </a:rPr>
              <a:t>Shape</a:t>
            </a:r>
            <a:r>
              <a:rPr sz="2880" spc="-3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52" dirty="0">
                <a:latin typeface="Calibri" panose="020F0502020204030204" pitchFamily="34" charset="0"/>
                <a:cs typeface="Calibri" panose="020F0502020204030204" pitchFamily="34" charset="0"/>
              </a:rPr>
              <a:t>метод</a:t>
            </a:r>
            <a:r>
              <a:rPr sz="2880" spc="-29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dirty="0">
                <a:latin typeface="Calibri" panose="020F0502020204030204" pitchFamily="34" charset="0"/>
                <a:cs typeface="Calibri" panose="020F0502020204030204" pitchFamily="34" charset="0"/>
              </a:rPr>
              <a:t>describe,</a:t>
            </a:r>
            <a:r>
              <a:rPr sz="2880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67" dirty="0">
                <a:latin typeface="Calibri" panose="020F0502020204030204" pitchFamily="34" charset="0"/>
                <a:cs typeface="Calibri" panose="020F0502020204030204" pitchFamily="34" charset="0"/>
              </a:rPr>
              <a:t>который</a:t>
            </a:r>
            <a:r>
              <a:rPr sz="2880" spc="-28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42" dirty="0">
                <a:latin typeface="Calibri" panose="020F0502020204030204" pitchFamily="34" charset="0"/>
                <a:cs typeface="Calibri" panose="020F0502020204030204" pitchFamily="34" charset="0"/>
              </a:rPr>
              <a:t>будет </a:t>
            </a:r>
            <a:r>
              <a:rPr sz="2880" spc="-85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21" dirty="0">
                <a:latin typeface="Calibri" panose="020F0502020204030204" pitchFamily="34" charset="0"/>
                <a:cs typeface="Calibri" panose="020F0502020204030204" pitchFamily="34" charset="0"/>
              </a:rPr>
              <a:t>печатать</a:t>
            </a:r>
            <a:r>
              <a:rPr sz="2880" spc="-29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39" dirty="0">
                <a:latin typeface="Calibri" panose="020F0502020204030204" pitchFamily="34" charset="0"/>
                <a:cs typeface="Calibri" panose="020F0502020204030204" pitchFamily="34" charset="0"/>
              </a:rPr>
              <a:t>название</a:t>
            </a:r>
            <a:r>
              <a:rPr sz="2880" spc="-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73" dirty="0">
                <a:latin typeface="Calibri" panose="020F0502020204030204" pitchFamily="34" charset="0"/>
                <a:cs typeface="Calibri" panose="020F0502020204030204" pitchFamily="34" charset="0"/>
              </a:rPr>
              <a:t>собс</a:t>
            </a:r>
            <a:r>
              <a:rPr sz="2880" spc="69" dirty="0">
                <a:latin typeface="Calibri" panose="020F0502020204030204" pitchFamily="34" charset="0"/>
                <a:cs typeface="Calibri" panose="020F0502020204030204" pitchFamily="34" charset="0"/>
              </a:rPr>
              <a:t>т</a:t>
            </a:r>
            <a:r>
              <a:rPr sz="2880" spc="55" dirty="0">
                <a:latin typeface="Calibri" panose="020F0502020204030204" pitchFamily="34" charset="0"/>
                <a:cs typeface="Calibri" panose="020F0502020204030204" pitchFamily="34" charset="0"/>
              </a:rPr>
              <a:t>венного</a:t>
            </a:r>
            <a:r>
              <a:rPr sz="2880" spc="-29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80" spc="-30" dirty="0">
                <a:latin typeface="Calibri" panose="020F0502020204030204" pitchFamily="34" charset="0"/>
                <a:cs typeface="Calibri" panose="020F0502020204030204" pitchFamily="34" charset="0"/>
              </a:rPr>
              <a:t>класса:</a:t>
            </a:r>
            <a:endParaRPr sz="288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sz="388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/>
            <a:r>
              <a:rPr sz="2183" spc="12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sz="2183" spc="-27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Shape: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0408">
              <a:spcBef>
                <a:spcPts val="221"/>
              </a:spcBef>
            </a:pPr>
            <a:r>
              <a:rPr sz="2183" spc="12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183" spc="-27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describe(self):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53115" marR="3081">
              <a:lnSpc>
                <a:spcPct val="108300"/>
              </a:lnSpc>
              <a:spcBef>
                <a:spcPts val="6"/>
              </a:spcBef>
              <a:tabLst>
                <a:tab pos="4546451" algn="l"/>
                <a:tab pos="4714724" algn="l"/>
              </a:tabLst>
            </a:pPr>
            <a:r>
              <a:rPr sz="2183" spc="1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Атрибут </a:t>
            </a:r>
            <a:r>
              <a:rPr sz="2183" u="heavy" spc="12" dirty="0">
                <a:solidFill>
                  <a:srgbClr val="7E7E7E"/>
                </a:solidFill>
                <a:uFill>
                  <a:solidFill>
                    <a:srgbClr val="7D7D7D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u="heavy" spc="18" dirty="0">
                <a:solidFill>
                  <a:srgbClr val="7E7E7E"/>
                </a:solidFill>
                <a:uFill>
                  <a:solidFill>
                    <a:srgbClr val="7D7D7D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sz="2183" u="heavy" spc="12" dirty="0">
                <a:solidFill>
                  <a:srgbClr val="7E7E7E"/>
                </a:solidFill>
                <a:uFill>
                  <a:solidFill>
                    <a:srgbClr val="7D7D7D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содержит класс </a:t>
            </a:r>
            <a:r>
              <a:rPr sz="2183" spc="9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или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тип объекта self </a:t>
            </a:r>
            <a:r>
              <a:rPr sz="2183" spc="-1301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Атрибут </a:t>
            </a:r>
            <a:r>
              <a:rPr sz="2183" u="heavy" spc="12" dirty="0">
                <a:solidFill>
                  <a:srgbClr val="7E7E7E"/>
                </a:solidFill>
                <a:uFill>
                  <a:solidFill>
                    <a:srgbClr val="7D7D7D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u="heavy" spc="15" dirty="0">
                <a:solidFill>
                  <a:srgbClr val="7E7E7E"/>
                </a:solidFill>
                <a:uFill>
                  <a:solidFill>
                    <a:srgbClr val="7D7D7D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sz="2183" u="heavy" spc="12" dirty="0">
                <a:solidFill>
                  <a:srgbClr val="7E7E7E"/>
                </a:solidFill>
                <a:uFill>
                  <a:solidFill>
                    <a:srgbClr val="7D7D7D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183" spc="9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содержит</a:t>
            </a:r>
            <a:r>
              <a:rPr sz="2183" spc="1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9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строку,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53115" marR="844830">
              <a:lnSpc>
                <a:spcPts val="2844"/>
              </a:lnSpc>
              <a:spcBef>
                <a:spcPts val="61"/>
              </a:spcBef>
            </a:pPr>
            <a:r>
              <a:rPr sz="2183" spc="1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в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которой написано название класса или типа </a:t>
            </a:r>
            <a:r>
              <a:rPr sz="2183" spc="1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183" spc="12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"Класс:</a:t>
            </a:r>
            <a:r>
              <a:rPr sz="2183" spc="15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9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{}"</a:t>
            </a:r>
            <a:r>
              <a:rPr sz="2183" spc="9" dirty="0">
                <a:latin typeface="Calibri" panose="020F0502020204030204" pitchFamily="34" charset="0"/>
                <a:cs typeface="Calibri" panose="020F0502020204030204" pitchFamily="34" charset="0"/>
              </a:rPr>
              <a:t>.format(self.</a:t>
            </a:r>
            <a:r>
              <a:rPr sz="2183" u="heavy" spc="18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sz="2183" u="heavy" spc="21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6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sz="2183" u="heavy" spc="27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9" dirty="0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sz="2183" u="heavy" spc="18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844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794" y="1395765"/>
            <a:ext cx="11043652" cy="1374753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698" spc="-6" dirty="0">
                <a:latin typeface="Calibri" panose="020F0502020204030204" pitchFamily="34" charset="0"/>
                <a:cs typeface="Calibri" panose="020F0502020204030204" pitchFamily="34" charset="0"/>
              </a:rPr>
              <a:t>Убедимся,</a:t>
            </a:r>
            <a:r>
              <a:rPr sz="2698" spc="-29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52" dirty="0">
                <a:latin typeface="Calibri" panose="020F0502020204030204" pitchFamily="34" charset="0"/>
                <a:cs typeface="Calibri" panose="020F0502020204030204" pitchFamily="34" charset="0"/>
              </a:rPr>
              <a:t>что</a:t>
            </a:r>
            <a:r>
              <a:rPr sz="2698" spc="-28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9" dirty="0">
                <a:latin typeface="Calibri" panose="020F0502020204030204" pitchFamily="34" charset="0"/>
                <a:cs typeface="Calibri" panose="020F0502020204030204" pitchFamily="34" charset="0"/>
              </a:rPr>
              <a:t>метод</a:t>
            </a:r>
            <a:r>
              <a:rPr sz="2698" spc="-26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27" dirty="0">
                <a:latin typeface="Calibri" panose="020F0502020204030204" pitchFamily="34" charset="0"/>
                <a:cs typeface="Calibri" panose="020F0502020204030204" pitchFamily="34" charset="0"/>
              </a:rPr>
              <a:t>describe</a:t>
            </a:r>
            <a:r>
              <a:rPr sz="2698" spc="-27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64" dirty="0">
                <a:latin typeface="Calibri" panose="020F0502020204030204" pitchFamily="34" charset="0"/>
                <a:cs typeface="Calibri" panose="020F0502020204030204" pitchFamily="34" charset="0"/>
              </a:rPr>
              <a:t>работает</a:t>
            </a:r>
            <a:r>
              <a:rPr sz="2698" spc="-28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-36" dirty="0"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sz="2698" spc="-27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6" dirty="0">
                <a:latin typeface="Calibri" panose="020F0502020204030204" pitchFamily="34" charset="0"/>
                <a:cs typeface="Calibri" panose="020F0502020204030204" pitchFamily="34" charset="0"/>
              </a:rPr>
              <a:t>классов</a:t>
            </a:r>
            <a:r>
              <a:rPr sz="2698" spc="-28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-49" dirty="0">
                <a:latin typeface="Calibri" panose="020F0502020204030204" pitchFamily="34" charset="0"/>
                <a:cs typeface="Calibri" panose="020F0502020204030204" pitchFamily="34" charset="0"/>
              </a:rPr>
              <a:t>Circle</a:t>
            </a:r>
            <a:r>
              <a:rPr sz="2698" spc="-27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61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698" spc="-28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18" dirty="0">
                <a:latin typeface="Calibri" panose="020F0502020204030204" pitchFamily="34" charset="0"/>
                <a:cs typeface="Calibri" panose="020F0502020204030204" pitchFamily="34" charset="0"/>
              </a:rPr>
              <a:t>Rectangle</a:t>
            </a:r>
            <a:endParaRPr sz="26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9"/>
              </a:spcBef>
            </a:pPr>
            <a:endParaRPr sz="4184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3559"/>
            <a:r>
              <a:rPr sz="2001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sz="2001" spc="-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math</a:t>
            </a:r>
            <a:r>
              <a:rPr sz="2001" spc="-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sz="2001" spc="-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pi</a:t>
            </a:r>
            <a:endParaRPr sz="200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993" y="3492285"/>
            <a:ext cx="4763633" cy="748788"/>
          </a:xfrm>
          <a:prstGeom prst="rect">
            <a:avLst/>
          </a:prstGeom>
        </p:spPr>
        <p:txBody>
          <a:bodyPr vert="horz" wrap="square" lIns="0" tIns="83559" rIns="0" bIns="0" rtlCol="0">
            <a:spAutoFit/>
          </a:bodyPr>
          <a:lstStyle/>
          <a:p>
            <a:pPr marL="7701">
              <a:spcBef>
                <a:spcPts val="658"/>
              </a:spcBef>
            </a:pPr>
            <a:r>
              <a:rPr sz="2001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sz="2001" spc="-12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Circle(Shape):</a:t>
            </a:r>
            <a:endParaRPr sz="200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32975" marR="3081" indent="-613021">
              <a:lnSpc>
                <a:spcPct val="124900"/>
              </a:lnSpc>
              <a:spcBef>
                <a:spcPts val="3"/>
              </a:spcBef>
            </a:pPr>
            <a:r>
              <a:rPr sz="2001" dirty="0"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001" u="heavy" spc="12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sz="2001" u="heavy" spc="1204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dirty="0">
                <a:latin typeface="Calibri" panose="020F0502020204030204" pitchFamily="34" charset="0"/>
                <a:cs typeface="Calibri" panose="020F0502020204030204" pitchFamily="34" charset="0"/>
              </a:rPr>
              <a:t>(self,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dirty="0">
                <a:latin typeface="Calibri" panose="020F0502020204030204" pitchFamily="34" charset="0"/>
                <a:cs typeface="Calibri" panose="020F0502020204030204" pitchFamily="34" charset="0"/>
              </a:rPr>
              <a:t>radius): </a:t>
            </a:r>
            <a:r>
              <a:rPr sz="2001" spc="-11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self.r </a:t>
            </a:r>
            <a:r>
              <a:rPr sz="200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 radius</a:t>
            </a:r>
            <a:endParaRPr sz="200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636" y="5016329"/>
            <a:ext cx="4150996" cy="777518"/>
          </a:xfrm>
          <a:prstGeom prst="rect">
            <a:avLst/>
          </a:prstGeom>
        </p:spPr>
        <p:txBody>
          <a:bodyPr vert="horz" wrap="square" lIns="0" tIns="83944" rIns="0" bIns="0" rtlCol="0">
            <a:spAutoFit/>
          </a:bodyPr>
          <a:lstStyle/>
          <a:p>
            <a:pPr marL="7701">
              <a:spcBef>
                <a:spcPts val="661"/>
              </a:spcBef>
            </a:pPr>
            <a:r>
              <a:rPr sz="2001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001" spc="-18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area(self):</a:t>
            </a:r>
            <a:endParaRPr sz="200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0338">
              <a:spcBef>
                <a:spcPts val="597"/>
              </a:spcBef>
            </a:pPr>
            <a:r>
              <a:rPr sz="2001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001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pi</a:t>
            </a:r>
            <a:r>
              <a:rPr sz="2001" dirty="0">
                <a:latin typeface="Calibri" panose="020F0502020204030204" pitchFamily="34" charset="0"/>
                <a:cs typeface="Calibri" panose="020F0502020204030204" pitchFamily="34" charset="0"/>
              </a:rPr>
              <a:t> *</a:t>
            </a:r>
            <a:r>
              <a:rPr sz="2001" spc="-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self.r</a:t>
            </a:r>
            <a:r>
              <a:rPr sz="200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** </a:t>
            </a:r>
            <a:r>
              <a:rPr sz="2001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sz="200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5197" y="3492285"/>
            <a:ext cx="4457122" cy="1162042"/>
          </a:xfrm>
          <a:prstGeom prst="rect">
            <a:avLst/>
          </a:prstGeom>
        </p:spPr>
        <p:txBody>
          <a:bodyPr vert="horz" wrap="square" lIns="0" tIns="83559" rIns="0" bIns="0" rtlCol="0">
            <a:spAutoFit/>
          </a:bodyPr>
          <a:lstStyle/>
          <a:p>
            <a:pPr marL="7701">
              <a:spcBef>
                <a:spcPts val="658"/>
              </a:spcBef>
            </a:pPr>
            <a:r>
              <a:rPr sz="2001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sz="2001" spc="-9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Rectangle(Shape):</a:t>
            </a:r>
            <a:endParaRPr sz="200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32975" marR="3081" indent="-613021">
              <a:lnSpc>
                <a:spcPct val="124900"/>
              </a:lnSpc>
              <a:spcBef>
                <a:spcPts val="3"/>
              </a:spcBef>
            </a:pPr>
            <a:r>
              <a:rPr sz="2001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001" u="heavy" spc="15" dirty="0">
                <a:solidFill>
                  <a:srgbClr val="3878BD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dirty="0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sz="2001" u="heavy" spc="6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dirty="0">
                <a:latin typeface="Calibri" panose="020F0502020204030204" pitchFamily="34" charset="0"/>
                <a:cs typeface="Calibri" panose="020F0502020204030204" pitchFamily="34" charset="0"/>
              </a:rPr>
              <a:t>(self,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dirty="0">
                <a:latin typeface="Calibri" panose="020F0502020204030204" pitchFamily="34" charset="0"/>
                <a:cs typeface="Calibri" panose="020F0502020204030204" pitchFamily="34" charset="0"/>
              </a:rPr>
              <a:t>a,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dirty="0">
                <a:latin typeface="Calibri" panose="020F0502020204030204" pitchFamily="34" charset="0"/>
                <a:cs typeface="Calibri" panose="020F0502020204030204" pitchFamily="34" charset="0"/>
              </a:rPr>
              <a:t>b): </a:t>
            </a:r>
            <a:r>
              <a:rPr sz="2001" spc="-11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self.a </a:t>
            </a:r>
            <a:r>
              <a:rPr sz="200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pPr marL="1232975">
              <a:spcBef>
                <a:spcPts val="597"/>
              </a:spcBef>
            </a:pP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self.b</a:t>
            </a:r>
            <a:r>
              <a:rPr sz="2001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001" spc="-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77840" y="5397580"/>
            <a:ext cx="3997740" cy="777129"/>
          </a:xfrm>
          <a:prstGeom prst="rect">
            <a:avLst/>
          </a:prstGeom>
        </p:spPr>
        <p:txBody>
          <a:bodyPr vert="horz" wrap="square" lIns="0" tIns="83559" rIns="0" bIns="0" rtlCol="0">
            <a:spAutoFit/>
          </a:bodyPr>
          <a:lstStyle/>
          <a:p>
            <a:pPr marL="7701">
              <a:spcBef>
                <a:spcPts val="658"/>
              </a:spcBef>
            </a:pPr>
            <a:r>
              <a:rPr sz="2001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001" spc="-18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area(self):</a:t>
            </a:r>
            <a:endParaRPr sz="200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0338">
              <a:spcBef>
                <a:spcPts val="600"/>
              </a:spcBef>
            </a:pPr>
            <a:r>
              <a:rPr sz="2001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001" spc="-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self.a</a:t>
            </a:r>
            <a:r>
              <a:rPr sz="2001" spc="-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sz="2001" spc="-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self.b</a:t>
            </a:r>
            <a:endParaRPr sz="200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4993" y="591467"/>
            <a:ext cx="9854572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spc="88" dirty="0"/>
              <a:t>Использование</a:t>
            </a:r>
            <a:r>
              <a:rPr sz="4000" spc="-443" dirty="0"/>
              <a:t> </a:t>
            </a:r>
            <a:r>
              <a:rPr sz="4000" spc="112" dirty="0"/>
              <a:t>методов</a:t>
            </a:r>
            <a:r>
              <a:rPr sz="4000" spc="-443" dirty="0"/>
              <a:t> </a:t>
            </a:r>
            <a:r>
              <a:rPr sz="4000" spc="115" dirty="0"/>
              <a:t>базового</a:t>
            </a:r>
            <a:r>
              <a:rPr sz="4000" spc="-443" dirty="0"/>
              <a:t> </a:t>
            </a:r>
            <a:r>
              <a:rPr sz="4000" spc="9" dirty="0"/>
              <a:t>класса</a:t>
            </a:r>
          </a:p>
        </p:txBody>
      </p:sp>
    </p:spTree>
    <p:extLst>
      <p:ext uri="{BB962C8B-B14F-4D97-AF65-F5344CB8AC3E}">
        <p14:creationId xmlns:p14="http://schemas.microsoft.com/office/powerpoint/2010/main" val="3903563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695" y="681210"/>
            <a:ext cx="9854572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spc="88" dirty="0"/>
              <a:t>Использование</a:t>
            </a:r>
            <a:r>
              <a:rPr sz="4000" spc="-443" dirty="0"/>
              <a:t> </a:t>
            </a:r>
            <a:r>
              <a:rPr sz="4000" spc="112" dirty="0"/>
              <a:t>методов</a:t>
            </a:r>
            <a:r>
              <a:rPr sz="4000" spc="-443" dirty="0"/>
              <a:t> </a:t>
            </a:r>
            <a:r>
              <a:rPr sz="4000" spc="115" dirty="0"/>
              <a:t>базового</a:t>
            </a:r>
            <a:r>
              <a:rPr sz="4000" spc="-443" dirty="0"/>
              <a:t> </a:t>
            </a:r>
            <a:r>
              <a:rPr sz="4000" spc="9" dirty="0"/>
              <a:t>класса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6817" y="1652643"/>
            <a:ext cx="4558009" cy="4827289"/>
          </a:xfrm>
          <a:prstGeom prst="rect">
            <a:avLst/>
          </a:prstGeom>
        </p:spPr>
        <p:txBody>
          <a:bodyPr vert="horz" wrap="square" lIns="0" tIns="6546" rIns="0" bIns="0" rtlCol="0">
            <a:spAutoFit/>
          </a:bodyPr>
          <a:lstStyle/>
          <a:p>
            <a:pPr marL="7701" marR="1684655">
              <a:lnSpc>
                <a:spcPct val="108500"/>
              </a:lnSpc>
              <a:spcBef>
                <a:spcPts val="52"/>
              </a:spcBef>
            </a:pP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shape </a:t>
            </a:r>
            <a:r>
              <a:rPr sz="2183" spc="15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Shape() </a:t>
            </a:r>
            <a:r>
              <a:rPr sz="2183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shape.describe() </a:t>
            </a:r>
            <a:r>
              <a:rPr sz="2183" spc="-12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sz="2183" spc="-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=&gt;</a:t>
            </a:r>
            <a:r>
              <a:rPr sz="2183" spc="-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Класс:</a:t>
            </a:r>
            <a:r>
              <a:rPr sz="2183" spc="-9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Shape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sz="254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5"/>
              </a:spcBef>
            </a:pPr>
            <a:endParaRPr sz="2456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 marR="1516382">
              <a:lnSpc>
                <a:spcPct val="108300"/>
              </a:lnSpc>
              <a:spcBef>
                <a:spcPts val="3"/>
              </a:spcBef>
            </a:pP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circle</a:t>
            </a:r>
            <a:r>
              <a:rPr sz="2183" spc="-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5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183" spc="-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Circle(</a:t>
            </a:r>
            <a:r>
              <a:rPr sz="2183" spc="12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sz="2183" spc="-130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9" dirty="0">
                <a:latin typeface="Calibri" panose="020F0502020204030204" pitchFamily="34" charset="0"/>
                <a:cs typeface="Calibri" panose="020F0502020204030204" pitchFamily="34" charset="0"/>
              </a:rPr>
              <a:t>circle.describe()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sz="2183" spc="-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=&gt;</a:t>
            </a:r>
            <a:r>
              <a:rPr sz="2183" spc="-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Класс:</a:t>
            </a:r>
            <a:r>
              <a:rPr sz="2183" spc="-9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Circle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sz="254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6"/>
              </a:spcBef>
            </a:pPr>
            <a:endParaRPr sz="2456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 marR="3081">
              <a:lnSpc>
                <a:spcPct val="108600"/>
              </a:lnSpc>
              <a:spcBef>
                <a:spcPts val="3"/>
              </a:spcBef>
            </a:pP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rectangle</a:t>
            </a:r>
            <a:r>
              <a:rPr sz="2183" spc="-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5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183" spc="-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Rectangle(</a:t>
            </a:r>
            <a:r>
              <a:rPr sz="2183" spc="12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183" spc="-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5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2183" spc="15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sz="2183" spc="-130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rectangle.describe()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>
              <a:spcBef>
                <a:spcPts val="218"/>
              </a:spcBef>
            </a:pPr>
            <a:r>
              <a:rPr sz="2183" spc="1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sz="218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=&gt;</a:t>
            </a:r>
            <a:r>
              <a:rPr sz="2183" spc="-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Класс:</a:t>
            </a:r>
            <a:r>
              <a:rPr sz="2183" spc="-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Rectangle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582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555" y="631529"/>
            <a:ext cx="9999742" cy="125752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701" marR="3081">
              <a:lnSpc>
                <a:spcPts val="4997"/>
              </a:lnSpc>
            </a:pPr>
            <a:r>
              <a:rPr sz="4000" spc="64" dirty="0"/>
              <a:t>Как</a:t>
            </a:r>
            <a:r>
              <a:rPr sz="4000" spc="-440" dirty="0"/>
              <a:t> </a:t>
            </a:r>
            <a:r>
              <a:rPr sz="4000" spc="97" dirty="0"/>
              <a:t>добавить</a:t>
            </a:r>
            <a:r>
              <a:rPr sz="4000" spc="-446" dirty="0"/>
              <a:t> </a:t>
            </a:r>
            <a:r>
              <a:rPr sz="4000" spc="58" dirty="0"/>
              <a:t>в</a:t>
            </a:r>
            <a:r>
              <a:rPr sz="4000" spc="-421" dirty="0"/>
              <a:t> </a:t>
            </a:r>
            <a:r>
              <a:rPr sz="4000" spc="118" dirty="0"/>
              <a:t>производный</a:t>
            </a:r>
            <a:r>
              <a:rPr sz="4000" spc="-443" dirty="0"/>
              <a:t> </a:t>
            </a:r>
            <a:r>
              <a:rPr sz="4000" dirty="0"/>
              <a:t>класс</a:t>
            </a:r>
            <a:r>
              <a:rPr sz="4000" spc="-421" dirty="0"/>
              <a:t> </a:t>
            </a:r>
            <a:r>
              <a:rPr sz="4000" spc="91" dirty="0"/>
              <a:t>новый  </a:t>
            </a:r>
            <a:r>
              <a:rPr sz="4000" spc="18" dirty="0"/>
              <a:t>метод,</a:t>
            </a:r>
            <a:r>
              <a:rPr sz="4000" spc="-446" dirty="0"/>
              <a:t> </a:t>
            </a:r>
            <a:r>
              <a:rPr sz="4000" spc="130" dirty="0"/>
              <a:t>которого</a:t>
            </a:r>
            <a:r>
              <a:rPr sz="4000" spc="-443" dirty="0"/>
              <a:t> </a:t>
            </a:r>
            <a:r>
              <a:rPr sz="4000" spc="55" dirty="0"/>
              <a:t>нет</a:t>
            </a:r>
            <a:r>
              <a:rPr sz="4000" spc="-421" dirty="0"/>
              <a:t> </a:t>
            </a:r>
            <a:r>
              <a:rPr sz="4000" spc="58" dirty="0"/>
              <a:t>в</a:t>
            </a:r>
            <a:r>
              <a:rPr sz="4000" spc="-421" dirty="0"/>
              <a:t> </a:t>
            </a:r>
            <a:r>
              <a:rPr sz="4000" spc="133" dirty="0" err="1"/>
              <a:t>базовом</a:t>
            </a:r>
            <a:r>
              <a:rPr sz="4000" spc="-443" dirty="0"/>
              <a:t> </a:t>
            </a:r>
            <a:r>
              <a:rPr sz="4000" spc="-67" dirty="0" err="1"/>
              <a:t>классе</a:t>
            </a:r>
            <a:endParaRPr sz="4000" spc="-67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83555" y="2563337"/>
            <a:ext cx="10136993" cy="173132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>
              <a:lnSpc>
                <a:spcPct val="100000"/>
              </a:lnSpc>
              <a:spcBef>
                <a:spcPts val="61"/>
              </a:spcBef>
            </a:pPr>
            <a:r>
              <a:rPr spc="82" dirty="0"/>
              <a:t>Добав</a:t>
            </a:r>
            <a:r>
              <a:rPr spc="88" dirty="0"/>
              <a:t>и</a:t>
            </a:r>
            <a:r>
              <a:rPr spc="67" dirty="0"/>
              <a:t>м</a:t>
            </a:r>
            <a:r>
              <a:rPr spc="-340" dirty="0"/>
              <a:t> </a:t>
            </a:r>
            <a:r>
              <a:rPr dirty="0"/>
              <a:t>в</a:t>
            </a:r>
            <a:r>
              <a:rPr spc="-318" dirty="0"/>
              <a:t> </a:t>
            </a:r>
            <a:r>
              <a:rPr spc="-18" dirty="0"/>
              <a:t>класс</a:t>
            </a:r>
            <a:r>
              <a:rPr spc="-321" dirty="0"/>
              <a:t> </a:t>
            </a:r>
            <a:r>
              <a:rPr spc="-3" dirty="0"/>
              <a:t>C</a:t>
            </a:r>
            <a:r>
              <a:rPr spc="6" dirty="0"/>
              <a:t>i</a:t>
            </a:r>
            <a:r>
              <a:rPr spc="-45" dirty="0"/>
              <a:t>r</a:t>
            </a:r>
            <a:r>
              <a:rPr spc="-49" dirty="0"/>
              <a:t>c</a:t>
            </a:r>
            <a:r>
              <a:rPr spc="-121" dirty="0"/>
              <a:t>le</a:t>
            </a:r>
            <a:r>
              <a:rPr spc="-318" dirty="0"/>
              <a:t> </a:t>
            </a:r>
            <a:r>
              <a:rPr spc="42" dirty="0"/>
              <a:t>метод</a:t>
            </a:r>
            <a:r>
              <a:rPr spc="-318" dirty="0"/>
              <a:t> </a:t>
            </a:r>
            <a:r>
              <a:rPr spc="161" dirty="0"/>
              <a:t>s</a:t>
            </a:r>
            <a:r>
              <a:rPr spc="227" dirty="0"/>
              <a:t>q</a:t>
            </a:r>
            <a:r>
              <a:rPr spc="33" dirty="0"/>
              <a:t>u</a:t>
            </a:r>
            <a:r>
              <a:rPr spc="42" dirty="0"/>
              <a:t>a</a:t>
            </a:r>
            <a:r>
              <a:rPr spc="-52" dirty="0"/>
              <a:t>r</a:t>
            </a:r>
            <a:r>
              <a:rPr spc="-64" dirty="0"/>
              <a:t>e</a:t>
            </a:r>
            <a:r>
              <a:rPr spc="-334" dirty="0"/>
              <a:t>,</a:t>
            </a:r>
            <a:r>
              <a:rPr spc="-346" dirty="0"/>
              <a:t> </a:t>
            </a:r>
            <a:r>
              <a:rPr spc="58" dirty="0"/>
              <a:t>кот</a:t>
            </a:r>
            <a:r>
              <a:rPr spc="64" dirty="0"/>
              <a:t>о</a:t>
            </a:r>
            <a:r>
              <a:rPr spc="61" dirty="0"/>
              <a:t>рый</a:t>
            </a:r>
            <a:r>
              <a:rPr spc="-318" dirty="0"/>
              <a:t> </a:t>
            </a:r>
            <a:r>
              <a:rPr spc="42" dirty="0"/>
              <a:t>решает  </a:t>
            </a:r>
            <a:r>
              <a:rPr spc="45" dirty="0"/>
              <a:t>знаменитую</a:t>
            </a:r>
            <a:r>
              <a:rPr spc="-334" dirty="0"/>
              <a:t> </a:t>
            </a:r>
            <a:r>
              <a:rPr spc="15" dirty="0"/>
              <a:t>задачу</a:t>
            </a:r>
            <a:r>
              <a:rPr spc="-309" dirty="0"/>
              <a:t> </a:t>
            </a:r>
            <a:r>
              <a:rPr spc="33" dirty="0"/>
              <a:t>квадратуры</a:t>
            </a:r>
            <a:r>
              <a:rPr spc="-318" dirty="0"/>
              <a:t> </a:t>
            </a:r>
            <a:r>
              <a:rPr spc="30" dirty="0"/>
              <a:t>круга</a:t>
            </a:r>
            <a:r>
              <a:rPr spc="-293" dirty="0"/>
              <a:t> </a:t>
            </a:r>
            <a:r>
              <a:rPr spc="570" dirty="0"/>
              <a:t>—</a:t>
            </a:r>
            <a:r>
              <a:rPr spc="-303" dirty="0"/>
              <a:t> </a:t>
            </a:r>
            <a:r>
              <a:rPr spc="49" dirty="0"/>
              <a:t>возвращает</a:t>
            </a:r>
            <a:r>
              <a:rPr spc="-315" dirty="0"/>
              <a:t> </a:t>
            </a:r>
            <a:r>
              <a:rPr spc="30" dirty="0"/>
              <a:t>квадрат </a:t>
            </a:r>
            <a:r>
              <a:rPr spc="-894" dirty="0"/>
              <a:t> </a:t>
            </a:r>
            <a:r>
              <a:rPr spc="-118" dirty="0"/>
              <a:t>(в</a:t>
            </a:r>
            <a:r>
              <a:rPr spc="-324" dirty="0"/>
              <a:t> </a:t>
            </a:r>
            <a:r>
              <a:rPr spc="39" dirty="0"/>
              <a:t>нашем</a:t>
            </a:r>
            <a:r>
              <a:rPr spc="-327" dirty="0"/>
              <a:t> </a:t>
            </a:r>
            <a:r>
              <a:rPr spc="-6" dirty="0"/>
              <a:t>случае</a:t>
            </a:r>
            <a:r>
              <a:rPr spc="-309" dirty="0"/>
              <a:t> </a:t>
            </a:r>
            <a:r>
              <a:rPr spc="570" dirty="0"/>
              <a:t>—</a:t>
            </a:r>
            <a:r>
              <a:rPr spc="-312" dirty="0"/>
              <a:t> </a:t>
            </a:r>
            <a:r>
              <a:rPr spc="15" dirty="0"/>
              <a:t>объект</a:t>
            </a:r>
            <a:r>
              <a:rPr spc="-321" dirty="0"/>
              <a:t> </a:t>
            </a:r>
            <a:r>
              <a:rPr spc="18" dirty="0"/>
              <a:t>Rectangle</a:t>
            </a:r>
            <a:r>
              <a:rPr spc="-315" dirty="0"/>
              <a:t> </a:t>
            </a:r>
            <a:r>
              <a:rPr spc="6" dirty="0"/>
              <a:t>с</a:t>
            </a:r>
            <a:r>
              <a:rPr spc="-315" dirty="0"/>
              <a:t> </a:t>
            </a:r>
            <a:r>
              <a:rPr spc="45" dirty="0"/>
              <a:t>равными</a:t>
            </a:r>
            <a:r>
              <a:rPr spc="-315" dirty="0"/>
              <a:t> </a:t>
            </a:r>
            <a:r>
              <a:rPr spc="9" dirty="0"/>
              <a:t>сторонами), </a:t>
            </a:r>
            <a:r>
              <a:rPr spc="12" dirty="0"/>
              <a:t> </a:t>
            </a:r>
            <a:r>
              <a:rPr spc="58" dirty="0"/>
              <a:t>кот</a:t>
            </a:r>
            <a:r>
              <a:rPr spc="64" dirty="0"/>
              <a:t>о</a:t>
            </a:r>
            <a:r>
              <a:rPr spc="61" dirty="0"/>
              <a:t>рый</a:t>
            </a:r>
            <a:r>
              <a:rPr spc="-330" dirty="0"/>
              <a:t> </a:t>
            </a:r>
            <a:r>
              <a:rPr spc="91" dirty="0"/>
              <a:t>по</a:t>
            </a:r>
            <a:r>
              <a:rPr spc="-318" dirty="0"/>
              <a:t> </a:t>
            </a:r>
            <a:r>
              <a:rPr spc="39" dirty="0"/>
              <a:t>площад</a:t>
            </a:r>
            <a:r>
              <a:rPr spc="67" dirty="0"/>
              <a:t>и</a:t>
            </a:r>
            <a:r>
              <a:rPr spc="-327" dirty="0"/>
              <a:t> </a:t>
            </a:r>
            <a:r>
              <a:rPr spc="45" dirty="0"/>
              <a:t>равен</a:t>
            </a:r>
            <a:r>
              <a:rPr spc="-318" dirty="0"/>
              <a:t> </a:t>
            </a:r>
            <a:r>
              <a:rPr spc="42" dirty="0"/>
              <a:t>площади</a:t>
            </a:r>
            <a:r>
              <a:rPr spc="-318" dirty="0"/>
              <a:t> </a:t>
            </a:r>
            <a:r>
              <a:rPr spc="49" dirty="0"/>
              <a:t>исходного</a:t>
            </a:r>
            <a:r>
              <a:rPr spc="-330" dirty="0"/>
              <a:t> </a:t>
            </a:r>
            <a:r>
              <a:rPr spc="-27" dirty="0"/>
              <a:t>круга.</a:t>
            </a:r>
          </a:p>
        </p:txBody>
      </p:sp>
    </p:spTree>
    <p:extLst>
      <p:ext uri="{BB962C8B-B14F-4D97-AF65-F5344CB8AC3E}">
        <p14:creationId xmlns:p14="http://schemas.microsoft.com/office/powerpoint/2010/main" val="3189074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824" y="498330"/>
            <a:ext cx="4279608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spc="106" dirty="0"/>
              <a:t>Квадратура</a:t>
            </a:r>
            <a:r>
              <a:rPr sz="4000" spc="-443" dirty="0"/>
              <a:t> </a:t>
            </a:r>
            <a:r>
              <a:rPr sz="4000" spc="79" dirty="0"/>
              <a:t>круга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8827" y="1786404"/>
            <a:ext cx="6613484" cy="4016712"/>
          </a:xfrm>
          <a:prstGeom prst="rect">
            <a:avLst/>
          </a:prstGeom>
        </p:spPr>
        <p:txBody>
          <a:bodyPr vert="horz" wrap="square" lIns="0" tIns="33500" rIns="0" bIns="0" rtlCol="0">
            <a:spAutoFit/>
          </a:bodyPr>
          <a:lstStyle/>
          <a:p>
            <a:pPr marL="7701">
              <a:spcBef>
                <a:spcPts val="263"/>
              </a:spcBef>
            </a:pPr>
            <a:r>
              <a:rPr sz="2395" spc="3" dirty="0">
                <a:solidFill>
                  <a:srgbClr val="3878BD"/>
                </a:solidFill>
                <a:latin typeface="Courier New"/>
                <a:cs typeface="Courier New"/>
              </a:rPr>
              <a:t>class</a:t>
            </a:r>
            <a:r>
              <a:rPr sz="2395" spc="-3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395" dirty="0">
                <a:latin typeface="Courier New"/>
                <a:cs typeface="Courier New"/>
              </a:rPr>
              <a:t>Circle(Shape):</a:t>
            </a:r>
          </a:p>
          <a:p>
            <a:pPr marL="1473640" marR="919148" indent="-733162">
              <a:lnSpc>
                <a:spcPct val="107100"/>
              </a:lnSpc>
            </a:pPr>
            <a:r>
              <a:rPr sz="2395" spc="6" dirty="0">
                <a:solidFill>
                  <a:srgbClr val="3878BD"/>
                </a:solidFill>
                <a:latin typeface="Courier New"/>
                <a:cs typeface="Courier New"/>
              </a:rPr>
              <a:t>def</a:t>
            </a:r>
            <a:r>
              <a:rPr sz="2395" u="heavy" spc="9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395" spc="3" dirty="0">
                <a:latin typeface="Courier New"/>
                <a:cs typeface="Courier New"/>
              </a:rPr>
              <a:t>init</a:t>
            </a:r>
            <a:r>
              <a:rPr sz="2395" u="heavy" spc="6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395" spc="3" dirty="0">
                <a:latin typeface="Courier New"/>
                <a:cs typeface="Courier New"/>
              </a:rPr>
              <a:t>(self, </a:t>
            </a:r>
            <a:r>
              <a:rPr sz="2395" dirty="0">
                <a:latin typeface="Courier New"/>
                <a:cs typeface="Courier New"/>
              </a:rPr>
              <a:t>radius): </a:t>
            </a:r>
            <a:r>
              <a:rPr sz="2395" spc="-1431" dirty="0">
                <a:latin typeface="Courier New"/>
                <a:cs typeface="Courier New"/>
              </a:rPr>
              <a:t> </a:t>
            </a:r>
            <a:r>
              <a:rPr sz="2395" spc="3" dirty="0">
                <a:latin typeface="Courier New"/>
                <a:cs typeface="Courier New"/>
              </a:rPr>
              <a:t>self.r</a:t>
            </a:r>
            <a:r>
              <a:rPr sz="2395" spc="-3" dirty="0">
                <a:latin typeface="Courier New"/>
                <a:cs typeface="Courier New"/>
              </a:rPr>
              <a:t> </a:t>
            </a:r>
            <a:r>
              <a:rPr sz="2395" spc="6" dirty="0">
                <a:latin typeface="Courier New"/>
                <a:cs typeface="Courier New"/>
              </a:rPr>
              <a:t>=</a:t>
            </a:r>
            <a:r>
              <a:rPr sz="2395" dirty="0">
                <a:latin typeface="Courier New"/>
                <a:cs typeface="Courier New"/>
              </a:rPr>
              <a:t> </a:t>
            </a:r>
            <a:r>
              <a:rPr sz="2395" spc="3" dirty="0">
                <a:latin typeface="Courier New"/>
                <a:cs typeface="Courier New"/>
              </a:rPr>
              <a:t>radius</a:t>
            </a:r>
            <a:endParaRPr sz="2395" dirty="0">
              <a:latin typeface="Courier New"/>
              <a:cs typeface="Courier New"/>
            </a:endParaRPr>
          </a:p>
          <a:p>
            <a:pPr>
              <a:spcBef>
                <a:spcPts val="21"/>
              </a:spcBef>
            </a:pPr>
            <a:endParaRPr sz="2880" dirty="0">
              <a:latin typeface="Courier New"/>
              <a:cs typeface="Courier New"/>
            </a:endParaRPr>
          </a:p>
          <a:p>
            <a:pPr marL="740478">
              <a:spcBef>
                <a:spcPts val="3"/>
              </a:spcBef>
            </a:pPr>
            <a:r>
              <a:rPr sz="2395" spc="6" dirty="0">
                <a:solidFill>
                  <a:srgbClr val="3878BD"/>
                </a:solidFill>
                <a:latin typeface="Courier New"/>
                <a:cs typeface="Courier New"/>
              </a:rPr>
              <a:t>def</a:t>
            </a:r>
            <a:r>
              <a:rPr sz="2395" spc="-39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395" spc="3" dirty="0">
                <a:latin typeface="Courier New"/>
                <a:cs typeface="Courier New"/>
              </a:rPr>
              <a:t>area(self):</a:t>
            </a:r>
            <a:endParaRPr sz="2395" dirty="0">
              <a:latin typeface="Courier New"/>
              <a:cs typeface="Courier New"/>
            </a:endParaRPr>
          </a:p>
          <a:p>
            <a:pPr marL="1473640">
              <a:spcBef>
                <a:spcPts val="203"/>
              </a:spcBef>
            </a:pPr>
            <a:r>
              <a:rPr sz="2395" spc="3" dirty="0">
                <a:solidFill>
                  <a:srgbClr val="3878BD"/>
                </a:solidFill>
                <a:latin typeface="Courier New"/>
                <a:cs typeface="Courier New"/>
              </a:rPr>
              <a:t>return</a:t>
            </a:r>
            <a:r>
              <a:rPr sz="2395" spc="-6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395" spc="6" dirty="0">
                <a:latin typeface="Courier New"/>
                <a:cs typeface="Courier New"/>
              </a:rPr>
              <a:t>pi</a:t>
            </a:r>
            <a:r>
              <a:rPr sz="2395" dirty="0">
                <a:latin typeface="Courier New"/>
                <a:cs typeface="Courier New"/>
              </a:rPr>
              <a:t> </a:t>
            </a:r>
            <a:r>
              <a:rPr sz="2395" spc="6" dirty="0">
                <a:latin typeface="Courier New"/>
                <a:cs typeface="Courier New"/>
              </a:rPr>
              <a:t>*</a:t>
            </a:r>
            <a:r>
              <a:rPr sz="2395" spc="-18" dirty="0">
                <a:latin typeface="Courier New"/>
                <a:cs typeface="Courier New"/>
              </a:rPr>
              <a:t> </a:t>
            </a:r>
            <a:r>
              <a:rPr sz="2395" spc="3" dirty="0">
                <a:latin typeface="Courier New"/>
                <a:cs typeface="Courier New"/>
              </a:rPr>
              <a:t>self.r</a:t>
            </a:r>
            <a:r>
              <a:rPr sz="2395" spc="-3" dirty="0">
                <a:latin typeface="Courier New"/>
                <a:cs typeface="Courier New"/>
              </a:rPr>
              <a:t> </a:t>
            </a:r>
            <a:r>
              <a:rPr sz="2395" spc="6" dirty="0">
                <a:latin typeface="Courier New"/>
                <a:cs typeface="Courier New"/>
              </a:rPr>
              <a:t>**</a:t>
            </a:r>
            <a:r>
              <a:rPr sz="2395" spc="-3" dirty="0">
                <a:latin typeface="Courier New"/>
                <a:cs typeface="Courier New"/>
              </a:rPr>
              <a:t> </a:t>
            </a:r>
            <a:r>
              <a:rPr sz="2395" spc="6" dirty="0">
                <a:solidFill>
                  <a:srgbClr val="FA7600"/>
                </a:solidFill>
                <a:latin typeface="Courier New"/>
                <a:cs typeface="Courier New"/>
              </a:rPr>
              <a:t>2</a:t>
            </a:r>
            <a:endParaRPr sz="2395" dirty="0">
              <a:latin typeface="Courier New"/>
              <a:cs typeface="Courier New"/>
            </a:endParaRPr>
          </a:p>
          <a:p>
            <a:pPr>
              <a:spcBef>
                <a:spcPts val="24"/>
              </a:spcBef>
            </a:pPr>
            <a:endParaRPr sz="2880" dirty="0">
              <a:latin typeface="Courier New"/>
              <a:cs typeface="Courier New"/>
            </a:endParaRPr>
          </a:p>
          <a:p>
            <a:pPr marL="740478"/>
            <a:r>
              <a:rPr sz="2395" spc="6" dirty="0">
                <a:solidFill>
                  <a:srgbClr val="3878BD"/>
                </a:solidFill>
                <a:latin typeface="Courier New"/>
                <a:cs typeface="Courier New"/>
              </a:rPr>
              <a:t>def</a:t>
            </a:r>
            <a:r>
              <a:rPr sz="2395" spc="-39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395" spc="3" dirty="0">
                <a:latin typeface="Courier New"/>
                <a:cs typeface="Courier New"/>
              </a:rPr>
              <a:t>square(self):</a:t>
            </a:r>
            <a:endParaRPr sz="2395" dirty="0">
              <a:latin typeface="Courier New"/>
              <a:cs typeface="Courier New"/>
            </a:endParaRPr>
          </a:p>
          <a:p>
            <a:pPr marL="1473640" marR="3081">
              <a:lnSpc>
                <a:spcPts val="3087"/>
              </a:lnSpc>
              <a:spcBef>
                <a:spcPts val="52"/>
              </a:spcBef>
              <a:tabLst>
                <a:tab pos="2390092" algn="l"/>
                <a:tab pos="5688936" algn="l"/>
              </a:tabLst>
            </a:pPr>
            <a:r>
              <a:rPr sz="2395" spc="3" dirty="0">
                <a:latin typeface="Courier New"/>
                <a:cs typeface="Courier New"/>
              </a:rPr>
              <a:t>side	</a:t>
            </a:r>
            <a:r>
              <a:rPr sz="2395" spc="6" dirty="0">
                <a:latin typeface="Courier New"/>
                <a:cs typeface="Courier New"/>
              </a:rPr>
              <a:t>= </a:t>
            </a:r>
            <a:r>
              <a:rPr sz="2395" dirty="0">
                <a:latin typeface="Courier New"/>
                <a:cs typeface="Courier New"/>
              </a:rPr>
              <a:t>pi </a:t>
            </a:r>
            <a:r>
              <a:rPr sz="2395" spc="3" dirty="0">
                <a:latin typeface="Courier New"/>
                <a:cs typeface="Courier New"/>
              </a:rPr>
              <a:t>** </a:t>
            </a:r>
            <a:r>
              <a:rPr sz="2395" spc="3" dirty="0">
                <a:solidFill>
                  <a:srgbClr val="FA7600"/>
                </a:solidFill>
                <a:latin typeface="Courier New"/>
                <a:cs typeface="Courier New"/>
              </a:rPr>
              <a:t>0.5 </a:t>
            </a:r>
            <a:r>
              <a:rPr sz="2395" spc="6" dirty="0">
                <a:latin typeface="Courier New"/>
                <a:cs typeface="Courier New"/>
              </a:rPr>
              <a:t>* </a:t>
            </a:r>
            <a:r>
              <a:rPr sz="2395" spc="3" dirty="0">
                <a:latin typeface="Courier New"/>
                <a:cs typeface="Courier New"/>
              </a:rPr>
              <a:t>self.r </a:t>
            </a:r>
            <a:r>
              <a:rPr sz="2395" spc="6" dirty="0">
                <a:latin typeface="Courier New"/>
                <a:cs typeface="Courier New"/>
              </a:rPr>
              <a:t> </a:t>
            </a:r>
            <a:r>
              <a:rPr sz="2395" spc="3" dirty="0">
                <a:solidFill>
                  <a:srgbClr val="3878BD"/>
                </a:solidFill>
                <a:latin typeface="Courier New"/>
                <a:cs typeface="Courier New"/>
              </a:rPr>
              <a:t>ret</a:t>
            </a:r>
            <a:r>
              <a:rPr sz="2395" spc="-3" dirty="0">
                <a:solidFill>
                  <a:srgbClr val="3878BD"/>
                </a:solidFill>
                <a:latin typeface="Courier New"/>
                <a:cs typeface="Courier New"/>
              </a:rPr>
              <a:t>u</a:t>
            </a:r>
            <a:r>
              <a:rPr sz="2395" spc="3" dirty="0">
                <a:solidFill>
                  <a:srgbClr val="3878BD"/>
                </a:solidFill>
                <a:latin typeface="Courier New"/>
                <a:cs typeface="Courier New"/>
              </a:rPr>
              <a:t>r</a:t>
            </a:r>
            <a:r>
              <a:rPr sz="2395" spc="6" dirty="0">
                <a:solidFill>
                  <a:srgbClr val="3878BD"/>
                </a:solidFill>
                <a:latin typeface="Courier New"/>
                <a:cs typeface="Courier New"/>
              </a:rPr>
              <a:t>n</a:t>
            </a:r>
            <a:r>
              <a:rPr sz="2395" spc="3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395" spc="3" dirty="0">
                <a:latin typeface="Courier New"/>
                <a:cs typeface="Courier New"/>
              </a:rPr>
              <a:t>Rec</a:t>
            </a:r>
            <a:r>
              <a:rPr sz="2395" spc="-3" dirty="0">
                <a:latin typeface="Courier New"/>
                <a:cs typeface="Courier New"/>
              </a:rPr>
              <a:t>t</a:t>
            </a:r>
            <a:r>
              <a:rPr sz="2395" spc="3" dirty="0">
                <a:latin typeface="Courier New"/>
                <a:cs typeface="Courier New"/>
              </a:rPr>
              <a:t>ang</a:t>
            </a:r>
            <a:r>
              <a:rPr sz="2395" spc="-3" dirty="0">
                <a:latin typeface="Courier New"/>
                <a:cs typeface="Courier New"/>
              </a:rPr>
              <a:t>l</a:t>
            </a:r>
            <a:r>
              <a:rPr sz="2395" spc="3" dirty="0">
                <a:latin typeface="Courier New"/>
                <a:cs typeface="Courier New"/>
              </a:rPr>
              <a:t>e(s</a:t>
            </a:r>
            <a:r>
              <a:rPr sz="2395" spc="-3" dirty="0">
                <a:latin typeface="Courier New"/>
                <a:cs typeface="Courier New"/>
              </a:rPr>
              <a:t>i</a:t>
            </a:r>
            <a:r>
              <a:rPr sz="2395" spc="3" dirty="0">
                <a:latin typeface="Courier New"/>
                <a:cs typeface="Courier New"/>
              </a:rPr>
              <a:t>de</a:t>
            </a:r>
            <a:r>
              <a:rPr sz="2395" spc="6" dirty="0">
                <a:latin typeface="Courier New"/>
                <a:cs typeface="Courier New"/>
              </a:rPr>
              <a:t>,</a:t>
            </a:r>
            <a:r>
              <a:rPr sz="2395" dirty="0">
                <a:latin typeface="Courier New"/>
                <a:cs typeface="Courier New"/>
              </a:rPr>
              <a:t>	</a:t>
            </a:r>
            <a:r>
              <a:rPr sz="2395" spc="3" dirty="0">
                <a:latin typeface="Courier New"/>
                <a:cs typeface="Courier New"/>
              </a:rPr>
              <a:t>sid</a:t>
            </a:r>
            <a:r>
              <a:rPr sz="2395" spc="-3" dirty="0">
                <a:latin typeface="Courier New"/>
                <a:cs typeface="Courier New"/>
              </a:rPr>
              <a:t>e</a:t>
            </a:r>
            <a:r>
              <a:rPr sz="2395" spc="6" dirty="0">
                <a:latin typeface="Courier New"/>
                <a:cs typeface="Courier New"/>
              </a:rPr>
              <a:t>)</a:t>
            </a:r>
            <a:endParaRPr sz="2395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0936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6072" y="598082"/>
            <a:ext cx="4279608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spc="106" dirty="0"/>
              <a:t>Квадратура</a:t>
            </a:r>
            <a:r>
              <a:rPr sz="4000" spc="-443" dirty="0"/>
              <a:t> </a:t>
            </a:r>
            <a:r>
              <a:rPr sz="4000" spc="79" dirty="0"/>
              <a:t>круга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57242" y="1572254"/>
          <a:ext cx="4076678" cy="947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3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6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77">
                <a:tc>
                  <a:txBody>
                    <a:bodyPr/>
                    <a:lstStyle/>
                    <a:p>
                      <a:pPr marL="31750">
                        <a:lnSpc>
                          <a:spcPts val="4090"/>
                        </a:lnSpc>
                      </a:pPr>
                      <a:r>
                        <a:rPr sz="2200" spc="2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circle</a:t>
                      </a:r>
                      <a:endParaRPr sz="2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090"/>
                        </a:lnSpc>
                      </a:pPr>
                      <a:r>
                        <a:rPr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endParaRPr sz="2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4090"/>
                        </a:lnSpc>
                      </a:pPr>
                      <a:r>
                        <a:rPr sz="2200" spc="1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Circle(1)</a:t>
                      </a:r>
                      <a:endParaRPr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77">
                <a:tc>
                  <a:txBody>
                    <a:bodyPr/>
                    <a:lstStyle/>
                    <a:p>
                      <a:pPr marL="31750">
                        <a:lnSpc>
                          <a:spcPts val="4315"/>
                        </a:lnSpc>
                      </a:pPr>
                      <a:r>
                        <a:rPr sz="2200" spc="2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square</a:t>
                      </a:r>
                      <a:endParaRPr sz="2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315"/>
                        </a:lnSpc>
                      </a:pPr>
                      <a:r>
                        <a:rPr sz="2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endParaRPr sz="2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4315"/>
                        </a:lnSpc>
                      </a:pPr>
                      <a:r>
                        <a:rPr sz="2200" spc="2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circle.square()</a:t>
                      </a:r>
                      <a:endParaRPr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68794" y="2601797"/>
            <a:ext cx="8763685" cy="367781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675787">
              <a:lnSpc>
                <a:spcPct val="108300"/>
              </a:lnSpc>
              <a:spcBef>
                <a:spcPts val="58"/>
              </a:spcBef>
              <a:tabLst>
                <a:tab pos="3876824" algn="l"/>
              </a:tabLst>
            </a:pP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sz="2183" spc="12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"Площадь круга: {}"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.format(circle.area())) </a:t>
            </a:r>
            <a:r>
              <a:rPr sz="2183" spc="-130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sz="2183" spc="18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=&gt; Площадь круга:	</a:t>
            </a:r>
            <a:r>
              <a:rPr sz="2183" spc="9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3.141592653589793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7"/>
              </a:spcBef>
            </a:pPr>
            <a:endParaRPr sz="2486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 marR="170583">
              <a:lnSpc>
                <a:spcPct val="108300"/>
              </a:lnSpc>
              <a:spcBef>
                <a:spcPts val="3"/>
              </a:spcBef>
            </a:pP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sz="2183" spc="12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"Площадь квадрата: {}"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.format(square.area())) </a:t>
            </a:r>
            <a:r>
              <a:rPr sz="2183" spc="-130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=&gt;</a:t>
            </a:r>
            <a:r>
              <a:rPr sz="2183" spc="9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Площадь</a:t>
            </a:r>
            <a:r>
              <a:rPr sz="2183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квадрата:</a:t>
            </a:r>
            <a:r>
              <a:rPr sz="2183" spc="1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9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3.1415926535897927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7"/>
              </a:spcBef>
            </a:pPr>
            <a:endParaRPr sz="2486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 marR="1685425">
              <a:lnSpc>
                <a:spcPct val="108300"/>
              </a:lnSpc>
            </a:pP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sz="2183" spc="12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"Радиус</a:t>
            </a:r>
            <a:r>
              <a:rPr sz="2183" spc="15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круга: </a:t>
            </a:r>
            <a:r>
              <a:rPr sz="2183" spc="9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{}"</a:t>
            </a:r>
            <a:r>
              <a:rPr sz="2183" spc="9" dirty="0">
                <a:latin typeface="Calibri" panose="020F0502020204030204" pitchFamily="34" charset="0"/>
                <a:cs typeface="Calibri" panose="020F0502020204030204" pitchFamily="34" charset="0"/>
              </a:rPr>
              <a:t>.format(circle.r)) </a:t>
            </a:r>
            <a:r>
              <a:rPr sz="2183" spc="-130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=&gt;</a:t>
            </a:r>
            <a:r>
              <a:rPr sz="2183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Радиус</a:t>
            </a:r>
            <a:r>
              <a:rPr sz="2183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круга: </a:t>
            </a:r>
            <a:r>
              <a:rPr sz="2183" spc="1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7"/>
              </a:spcBef>
            </a:pPr>
            <a:endParaRPr sz="2486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 marR="3081">
              <a:lnSpc>
                <a:spcPct val="108400"/>
              </a:lnSpc>
            </a:pP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sz="2183" spc="12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"Длина стороны квадрата: {}"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.format(square.a)) </a:t>
            </a:r>
            <a:r>
              <a:rPr sz="2183" spc="-130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=&gt;</a:t>
            </a:r>
            <a:r>
              <a:rPr sz="2183" spc="9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Длина</a:t>
            </a:r>
            <a:r>
              <a:rPr sz="2183" spc="18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9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стороны</a:t>
            </a:r>
            <a:r>
              <a:rPr sz="2183" spc="18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квадрата:</a:t>
            </a:r>
            <a:r>
              <a:rPr sz="2183" spc="9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1.7724538509055159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087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8126" y="1937856"/>
            <a:ext cx="9577387" cy="1640023"/>
          </a:xfrm>
        </p:spPr>
        <p:txBody>
          <a:bodyPr/>
          <a:lstStyle/>
          <a:p>
            <a:r>
              <a:rPr lang="ru-RU" dirty="0"/>
              <a:t>Множественное наследование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740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27"/>
          <p:cNvSpPr>
            <a:spLocks noGrp="1"/>
          </p:cNvSpPr>
          <p:nvPr>
            <p:ph type="title"/>
          </p:nvPr>
        </p:nvSpPr>
        <p:spPr>
          <a:xfrm>
            <a:off x="698817" y="739042"/>
            <a:ext cx="11196637" cy="1325563"/>
          </a:xfrm>
        </p:spPr>
        <p:txBody>
          <a:bodyPr>
            <a:noAutofit/>
          </a:bodyPr>
          <a:lstStyle/>
          <a:p>
            <a:r>
              <a:rPr lang="ru-RU" sz="3200" b="1" dirty="0"/>
              <a:t>Множественное наследование </a:t>
            </a:r>
            <a:r>
              <a:rPr lang="ru-RU" sz="3200" dirty="0"/>
              <a:t>— это возможность класса иметь более одного родительского класса. </a:t>
            </a:r>
            <a:br>
              <a:rPr lang="ru-RU" sz="3200" dirty="0"/>
            </a:br>
            <a:endParaRPr lang="en-US" sz="32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863D976-25F8-DAC4-B4A3-0E65658E4D77}"/>
              </a:ext>
            </a:extLst>
          </p:cNvPr>
          <p:cNvSpPr/>
          <p:nvPr/>
        </p:nvSpPr>
        <p:spPr>
          <a:xfrm>
            <a:off x="698817" y="234719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Base1:</a:t>
            </a:r>
          </a:p>
          <a:p>
            <a:r>
              <a:rPr lang="en-US" dirty="0"/>
              <a:t>    pass</a:t>
            </a:r>
          </a:p>
          <a:p>
            <a:endParaRPr lang="en-US" dirty="0"/>
          </a:p>
          <a:p>
            <a:r>
              <a:rPr lang="en-US" dirty="0"/>
              <a:t>class Base2:</a:t>
            </a:r>
          </a:p>
          <a:p>
            <a:r>
              <a:rPr lang="en-US" dirty="0"/>
              <a:t>    pass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этот</a:t>
            </a:r>
            <a:r>
              <a:rPr lang="en-US" dirty="0"/>
              <a:t> </a:t>
            </a:r>
            <a:r>
              <a:rPr lang="en-US" dirty="0" err="1"/>
              <a:t>класс</a:t>
            </a:r>
            <a:r>
              <a:rPr lang="en-US" dirty="0"/>
              <a:t> </a:t>
            </a:r>
            <a:r>
              <a:rPr lang="en-US" dirty="0" err="1"/>
              <a:t>наследует</a:t>
            </a:r>
            <a:r>
              <a:rPr lang="en-US" dirty="0"/>
              <a:t> </a:t>
            </a:r>
            <a:r>
              <a:rPr lang="en-US" dirty="0" err="1"/>
              <a:t>сразу</a:t>
            </a:r>
            <a:r>
              <a:rPr lang="en-US" dirty="0"/>
              <a:t> от двух </a:t>
            </a:r>
            <a:r>
              <a:rPr lang="en-US" dirty="0" err="1"/>
              <a:t>родительских</a:t>
            </a:r>
            <a:r>
              <a:rPr lang="en-US" dirty="0"/>
              <a:t> </a:t>
            </a:r>
            <a:r>
              <a:rPr lang="en-US" dirty="0" err="1"/>
              <a:t>классов</a:t>
            </a:r>
            <a:r>
              <a:rPr lang="en-US" dirty="0"/>
              <a:t>: Base1 и Base2</a:t>
            </a:r>
          </a:p>
          <a:p>
            <a:r>
              <a:rPr lang="en-US" dirty="0"/>
              <a:t>class </a:t>
            </a:r>
            <a:r>
              <a:rPr lang="en-US" dirty="0" err="1"/>
              <a:t>MultiDerived</a:t>
            </a:r>
            <a:r>
              <a:rPr lang="en-US" dirty="0"/>
              <a:t>(Base1, Base2):</a:t>
            </a:r>
          </a:p>
          <a:p>
            <a:r>
              <a:rPr lang="en-US" dirty="0"/>
              <a:t>    pass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50580F-CCEF-FB13-CD91-8B16704C0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817" y="1648487"/>
            <a:ext cx="4772160" cy="47567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8012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8693" y="268778"/>
            <a:ext cx="11196637" cy="1325563"/>
          </a:xfrm>
        </p:spPr>
        <p:txBody>
          <a:bodyPr/>
          <a:lstStyle/>
          <a:p>
            <a:r>
              <a:rPr lang="ru-RU" sz="4000" dirty="0"/>
              <a:t>Синтаксис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81697" y="2363990"/>
            <a:ext cx="9342957" cy="21300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</a:rPr>
              <a:t>class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</a:rPr>
              <a:t>BaseClass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</a:rPr>
              <a:t>: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</a:rPr>
              <a:t>  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</a:rPr>
              <a:t>Тело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</a:rPr>
              <a:t>родительского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</a:rPr>
              <a:t>класса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</a:rPr>
              <a:t>class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</a:rPr>
              <a:t>DerivedClass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</a:rPr>
              <a:t>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</a:rPr>
              <a:t>BaseClass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</a:rPr>
              <a:t>):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</a:rPr>
              <a:t>   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</a:rPr>
              <a:t>Тело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</a:rPr>
              <a:t>дочернего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</a:rPr>
              <a:t>класса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9597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8460" y="1422362"/>
            <a:ext cx="9577387" cy="2390410"/>
          </a:xfrm>
        </p:spPr>
        <p:txBody>
          <a:bodyPr/>
          <a:lstStyle/>
          <a:p>
            <a:r>
              <a:rPr lang="ru-RU" dirty="0"/>
              <a:t>Многоуровневое наследование</a:t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29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27"/>
          <p:cNvSpPr>
            <a:spLocks noGrp="1"/>
          </p:cNvSpPr>
          <p:nvPr>
            <p:ph type="title"/>
          </p:nvPr>
        </p:nvSpPr>
        <p:spPr>
          <a:xfrm>
            <a:off x="515937" y="2451463"/>
            <a:ext cx="11196637" cy="1325563"/>
          </a:xfrm>
        </p:spPr>
        <p:txBody>
          <a:bodyPr>
            <a:noAutofit/>
          </a:bodyPr>
          <a:lstStyle/>
          <a:p>
            <a:r>
              <a:rPr lang="ru-RU" sz="3200" dirty="0"/>
              <a:t>Мы также можем наследовать класс от уже наследуемого. Это называется многоуровневым наследованием. Оно может иметь сколько угодно уровней.</a:t>
            </a:r>
            <a:br>
              <a:rPr lang="ru-RU" sz="3200" dirty="0"/>
            </a:br>
            <a:br>
              <a:rPr lang="ru-RU" sz="3200" dirty="0"/>
            </a:br>
            <a:r>
              <a:rPr lang="ru-RU" sz="3200" dirty="0"/>
              <a:t>В многоуровневом наследовании свойства родительского класса и наследуемого от него класса передаются новому наследуемому классу.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77589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293" y="1722526"/>
            <a:ext cx="1781251" cy="47461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7681" y="468173"/>
            <a:ext cx="11196637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Класс Derived1 наследуется от класса </a:t>
            </a:r>
            <a:r>
              <a:rPr lang="ru-RU" sz="3600" dirty="0" err="1"/>
              <a:t>Base</a:t>
            </a:r>
            <a:r>
              <a:rPr lang="ru-RU" sz="3600" dirty="0"/>
              <a:t>, а класс Derived2 — от класса Derived1.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00107" y="1864946"/>
            <a:ext cx="11196636" cy="4603751"/>
          </a:xfrm>
        </p:spPr>
        <p:txBody>
          <a:bodyPr>
            <a:normAutofit/>
          </a:bodyPr>
          <a:lstStyle/>
          <a:p>
            <a:r>
              <a:rPr lang="en-US" dirty="0"/>
              <a:t>class Base:</a:t>
            </a:r>
          </a:p>
          <a:p>
            <a:r>
              <a:rPr lang="en-US" dirty="0"/>
              <a:t>    pass</a:t>
            </a:r>
          </a:p>
          <a:p>
            <a:endParaRPr lang="en-US" dirty="0"/>
          </a:p>
          <a:p>
            <a:r>
              <a:rPr lang="en-US" dirty="0"/>
              <a:t>class Derived1(Base):</a:t>
            </a:r>
          </a:p>
          <a:p>
            <a:r>
              <a:rPr lang="en-US" dirty="0"/>
              <a:t>    pass</a:t>
            </a:r>
          </a:p>
          <a:p>
            <a:endParaRPr lang="en-US" dirty="0"/>
          </a:p>
          <a:p>
            <a:r>
              <a:rPr lang="en-US" dirty="0"/>
              <a:t>class Derived2(Derived1):</a:t>
            </a:r>
          </a:p>
          <a:p>
            <a:r>
              <a:rPr lang="en-US" dirty="0"/>
              <a:t>    pass</a:t>
            </a:r>
          </a:p>
        </p:txBody>
      </p:sp>
    </p:spTree>
    <p:extLst>
      <p:ext uri="{BB962C8B-B14F-4D97-AF65-F5344CB8AC3E}">
        <p14:creationId xmlns:p14="http://schemas.microsoft.com/office/powerpoint/2010/main" val="842325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7306" y="1038590"/>
            <a:ext cx="9577387" cy="2390410"/>
          </a:xfrm>
        </p:spPr>
        <p:txBody>
          <a:bodyPr/>
          <a:lstStyle/>
          <a:p>
            <a:r>
              <a:rPr lang="ru-RU" spc="97" dirty="0"/>
              <a:t>Расширение</a:t>
            </a:r>
            <a:r>
              <a:rPr lang="ru-RU" spc="-637" dirty="0"/>
              <a:t> </a:t>
            </a:r>
            <a:r>
              <a:rPr lang="ru-RU" spc="94" dirty="0"/>
              <a:t>методов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110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942" y="365326"/>
            <a:ext cx="8030522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spc="127" dirty="0"/>
              <a:t>Иерархия</a:t>
            </a:r>
            <a:r>
              <a:rPr sz="4000" spc="-440" dirty="0"/>
              <a:t> </a:t>
            </a:r>
            <a:r>
              <a:rPr sz="4000" spc="97" dirty="0"/>
              <a:t>геомет</a:t>
            </a:r>
            <a:r>
              <a:rPr sz="4000" spc="91" dirty="0"/>
              <a:t>р</a:t>
            </a:r>
            <a:r>
              <a:rPr sz="4000" spc="55" dirty="0"/>
              <a:t>ических</a:t>
            </a:r>
            <a:r>
              <a:rPr sz="4000" spc="-440" dirty="0"/>
              <a:t> </a:t>
            </a:r>
            <a:r>
              <a:rPr sz="4000" spc="55" dirty="0"/>
              <a:t>фигур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21201" y="1332312"/>
            <a:ext cx="2521018" cy="3819841"/>
            <a:chOff x="7784904" y="2197081"/>
            <a:chExt cx="4157345" cy="6299200"/>
          </a:xfrm>
        </p:grpSpPr>
        <p:sp>
          <p:nvSpPr>
            <p:cNvPr id="4" name="object 4"/>
            <p:cNvSpPr/>
            <p:nvPr/>
          </p:nvSpPr>
          <p:spPr>
            <a:xfrm>
              <a:off x="7790302" y="4363280"/>
              <a:ext cx="4146550" cy="4128135"/>
            </a:xfrm>
            <a:custGeom>
              <a:avLst/>
              <a:gdLst/>
              <a:ahLst/>
              <a:cxnLst/>
              <a:rect l="l" t="t" r="r" b="b"/>
              <a:pathLst>
                <a:path w="4146550" h="4128134">
                  <a:moveTo>
                    <a:pt x="4146520" y="3140938"/>
                  </a:moveTo>
                  <a:lnTo>
                    <a:pt x="4146520" y="4127566"/>
                  </a:lnTo>
                </a:path>
                <a:path w="4146550" h="4128134">
                  <a:moveTo>
                    <a:pt x="2073260" y="0"/>
                  </a:moveTo>
                  <a:lnTo>
                    <a:pt x="2073260" y="672377"/>
                  </a:lnTo>
                  <a:lnTo>
                    <a:pt x="4146520" y="672377"/>
                  </a:lnTo>
                  <a:lnTo>
                    <a:pt x="4146520" y="986628"/>
                  </a:lnTo>
                </a:path>
                <a:path w="4146550" h="4128134">
                  <a:moveTo>
                    <a:pt x="2073260" y="0"/>
                  </a:moveTo>
                  <a:lnTo>
                    <a:pt x="2073260" y="672377"/>
                  </a:lnTo>
                  <a:lnTo>
                    <a:pt x="0" y="672377"/>
                  </a:lnTo>
                  <a:lnTo>
                    <a:pt x="0" y="986628"/>
                  </a:lnTo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" name="object 5"/>
            <p:cNvSpPr/>
            <p:nvPr/>
          </p:nvSpPr>
          <p:spPr>
            <a:xfrm>
              <a:off x="8167277" y="2202478"/>
              <a:ext cx="3392804" cy="2160905"/>
            </a:xfrm>
            <a:custGeom>
              <a:avLst/>
              <a:gdLst/>
              <a:ahLst/>
              <a:cxnLst/>
              <a:rect l="l" t="t" r="r" b="b"/>
              <a:pathLst>
                <a:path w="3392804" h="2160904">
                  <a:moveTo>
                    <a:pt x="3176437" y="0"/>
                  </a:moveTo>
                  <a:lnTo>
                    <a:pt x="216027" y="0"/>
                  </a:lnTo>
                  <a:lnTo>
                    <a:pt x="166506" y="5707"/>
                  </a:lnTo>
                  <a:lnTo>
                    <a:pt x="121040" y="21966"/>
                  </a:lnTo>
                  <a:lnTo>
                    <a:pt x="80929" y="47479"/>
                  </a:lnTo>
                  <a:lnTo>
                    <a:pt x="47470" y="80948"/>
                  </a:lnTo>
                  <a:lnTo>
                    <a:pt x="21963" y="121079"/>
                  </a:lnTo>
                  <a:lnTo>
                    <a:pt x="5707" y="166572"/>
                  </a:lnTo>
                  <a:lnTo>
                    <a:pt x="0" y="216132"/>
                  </a:lnTo>
                  <a:lnTo>
                    <a:pt x="0" y="1944669"/>
                  </a:lnTo>
                  <a:lnTo>
                    <a:pt x="5707" y="1994229"/>
                  </a:lnTo>
                  <a:lnTo>
                    <a:pt x="21963" y="2039723"/>
                  </a:lnTo>
                  <a:lnTo>
                    <a:pt x="47470" y="2079853"/>
                  </a:lnTo>
                  <a:lnTo>
                    <a:pt x="80929" y="2113323"/>
                  </a:lnTo>
                  <a:lnTo>
                    <a:pt x="121040" y="2138835"/>
                  </a:lnTo>
                  <a:lnTo>
                    <a:pt x="166506" y="2155094"/>
                  </a:lnTo>
                  <a:lnTo>
                    <a:pt x="216027" y="2160802"/>
                  </a:lnTo>
                  <a:lnTo>
                    <a:pt x="3176437" y="2160802"/>
                  </a:lnTo>
                  <a:lnTo>
                    <a:pt x="3225997" y="2155094"/>
                  </a:lnTo>
                  <a:lnTo>
                    <a:pt x="3271490" y="2138835"/>
                  </a:lnTo>
                  <a:lnTo>
                    <a:pt x="3311620" y="2113323"/>
                  </a:lnTo>
                  <a:lnTo>
                    <a:pt x="3345090" y="2079853"/>
                  </a:lnTo>
                  <a:lnTo>
                    <a:pt x="3370603" y="2039723"/>
                  </a:lnTo>
                  <a:lnTo>
                    <a:pt x="3386861" y="1994229"/>
                  </a:lnTo>
                  <a:lnTo>
                    <a:pt x="3392569" y="1944669"/>
                  </a:lnTo>
                  <a:lnTo>
                    <a:pt x="3392569" y="216132"/>
                  </a:lnTo>
                  <a:lnTo>
                    <a:pt x="3386861" y="166572"/>
                  </a:lnTo>
                  <a:lnTo>
                    <a:pt x="3370603" y="121079"/>
                  </a:lnTo>
                  <a:lnTo>
                    <a:pt x="3345090" y="80948"/>
                  </a:lnTo>
                  <a:lnTo>
                    <a:pt x="3311620" y="47479"/>
                  </a:lnTo>
                  <a:lnTo>
                    <a:pt x="3271490" y="21966"/>
                  </a:lnTo>
                  <a:lnTo>
                    <a:pt x="3225997" y="5707"/>
                  </a:lnTo>
                  <a:lnTo>
                    <a:pt x="3176437" y="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" name="object 6"/>
            <p:cNvSpPr/>
            <p:nvPr/>
          </p:nvSpPr>
          <p:spPr>
            <a:xfrm>
              <a:off x="8167277" y="2202478"/>
              <a:ext cx="3392804" cy="2160905"/>
            </a:xfrm>
            <a:custGeom>
              <a:avLst/>
              <a:gdLst/>
              <a:ahLst/>
              <a:cxnLst/>
              <a:rect l="l" t="t" r="r" b="b"/>
              <a:pathLst>
                <a:path w="3392804" h="2160904">
                  <a:moveTo>
                    <a:pt x="0" y="216132"/>
                  </a:moveTo>
                  <a:lnTo>
                    <a:pt x="5707" y="166572"/>
                  </a:lnTo>
                  <a:lnTo>
                    <a:pt x="21963" y="121079"/>
                  </a:lnTo>
                  <a:lnTo>
                    <a:pt x="47470" y="80948"/>
                  </a:lnTo>
                  <a:lnTo>
                    <a:pt x="80929" y="47479"/>
                  </a:lnTo>
                  <a:lnTo>
                    <a:pt x="121040" y="21966"/>
                  </a:lnTo>
                  <a:lnTo>
                    <a:pt x="166506" y="5707"/>
                  </a:lnTo>
                  <a:lnTo>
                    <a:pt x="216027" y="0"/>
                  </a:lnTo>
                  <a:lnTo>
                    <a:pt x="3176436" y="0"/>
                  </a:lnTo>
                  <a:lnTo>
                    <a:pt x="3225996" y="5707"/>
                  </a:lnTo>
                  <a:lnTo>
                    <a:pt x="3271490" y="21966"/>
                  </a:lnTo>
                  <a:lnTo>
                    <a:pt x="3311620" y="47479"/>
                  </a:lnTo>
                  <a:lnTo>
                    <a:pt x="3345090" y="80948"/>
                  </a:lnTo>
                  <a:lnTo>
                    <a:pt x="3370603" y="121079"/>
                  </a:lnTo>
                  <a:lnTo>
                    <a:pt x="3386861" y="166572"/>
                  </a:lnTo>
                  <a:lnTo>
                    <a:pt x="3392569" y="216132"/>
                  </a:lnTo>
                  <a:lnTo>
                    <a:pt x="3392569" y="1944669"/>
                  </a:lnTo>
                  <a:lnTo>
                    <a:pt x="3386861" y="1994229"/>
                  </a:lnTo>
                  <a:lnTo>
                    <a:pt x="3370603" y="2039723"/>
                  </a:lnTo>
                  <a:lnTo>
                    <a:pt x="3345090" y="2079853"/>
                  </a:lnTo>
                  <a:lnTo>
                    <a:pt x="3311620" y="2113323"/>
                  </a:lnTo>
                  <a:lnTo>
                    <a:pt x="3271490" y="2138835"/>
                  </a:lnTo>
                  <a:lnTo>
                    <a:pt x="3225996" y="2155094"/>
                  </a:lnTo>
                  <a:lnTo>
                    <a:pt x="3176436" y="2160802"/>
                  </a:lnTo>
                  <a:lnTo>
                    <a:pt x="216027" y="2160802"/>
                  </a:lnTo>
                  <a:lnTo>
                    <a:pt x="166506" y="2155094"/>
                  </a:lnTo>
                  <a:lnTo>
                    <a:pt x="121040" y="2138835"/>
                  </a:lnTo>
                  <a:lnTo>
                    <a:pt x="80929" y="2113323"/>
                  </a:lnTo>
                  <a:lnTo>
                    <a:pt x="47470" y="2079853"/>
                  </a:lnTo>
                  <a:lnTo>
                    <a:pt x="21963" y="2039723"/>
                  </a:lnTo>
                  <a:lnTo>
                    <a:pt x="5707" y="1994229"/>
                  </a:lnTo>
                  <a:lnTo>
                    <a:pt x="0" y="1944669"/>
                  </a:lnTo>
                  <a:lnTo>
                    <a:pt x="0" y="216132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" name="object 7"/>
            <p:cNvSpPr/>
            <p:nvPr/>
          </p:nvSpPr>
          <p:spPr>
            <a:xfrm>
              <a:off x="8544253" y="2560605"/>
              <a:ext cx="3392804" cy="2160905"/>
            </a:xfrm>
            <a:custGeom>
              <a:avLst/>
              <a:gdLst/>
              <a:ahLst/>
              <a:cxnLst/>
              <a:rect l="l" t="t" r="r" b="b"/>
              <a:pathLst>
                <a:path w="3392804" h="2160904">
                  <a:moveTo>
                    <a:pt x="3176437" y="0"/>
                  </a:moveTo>
                  <a:lnTo>
                    <a:pt x="216027" y="0"/>
                  </a:lnTo>
                  <a:lnTo>
                    <a:pt x="166506" y="5707"/>
                  </a:lnTo>
                  <a:lnTo>
                    <a:pt x="121040" y="21963"/>
                  </a:lnTo>
                  <a:lnTo>
                    <a:pt x="80929" y="47470"/>
                  </a:lnTo>
                  <a:lnTo>
                    <a:pt x="47470" y="80929"/>
                  </a:lnTo>
                  <a:lnTo>
                    <a:pt x="21963" y="121040"/>
                  </a:lnTo>
                  <a:lnTo>
                    <a:pt x="5707" y="166506"/>
                  </a:lnTo>
                  <a:lnTo>
                    <a:pt x="0" y="216027"/>
                  </a:lnTo>
                  <a:lnTo>
                    <a:pt x="0" y="1944669"/>
                  </a:lnTo>
                  <a:lnTo>
                    <a:pt x="5707" y="1994223"/>
                  </a:lnTo>
                  <a:lnTo>
                    <a:pt x="21963" y="2039702"/>
                  </a:lnTo>
                  <a:lnTo>
                    <a:pt x="47470" y="2079812"/>
                  </a:lnTo>
                  <a:lnTo>
                    <a:pt x="80929" y="2113259"/>
                  </a:lnTo>
                  <a:lnTo>
                    <a:pt x="121040" y="2138751"/>
                  </a:lnTo>
                  <a:lnTo>
                    <a:pt x="166506" y="2154995"/>
                  </a:lnTo>
                  <a:lnTo>
                    <a:pt x="216027" y="2160697"/>
                  </a:lnTo>
                  <a:lnTo>
                    <a:pt x="3176437" y="2160697"/>
                  </a:lnTo>
                  <a:lnTo>
                    <a:pt x="3225997" y="2154995"/>
                  </a:lnTo>
                  <a:lnTo>
                    <a:pt x="3271490" y="2138751"/>
                  </a:lnTo>
                  <a:lnTo>
                    <a:pt x="3311620" y="2113259"/>
                  </a:lnTo>
                  <a:lnTo>
                    <a:pt x="3345090" y="2079812"/>
                  </a:lnTo>
                  <a:lnTo>
                    <a:pt x="3370603" y="2039702"/>
                  </a:lnTo>
                  <a:lnTo>
                    <a:pt x="3386861" y="1994223"/>
                  </a:lnTo>
                  <a:lnTo>
                    <a:pt x="3392569" y="1944669"/>
                  </a:lnTo>
                  <a:lnTo>
                    <a:pt x="3392569" y="216027"/>
                  </a:lnTo>
                  <a:lnTo>
                    <a:pt x="3386861" y="166506"/>
                  </a:lnTo>
                  <a:lnTo>
                    <a:pt x="3370603" y="121040"/>
                  </a:lnTo>
                  <a:lnTo>
                    <a:pt x="3345090" y="80929"/>
                  </a:lnTo>
                  <a:lnTo>
                    <a:pt x="3311620" y="47470"/>
                  </a:lnTo>
                  <a:lnTo>
                    <a:pt x="3271490" y="21963"/>
                  </a:lnTo>
                  <a:lnTo>
                    <a:pt x="3225997" y="5707"/>
                  </a:lnTo>
                  <a:lnTo>
                    <a:pt x="3176437" y="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8544253" y="2560605"/>
              <a:ext cx="3392804" cy="2160905"/>
            </a:xfrm>
            <a:custGeom>
              <a:avLst/>
              <a:gdLst/>
              <a:ahLst/>
              <a:cxnLst/>
              <a:rect l="l" t="t" r="r" b="b"/>
              <a:pathLst>
                <a:path w="3392804" h="2160904">
                  <a:moveTo>
                    <a:pt x="0" y="216027"/>
                  </a:moveTo>
                  <a:lnTo>
                    <a:pt x="5707" y="166506"/>
                  </a:lnTo>
                  <a:lnTo>
                    <a:pt x="21963" y="121040"/>
                  </a:lnTo>
                  <a:lnTo>
                    <a:pt x="47470" y="80929"/>
                  </a:lnTo>
                  <a:lnTo>
                    <a:pt x="80929" y="47470"/>
                  </a:lnTo>
                  <a:lnTo>
                    <a:pt x="121040" y="21963"/>
                  </a:lnTo>
                  <a:lnTo>
                    <a:pt x="166506" y="5707"/>
                  </a:lnTo>
                  <a:lnTo>
                    <a:pt x="216027" y="0"/>
                  </a:lnTo>
                  <a:lnTo>
                    <a:pt x="3176436" y="0"/>
                  </a:lnTo>
                  <a:lnTo>
                    <a:pt x="3225996" y="5707"/>
                  </a:lnTo>
                  <a:lnTo>
                    <a:pt x="3271490" y="21963"/>
                  </a:lnTo>
                  <a:lnTo>
                    <a:pt x="3311620" y="47470"/>
                  </a:lnTo>
                  <a:lnTo>
                    <a:pt x="3345090" y="80929"/>
                  </a:lnTo>
                  <a:lnTo>
                    <a:pt x="3370603" y="121040"/>
                  </a:lnTo>
                  <a:lnTo>
                    <a:pt x="3386861" y="166506"/>
                  </a:lnTo>
                  <a:lnTo>
                    <a:pt x="3392569" y="216027"/>
                  </a:lnTo>
                  <a:lnTo>
                    <a:pt x="3392569" y="1944669"/>
                  </a:lnTo>
                  <a:lnTo>
                    <a:pt x="3386861" y="1994223"/>
                  </a:lnTo>
                  <a:lnTo>
                    <a:pt x="3370603" y="2039702"/>
                  </a:lnTo>
                  <a:lnTo>
                    <a:pt x="3345090" y="2079812"/>
                  </a:lnTo>
                  <a:lnTo>
                    <a:pt x="3311620" y="2113259"/>
                  </a:lnTo>
                  <a:lnTo>
                    <a:pt x="3271490" y="2138751"/>
                  </a:lnTo>
                  <a:lnTo>
                    <a:pt x="3225996" y="2154995"/>
                  </a:lnTo>
                  <a:lnTo>
                    <a:pt x="3176436" y="2160697"/>
                  </a:lnTo>
                  <a:lnTo>
                    <a:pt x="216027" y="2160697"/>
                  </a:lnTo>
                  <a:lnTo>
                    <a:pt x="166506" y="2154995"/>
                  </a:lnTo>
                  <a:lnTo>
                    <a:pt x="121040" y="2138751"/>
                  </a:lnTo>
                  <a:lnTo>
                    <a:pt x="80929" y="2113259"/>
                  </a:lnTo>
                  <a:lnTo>
                    <a:pt x="47470" y="2079812"/>
                  </a:lnTo>
                  <a:lnTo>
                    <a:pt x="21963" y="2039702"/>
                  </a:lnTo>
                  <a:lnTo>
                    <a:pt x="5707" y="1994223"/>
                  </a:lnTo>
                  <a:lnTo>
                    <a:pt x="0" y="1944669"/>
                  </a:lnTo>
                  <a:lnTo>
                    <a:pt x="0" y="216027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652692" y="1934469"/>
            <a:ext cx="1115532" cy="476324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3032" spc="121" dirty="0">
                <a:latin typeface="Trebuchet MS"/>
                <a:cs typeface="Trebuchet MS"/>
              </a:rPr>
              <a:t>Shape</a:t>
            </a:r>
            <a:endParaRPr sz="3032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92572" y="3240917"/>
            <a:ext cx="2292674" cy="1530247"/>
            <a:chOff x="6088619" y="5344512"/>
            <a:chExt cx="3780790" cy="2523490"/>
          </a:xfrm>
        </p:grpSpPr>
        <p:sp>
          <p:nvSpPr>
            <p:cNvPr id="11" name="object 11"/>
            <p:cNvSpPr/>
            <p:nvPr/>
          </p:nvSpPr>
          <p:spPr>
            <a:xfrm>
              <a:off x="6094017" y="5349909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4" h="2154554">
                  <a:moveTo>
                    <a:pt x="3177170" y="0"/>
                  </a:moveTo>
                  <a:lnTo>
                    <a:pt x="215399" y="0"/>
                  </a:lnTo>
                  <a:lnTo>
                    <a:pt x="166012" y="5689"/>
                  </a:lnTo>
                  <a:lnTo>
                    <a:pt x="120674" y="21894"/>
                  </a:lnTo>
                  <a:lnTo>
                    <a:pt x="80680" y="47322"/>
                  </a:lnTo>
                  <a:lnTo>
                    <a:pt x="47322" y="80680"/>
                  </a:lnTo>
                  <a:lnTo>
                    <a:pt x="21894" y="120674"/>
                  </a:lnTo>
                  <a:lnTo>
                    <a:pt x="5689" y="166012"/>
                  </a:lnTo>
                  <a:lnTo>
                    <a:pt x="0" y="215399"/>
                  </a:lnTo>
                  <a:lnTo>
                    <a:pt x="0" y="1938805"/>
                  </a:lnTo>
                  <a:lnTo>
                    <a:pt x="5689" y="1988231"/>
                  </a:lnTo>
                  <a:lnTo>
                    <a:pt x="21894" y="2033597"/>
                  </a:lnTo>
                  <a:lnTo>
                    <a:pt x="47322" y="2073610"/>
                  </a:lnTo>
                  <a:lnTo>
                    <a:pt x="80680" y="2106979"/>
                  </a:lnTo>
                  <a:lnTo>
                    <a:pt x="120674" y="2132413"/>
                  </a:lnTo>
                  <a:lnTo>
                    <a:pt x="166012" y="2148620"/>
                  </a:lnTo>
                  <a:lnTo>
                    <a:pt x="215399" y="2154310"/>
                  </a:lnTo>
                  <a:lnTo>
                    <a:pt x="3177170" y="2154310"/>
                  </a:lnTo>
                  <a:lnTo>
                    <a:pt x="3226557" y="2148620"/>
                  </a:lnTo>
                  <a:lnTo>
                    <a:pt x="3271895" y="2132413"/>
                  </a:lnTo>
                  <a:lnTo>
                    <a:pt x="3311889" y="2106979"/>
                  </a:lnTo>
                  <a:lnTo>
                    <a:pt x="3345247" y="2073610"/>
                  </a:lnTo>
                  <a:lnTo>
                    <a:pt x="3370675" y="2033597"/>
                  </a:lnTo>
                  <a:lnTo>
                    <a:pt x="3386880" y="1988231"/>
                  </a:lnTo>
                  <a:lnTo>
                    <a:pt x="3392569" y="1938805"/>
                  </a:lnTo>
                  <a:lnTo>
                    <a:pt x="3392569" y="215399"/>
                  </a:lnTo>
                  <a:lnTo>
                    <a:pt x="3386880" y="166012"/>
                  </a:lnTo>
                  <a:lnTo>
                    <a:pt x="3370675" y="120674"/>
                  </a:lnTo>
                  <a:lnTo>
                    <a:pt x="3345247" y="80680"/>
                  </a:lnTo>
                  <a:lnTo>
                    <a:pt x="3311889" y="47322"/>
                  </a:lnTo>
                  <a:lnTo>
                    <a:pt x="3271895" y="21894"/>
                  </a:lnTo>
                  <a:lnTo>
                    <a:pt x="3226557" y="5689"/>
                  </a:lnTo>
                  <a:lnTo>
                    <a:pt x="3177170" y="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2" name="object 12"/>
            <p:cNvSpPr/>
            <p:nvPr/>
          </p:nvSpPr>
          <p:spPr>
            <a:xfrm>
              <a:off x="6094017" y="5349909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4" h="2154554">
                  <a:moveTo>
                    <a:pt x="0" y="215399"/>
                  </a:moveTo>
                  <a:lnTo>
                    <a:pt x="5689" y="166012"/>
                  </a:lnTo>
                  <a:lnTo>
                    <a:pt x="21894" y="120674"/>
                  </a:lnTo>
                  <a:lnTo>
                    <a:pt x="47322" y="80680"/>
                  </a:lnTo>
                  <a:lnTo>
                    <a:pt x="80680" y="47322"/>
                  </a:lnTo>
                  <a:lnTo>
                    <a:pt x="120674" y="21894"/>
                  </a:lnTo>
                  <a:lnTo>
                    <a:pt x="166012" y="5689"/>
                  </a:lnTo>
                  <a:lnTo>
                    <a:pt x="215399" y="0"/>
                  </a:lnTo>
                  <a:lnTo>
                    <a:pt x="3177169" y="0"/>
                  </a:lnTo>
                  <a:lnTo>
                    <a:pt x="3226557" y="5689"/>
                  </a:lnTo>
                  <a:lnTo>
                    <a:pt x="3271895" y="21894"/>
                  </a:lnTo>
                  <a:lnTo>
                    <a:pt x="3311889" y="47322"/>
                  </a:lnTo>
                  <a:lnTo>
                    <a:pt x="3345247" y="80680"/>
                  </a:lnTo>
                  <a:lnTo>
                    <a:pt x="3370675" y="120674"/>
                  </a:lnTo>
                  <a:lnTo>
                    <a:pt x="3386880" y="166012"/>
                  </a:lnTo>
                  <a:lnTo>
                    <a:pt x="3392569" y="215399"/>
                  </a:lnTo>
                  <a:lnTo>
                    <a:pt x="3392569" y="1938805"/>
                  </a:lnTo>
                  <a:lnTo>
                    <a:pt x="3386880" y="1988231"/>
                  </a:lnTo>
                  <a:lnTo>
                    <a:pt x="3370675" y="2033597"/>
                  </a:lnTo>
                  <a:lnTo>
                    <a:pt x="3345247" y="2073610"/>
                  </a:lnTo>
                  <a:lnTo>
                    <a:pt x="3311889" y="2106979"/>
                  </a:lnTo>
                  <a:lnTo>
                    <a:pt x="3271895" y="2132413"/>
                  </a:lnTo>
                  <a:lnTo>
                    <a:pt x="3226557" y="2148620"/>
                  </a:lnTo>
                  <a:lnTo>
                    <a:pt x="3177169" y="2154309"/>
                  </a:lnTo>
                  <a:lnTo>
                    <a:pt x="215399" y="2154309"/>
                  </a:lnTo>
                  <a:lnTo>
                    <a:pt x="166012" y="2148620"/>
                  </a:lnTo>
                  <a:lnTo>
                    <a:pt x="120674" y="2132413"/>
                  </a:lnTo>
                  <a:lnTo>
                    <a:pt x="80680" y="2106979"/>
                  </a:lnTo>
                  <a:lnTo>
                    <a:pt x="47322" y="2073610"/>
                  </a:lnTo>
                  <a:lnTo>
                    <a:pt x="21894" y="2033597"/>
                  </a:lnTo>
                  <a:lnTo>
                    <a:pt x="5689" y="1988231"/>
                  </a:lnTo>
                  <a:lnTo>
                    <a:pt x="0" y="1938805"/>
                  </a:lnTo>
                  <a:lnTo>
                    <a:pt x="0" y="215399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3" name="object 13"/>
            <p:cNvSpPr/>
            <p:nvPr/>
          </p:nvSpPr>
          <p:spPr>
            <a:xfrm>
              <a:off x="6470992" y="5708036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4" h="2154554">
                  <a:moveTo>
                    <a:pt x="3177170" y="0"/>
                  </a:moveTo>
                  <a:lnTo>
                    <a:pt x="215399" y="0"/>
                  </a:lnTo>
                  <a:lnTo>
                    <a:pt x="166012" y="5689"/>
                  </a:lnTo>
                  <a:lnTo>
                    <a:pt x="120674" y="21894"/>
                  </a:lnTo>
                  <a:lnTo>
                    <a:pt x="80680" y="47322"/>
                  </a:lnTo>
                  <a:lnTo>
                    <a:pt x="47322" y="80680"/>
                  </a:lnTo>
                  <a:lnTo>
                    <a:pt x="21894" y="120674"/>
                  </a:lnTo>
                  <a:lnTo>
                    <a:pt x="5689" y="166012"/>
                  </a:lnTo>
                  <a:lnTo>
                    <a:pt x="0" y="215399"/>
                  </a:lnTo>
                  <a:lnTo>
                    <a:pt x="0" y="1938805"/>
                  </a:lnTo>
                  <a:lnTo>
                    <a:pt x="5689" y="1988193"/>
                  </a:lnTo>
                  <a:lnTo>
                    <a:pt x="21894" y="2033530"/>
                  </a:lnTo>
                  <a:lnTo>
                    <a:pt x="47322" y="2073524"/>
                  </a:lnTo>
                  <a:lnTo>
                    <a:pt x="80680" y="2106882"/>
                  </a:lnTo>
                  <a:lnTo>
                    <a:pt x="120674" y="2132310"/>
                  </a:lnTo>
                  <a:lnTo>
                    <a:pt x="166012" y="2148516"/>
                  </a:lnTo>
                  <a:lnTo>
                    <a:pt x="215399" y="2154205"/>
                  </a:lnTo>
                  <a:lnTo>
                    <a:pt x="3177170" y="2154205"/>
                  </a:lnTo>
                  <a:lnTo>
                    <a:pt x="3226557" y="2148516"/>
                  </a:lnTo>
                  <a:lnTo>
                    <a:pt x="3271895" y="2132310"/>
                  </a:lnTo>
                  <a:lnTo>
                    <a:pt x="3311889" y="2106882"/>
                  </a:lnTo>
                  <a:lnTo>
                    <a:pt x="3345247" y="2073524"/>
                  </a:lnTo>
                  <a:lnTo>
                    <a:pt x="3370675" y="2033530"/>
                  </a:lnTo>
                  <a:lnTo>
                    <a:pt x="3386880" y="1988193"/>
                  </a:lnTo>
                  <a:lnTo>
                    <a:pt x="3392569" y="1938805"/>
                  </a:lnTo>
                  <a:lnTo>
                    <a:pt x="3392569" y="215399"/>
                  </a:lnTo>
                  <a:lnTo>
                    <a:pt x="3386880" y="166012"/>
                  </a:lnTo>
                  <a:lnTo>
                    <a:pt x="3370675" y="120674"/>
                  </a:lnTo>
                  <a:lnTo>
                    <a:pt x="3345247" y="80680"/>
                  </a:lnTo>
                  <a:lnTo>
                    <a:pt x="3311889" y="47322"/>
                  </a:lnTo>
                  <a:lnTo>
                    <a:pt x="3271895" y="21894"/>
                  </a:lnTo>
                  <a:lnTo>
                    <a:pt x="3226557" y="5689"/>
                  </a:lnTo>
                  <a:lnTo>
                    <a:pt x="3177170" y="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0992" y="5708036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4" h="2154554">
                  <a:moveTo>
                    <a:pt x="0" y="215399"/>
                  </a:moveTo>
                  <a:lnTo>
                    <a:pt x="5689" y="166012"/>
                  </a:lnTo>
                  <a:lnTo>
                    <a:pt x="21894" y="120674"/>
                  </a:lnTo>
                  <a:lnTo>
                    <a:pt x="47322" y="80680"/>
                  </a:lnTo>
                  <a:lnTo>
                    <a:pt x="80680" y="47322"/>
                  </a:lnTo>
                  <a:lnTo>
                    <a:pt x="120674" y="21894"/>
                  </a:lnTo>
                  <a:lnTo>
                    <a:pt x="166012" y="5689"/>
                  </a:lnTo>
                  <a:lnTo>
                    <a:pt x="215399" y="0"/>
                  </a:lnTo>
                  <a:lnTo>
                    <a:pt x="3177169" y="0"/>
                  </a:lnTo>
                  <a:lnTo>
                    <a:pt x="3226557" y="5689"/>
                  </a:lnTo>
                  <a:lnTo>
                    <a:pt x="3271895" y="21894"/>
                  </a:lnTo>
                  <a:lnTo>
                    <a:pt x="3311889" y="47322"/>
                  </a:lnTo>
                  <a:lnTo>
                    <a:pt x="3345247" y="80680"/>
                  </a:lnTo>
                  <a:lnTo>
                    <a:pt x="3370675" y="120674"/>
                  </a:lnTo>
                  <a:lnTo>
                    <a:pt x="3386880" y="166012"/>
                  </a:lnTo>
                  <a:lnTo>
                    <a:pt x="3392569" y="215399"/>
                  </a:lnTo>
                  <a:lnTo>
                    <a:pt x="3392569" y="1938805"/>
                  </a:lnTo>
                  <a:lnTo>
                    <a:pt x="3386880" y="1988193"/>
                  </a:lnTo>
                  <a:lnTo>
                    <a:pt x="3370675" y="2033530"/>
                  </a:lnTo>
                  <a:lnTo>
                    <a:pt x="3345247" y="2073524"/>
                  </a:lnTo>
                  <a:lnTo>
                    <a:pt x="3311889" y="2106882"/>
                  </a:lnTo>
                  <a:lnTo>
                    <a:pt x="3271895" y="2132310"/>
                  </a:lnTo>
                  <a:lnTo>
                    <a:pt x="3226557" y="2148516"/>
                  </a:lnTo>
                  <a:lnTo>
                    <a:pt x="3177169" y="2154205"/>
                  </a:lnTo>
                  <a:lnTo>
                    <a:pt x="215399" y="2154205"/>
                  </a:lnTo>
                  <a:lnTo>
                    <a:pt x="166012" y="2148516"/>
                  </a:lnTo>
                  <a:lnTo>
                    <a:pt x="120674" y="2132310"/>
                  </a:lnTo>
                  <a:lnTo>
                    <a:pt x="80680" y="2106882"/>
                  </a:lnTo>
                  <a:lnTo>
                    <a:pt x="47322" y="2073524"/>
                  </a:lnTo>
                  <a:lnTo>
                    <a:pt x="21894" y="2033530"/>
                  </a:lnTo>
                  <a:lnTo>
                    <a:pt x="5689" y="1988193"/>
                  </a:lnTo>
                  <a:lnTo>
                    <a:pt x="0" y="1938805"/>
                  </a:lnTo>
                  <a:lnTo>
                    <a:pt x="0" y="215399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463029" y="3841449"/>
            <a:ext cx="981530" cy="476324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3032" spc="-52" dirty="0">
                <a:latin typeface="Trebuchet MS"/>
                <a:cs typeface="Trebuchet MS"/>
              </a:rPr>
              <a:t>Circle</a:t>
            </a:r>
            <a:endParaRPr sz="3032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207026" y="3240917"/>
            <a:ext cx="2292674" cy="1530247"/>
            <a:chOff x="10235140" y="5344512"/>
            <a:chExt cx="3780790" cy="2523490"/>
          </a:xfrm>
        </p:grpSpPr>
        <p:sp>
          <p:nvSpPr>
            <p:cNvPr id="17" name="object 17"/>
            <p:cNvSpPr/>
            <p:nvPr/>
          </p:nvSpPr>
          <p:spPr>
            <a:xfrm>
              <a:off x="10240538" y="5349909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5" h="2154554">
                  <a:moveTo>
                    <a:pt x="3177065" y="0"/>
                  </a:moveTo>
                  <a:lnTo>
                    <a:pt x="215399" y="0"/>
                  </a:lnTo>
                  <a:lnTo>
                    <a:pt x="166012" y="5689"/>
                  </a:lnTo>
                  <a:lnTo>
                    <a:pt x="120674" y="21894"/>
                  </a:lnTo>
                  <a:lnTo>
                    <a:pt x="80680" y="47322"/>
                  </a:lnTo>
                  <a:lnTo>
                    <a:pt x="47322" y="80680"/>
                  </a:lnTo>
                  <a:lnTo>
                    <a:pt x="21894" y="120674"/>
                  </a:lnTo>
                  <a:lnTo>
                    <a:pt x="5689" y="166012"/>
                  </a:lnTo>
                  <a:lnTo>
                    <a:pt x="0" y="215399"/>
                  </a:lnTo>
                  <a:lnTo>
                    <a:pt x="0" y="1938805"/>
                  </a:lnTo>
                  <a:lnTo>
                    <a:pt x="5689" y="1988231"/>
                  </a:lnTo>
                  <a:lnTo>
                    <a:pt x="21894" y="2033597"/>
                  </a:lnTo>
                  <a:lnTo>
                    <a:pt x="47322" y="2073610"/>
                  </a:lnTo>
                  <a:lnTo>
                    <a:pt x="80680" y="2106979"/>
                  </a:lnTo>
                  <a:lnTo>
                    <a:pt x="120674" y="2132413"/>
                  </a:lnTo>
                  <a:lnTo>
                    <a:pt x="166012" y="2148620"/>
                  </a:lnTo>
                  <a:lnTo>
                    <a:pt x="215399" y="2154310"/>
                  </a:lnTo>
                  <a:lnTo>
                    <a:pt x="3177065" y="2154310"/>
                  </a:lnTo>
                  <a:lnTo>
                    <a:pt x="3226458" y="2148620"/>
                  </a:lnTo>
                  <a:lnTo>
                    <a:pt x="3271811" y="2132413"/>
                  </a:lnTo>
                  <a:lnTo>
                    <a:pt x="3311825" y="2106979"/>
                  </a:lnTo>
                  <a:lnTo>
                    <a:pt x="3345205" y="2073610"/>
                  </a:lnTo>
                  <a:lnTo>
                    <a:pt x="3370654" y="2033597"/>
                  </a:lnTo>
                  <a:lnTo>
                    <a:pt x="3386874" y="1988231"/>
                  </a:lnTo>
                  <a:lnTo>
                    <a:pt x="3392569" y="1938805"/>
                  </a:lnTo>
                  <a:lnTo>
                    <a:pt x="3392569" y="215399"/>
                  </a:lnTo>
                  <a:lnTo>
                    <a:pt x="3386874" y="166012"/>
                  </a:lnTo>
                  <a:lnTo>
                    <a:pt x="3370654" y="120674"/>
                  </a:lnTo>
                  <a:lnTo>
                    <a:pt x="3345205" y="80680"/>
                  </a:lnTo>
                  <a:lnTo>
                    <a:pt x="3311825" y="47322"/>
                  </a:lnTo>
                  <a:lnTo>
                    <a:pt x="3271811" y="21894"/>
                  </a:lnTo>
                  <a:lnTo>
                    <a:pt x="3226458" y="5689"/>
                  </a:lnTo>
                  <a:lnTo>
                    <a:pt x="3177065" y="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8" name="object 18"/>
            <p:cNvSpPr/>
            <p:nvPr/>
          </p:nvSpPr>
          <p:spPr>
            <a:xfrm>
              <a:off x="10240537" y="5349909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5" h="2154554">
                  <a:moveTo>
                    <a:pt x="0" y="215399"/>
                  </a:moveTo>
                  <a:lnTo>
                    <a:pt x="5689" y="166012"/>
                  </a:lnTo>
                  <a:lnTo>
                    <a:pt x="21894" y="120674"/>
                  </a:lnTo>
                  <a:lnTo>
                    <a:pt x="47322" y="80680"/>
                  </a:lnTo>
                  <a:lnTo>
                    <a:pt x="80680" y="47322"/>
                  </a:lnTo>
                  <a:lnTo>
                    <a:pt x="120674" y="21894"/>
                  </a:lnTo>
                  <a:lnTo>
                    <a:pt x="166012" y="5689"/>
                  </a:lnTo>
                  <a:lnTo>
                    <a:pt x="215399" y="0"/>
                  </a:lnTo>
                  <a:lnTo>
                    <a:pt x="3177065" y="0"/>
                  </a:lnTo>
                  <a:lnTo>
                    <a:pt x="3226458" y="5689"/>
                  </a:lnTo>
                  <a:lnTo>
                    <a:pt x="3271811" y="21894"/>
                  </a:lnTo>
                  <a:lnTo>
                    <a:pt x="3311825" y="47322"/>
                  </a:lnTo>
                  <a:lnTo>
                    <a:pt x="3345205" y="80680"/>
                  </a:lnTo>
                  <a:lnTo>
                    <a:pt x="3370654" y="120674"/>
                  </a:lnTo>
                  <a:lnTo>
                    <a:pt x="3386874" y="166012"/>
                  </a:lnTo>
                  <a:lnTo>
                    <a:pt x="3392569" y="215399"/>
                  </a:lnTo>
                  <a:lnTo>
                    <a:pt x="3392569" y="1938805"/>
                  </a:lnTo>
                  <a:lnTo>
                    <a:pt x="3386874" y="1988231"/>
                  </a:lnTo>
                  <a:lnTo>
                    <a:pt x="3370654" y="2033597"/>
                  </a:lnTo>
                  <a:lnTo>
                    <a:pt x="3345205" y="2073610"/>
                  </a:lnTo>
                  <a:lnTo>
                    <a:pt x="3311825" y="2106979"/>
                  </a:lnTo>
                  <a:lnTo>
                    <a:pt x="3271811" y="2132413"/>
                  </a:lnTo>
                  <a:lnTo>
                    <a:pt x="3226458" y="2148620"/>
                  </a:lnTo>
                  <a:lnTo>
                    <a:pt x="3177065" y="2154309"/>
                  </a:lnTo>
                  <a:lnTo>
                    <a:pt x="215399" y="2154309"/>
                  </a:lnTo>
                  <a:lnTo>
                    <a:pt x="166012" y="2148620"/>
                  </a:lnTo>
                  <a:lnTo>
                    <a:pt x="120674" y="2132413"/>
                  </a:lnTo>
                  <a:lnTo>
                    <a:pt x="80680" y="2106979"/>
                  </a:lnTo>
                  <a:lnTo>
                    <a:pt x="47322" y="2073610"/>
                  </a:lnTo>
                  <a:lnTo>
                    <a:pt x="21894" y="2033597"/>
                  </a:lnTo>
                  <a:lnTo>
                    <a:pt x="5689" y="1988231"/>
                  </a:lnTo>
                  <a:lnTo>
                    <a:pt x="0" y="1938805"/>
                  </a:lnTo>
                  <a:lnTo>
                    <a:pt x="0" y="215399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17408" y="5708036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5" h="2154554">
                  <a:moveTo>
                    <a:pt x="3177170" y="0"/>
                  </a:moveTo>
                  <a:lnTo>
                    <a:pt x="215504" y="0"/>
                  </a:lnTo>
                  <a:lnTo>
                    <a:pt x="166078" y="5689"/>
                  </a:lnTo>
                  <a:lnTo>
                    <a:pt x="120712" y="21894"/>
                  </a:lnTo>
                  <a:lnTo>
                    <a:pt x="80699" y="47322"/>
                  </a:lnTo>
                  <a:lnTo>
                    <a:pt x="47330" y="80680"/>
                  </a:lnTo>
                  <a:lnTo>
                    <a:pt x="21896" y="120674"/>
                  </a:lnTo>
                  <a:lnTo>
                    <a:pt x="5689" y="166012"/>
                  </a:lnTo>
                  <a:lnTo>
                    <a:pt x="0" y="215399"/>
                  </a:lnTo>
                  <a:lnTo>
                    <a:pt x="0" y="1938805"/>
                  </a:lnTo>
                  <a:lnTo>
                    <a:pt x="5689" y="1988193"/>
                  </a:lnTo>
                  <a:lnTo>
                    <a:pt x="21896" y="2033530"/>
                  </a:lnTo>
                  <a:lnTo>
                    <a:pt x="47330" y="2073524"/>
                  </a:lnTo>
                  <a:lnTo>
                    <a:pt x="80699" y="2106882"/>
                  </a:lnTo>
                  <a:lnTo>
                    <a:pt x="120712" y="2132310"/>
                  </a:lnTo>
                  <a:lnTo>
                    <a:pt x="166078" y="2148516"/>
                  </a:lnTo>
                  <a:lnTo>
                    <a:pt x="215504" y="2154205"/>
                  </a:lnTo>
                  <a:lnTo>
                    <a:pt x="3177170" y="2154205"/>
                  </a:lnTo>
                  <a:lnTo>
                    <a:pt x="3226557" y="2148516"/>
                  </a:lnTo>
                  <a:lnTo>
                    <a:pt x="3271895" y="2132310"/>
                  </a:lnTo>
                  <a:lnTo>
                    <a:pt x="3311889" y="2106882"/>
                  </a:lnTo>
                  <a:lnTo>
                    <a:pt x="3345247" y="2073524"/>
                  </a:lnTo>
                  <a:lnTo>
                    <a:pt x="3370675" y="2033530"/>
                  </a:lnTo>
                  <a:lnTo>
                    <a:pt x="3386880" y="1988193"/>
                  </a:lnTo>
                  <a:lnTo>
                    <a:pt x="3392569" y="1938805"/>
                  </a:lnTo>
                  <a:lnTo>
                    <a:pt x="3392569" y="215399"/>
                  </a:lnTo>
                  <a:lnTo>
                    <a:pt x="3386880" y="166012"/>
                  </a:lnTo>
                  <a:lnTo>
                    <a:pt x="3370675" y="120674"/>
                  </a:lnTo>
                  <a:lnTo>
                    <a:pt x="3345247" y="80680"/>
                  </a:lnTo>
                  <a:lnTo>
                    <a:pt x="3311889" y="47322"/>
                  </a:lnTo>
                  <a:lnTo>
                    <a:pt x="3271895" y="21894"/>
                  </a:lnTo>
                  <a:lnTo>
                    <a:pt x="3226557" y="5689"/>
                  </a:lnTo>
                  <a:lnTo>
                    <a:pt x="3177170" y="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0" name="object 20"/>
            <p:cNvSpPr/>
            <p:nvPr/>
          </p:nvSpPr>
          <p:spPr>
            <a:xfrm>
              <a:off x="10617408" y="5708036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5" h="2154554">
                  <a:moveTo>
                    <a:pt x="0" y="215399"/>
                  </a:moveTo>
                  <a:lnTo>
                    <a:pt x="5689" y="166012"/>
                  </a:lnTo>
                  <a:lnTo>
                    <a:pt x="21896" y="120674"/>
                  </a:lnTo>
                  <a:lnTo>
                    <a:pt x="47330" y="80680"/>
                  </a:lnTo>
                  <a:lnTo>
                    <a:pt x="80699" y="47322"/>
                  </a:lnTo>
                  <a:lnTo>
                    <a:pt x="120712" y="21894"/>
                  </a:lnTo>
                  <a:lnTo>
                    <a:pt x="166078" y="5689"/>
                  </a:lnTo>
                  <a:lnTo>
                    <a:pt x="215504" y="0"/>
                  </a:lnTo>
                  <a:lnTo>
                    <a:pt x="3177169" y="0"/>
                  </a:lnTo>
                  <a:lnTo>
                    <a:pt x="3226557" y="5689"/>
                  </a:lnTo>
                  <a:lnTo>
                    <a:pt x="3271895" y="21894"/>
                  </a:lnTo>
                  <a:lnTo>
                    <a:pt x="3311889" y="47322"/>
                  </a:lnTo>
                  <a:lnTo>
                    <a:pt x="3345247" y="80680"/>
                  </a:lnTo>
                  <a:lnTo>
                    <a:pt x="3370675" y="120674"/>
                  </a:lnTo>
                  <a:lnTo>
                    <a:pt x="3386880" y="166012"/>
                  </a:lnTo>
                  <a:lnTo>
                    <a:pt x="3392569" y="215399"/>
                  </a:lnTo>
                  <a:lnTo>
                    <a:pt x="3392569" y="1938805"/>
                  </a:lnTo>
                  <a:lnTo>
                    <a:pt x="3386880" y="1988193"/>
                  </a:lnTo>
                  <a:lnTo>
                    <a:pt x="3370675" y="2033530"/>
                  </a:lnTo>
                  <a:lnTo>
                    <a:pt x="3345247" y="2073524"/>
                  </a:lnTo>
                  <a:lnTo>
                    <a:pt x="3311889" y="2106882"/>
                  </a:lnTo>
                  <a:lnTo>
                    <a:pt x="3271895" y="2132310"/>
                  </a:lnTo>
                  <a:lnTo>
                    <a:pt x="3226557" y="2148516"/>
                  </a:lnTo>
                  <a:lnTo>
                    <a:pt x="3177169" y="2154205"/>
                  </a:lnTo>
                  <a:lnTo>
                    <a:pt x="215504" y="2154205"/>
                  </a:lnTo>
                  <a:lnTo>
                    <a:pt x="166078" y="2148516"/>
                  </a:lnTo>
                  <a:lnTo>
                    <a:pt x="120712" y="2132310"/>
                  </a:lnTo>
                  <a:lnTo>
                    <a:pt x="80699" y="2106882"/>
                  </a:lnTo>
                  <a:lnTo>
                    <a:pt x="47330" y="2073524"/>
                  </a:lnTo>
                  <a:lnTo>
                    <a:pt x="21896" y="2033530"/>
                  </a:lnTo>
                  <a:lnTo>
                    <a:pt x="5689" y="1988193"/>
                  </a:lnTo>
                  <a:lnTo>
                    <a:pt x="0" y="1938805"/>
                  </a:lnTo>
                  <a:lnTo>
                    <a:pt x="0" y="215399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591278" y="3841449"/>
            <a:ext cx="1754354" cy="476324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3032" spc="27" dirty="0">
                <a:latin typeface="Trebuchet MS"/>
                <a:cs typeface="Trebuchet MS"/>
              </a:rPr>
              <a:t>Rectangle</a:t>
            </a:r>
            <a:endParaRPr sz="3032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207124" y="5145683"/>
            <a:ext cx="2292289" cy="1529862"/>
            <a:chOff x="10235302" y="8485612"/>
            <a:chExt cx="3780154" cy="2522855"/>
          </a:xfrm>
        </p:grpSpPr>
        <p:sp>
          <p:nvSpPr>
            <p:cNvPr id="23" name="object 23"/>
            <p:cNvSpPr/>
            <p:nvPr/>
          </p:nvSpPr>
          <p:spPr>
            <a:xfrm>
              <a:off x="10240538" y="8490847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5" h="2154554">
                  <a:moveTo>
                    <a:pt x="3177065" y="0"/>
                  </a:moveTo>
                  <a:lnTo>
                    <a:pt x="215399" y="0"/>
                  </a:lnTo>
                  <a:lnTo>
                    <a:pt x="166012" y="5689"/>
                  </a:lnTo>
                  <a:lnTo>
                    <a:pt x="120674" y="21894"/>
                  </a:lnTo>
                  <a:lnTo>
                    <a:pt x="80680" y="47322"/>
                  </a:lnTo>
                  <a:lnTo>
                    <a:pt x="47322" y="80680"/>
                  </a:lnTo>
                  <a:lnTo>
                    <a:pt x="21894" y="120674"/>
                  </a:lnTo>
                  <a:lnTo>
                    <a:pt x="5689" y="166012"/>
                  </a:lnTo>
                  <a:lnTo>
                    <a:pt x="0" y="215399"/>
                  </a:lnTo>
                  <a:lnTo>
                    <a:pt x="0" y="1938858"/>
                  </a:lnTo>
                  <a:lnTo>
                    <a:pt x="5689" y="1988253"/>
                  </a:lnTo>
                  <a:lnTo>
                    <a:pt x="21894" y="2033596"/>
                  </a:lnTo>
                  <a:lnTo>
                    <a:pt x="47322" y="2073594"/>
                  </a:lnTo>
                  <a:lnTo>
                    <a:pt x="80680" y="2106954"/>
                  </a:lnTo>
                  <a:lnTo>
                    <a:pt x="120674" y="2132383"/>
                  </a:lnTo>
                  <a:lnTo>
                    <a:pt x="166012" y="2148589"/>
                  </a:lnTo>
                  <a:lnTo>
                    <a:pt x="215399" y="2154278"/>
                  </a:lnTo>
                  <a:lnTo>
                    <a:pt x="3177065" y="2154278"/>
                  </a:lnTo>
                  <a:lnTo>
                    <a:pt x="3226458" y="2148589"/>
                  </a:lnTo>
                  <a:lnTo>
                    <a:pt x="3271811" y="2132383"/>
                  </a:lnTo>
                  <a:lnTo>
                    <a:pt x="3311825" y="2106954"/>
                  </a:lnTo>
                  <a:lnTo>
                    <a:pt x="3345205" y="2073594"/>
                  </a:lnTo>
                  <a:lnTo>
                    <a:pt x="3370654" y="2033596"/>
                  </a:lnTo>
                  <a:lnTo>
                    <a:pt x="3386874" y="1988253"/>
                  </a:lnTo>
                  <a:lnTo>
                    <a:pt x="3392569" y="1938858"/>
                  </a:lnTo>
                  <a:lnTo>
                    <a:pt x="3392569" y="215399"/>
                  </a:lnTo>
                  <a:lnTo>
                    <a:pt x="3386874" y="166012"/>
                  </a:lnTo>
                  <a:lnTo>
                    <a:pt x="3370654" y="120674"/>
                  </a:lnTo>
                  <a:lnTo>
                    <a:pt x="3345205" y="80680"/>
                  </a:lnTo>
                  <a:lnTo>
                    <a:pt x="3311825" y="47322"/>
                  </a:lnTo>
                  <a:lnTo>
                    <a:pt x="3271811" y="21894"/>
                  </a:lnTo>
                  <a:lnTo>
                    <a:pt x="3226458" y="5689"/>
                  </a:lnTo>
                  <a:lnTo>
                    <a:pt x="3177065" y="0"/>
                  </a:lnTo>
                  <a:close/>
                </a:path>
              </a:pathLst>
            </a:cu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" name="object 24"/>
            <p:cNvSpPr/>
            <p:nvPr/>
          </p:nvSpPr>
          <p:spPr>
            <a:xfrm>
              <a:off x="10240538" y="8490848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5" h="2154554">
                  <a:moveTo>
                    <a:pt x="0" y="215399"/>
                  </a:moveTo>
                  <a:lnTo>
                    <a:pt x="5689" y="166012"/>
                  </a:lnTo>
                  <a:lnTo>
                    <a:pt x="21894" y="120674"/>
                  </a:lnTo>
                  <a:lnTo>
                    <a:pt x="47322" y="80680"/>
                  </a:lnTo>
                  <a:lnTo>
                    <a:pt x="80680" y="47322"/>
                  </a:lnTo>
                  <a:lnTo>
                    <a:pt x="120674" y="21894"/>
                  </a:lnTo>
                  <a:lnTo>
                    <a:pt x="166012" y="5689"/>
                  </a:lnTo>
                  <a:lnTo>
                    <a:pt x="215399" y="0"/>
                  </a:lnTo>
                  <a:lnTo>
                    <a:pt x="3177065" y="0"/>
                  </a:lnTo>
                  <a:lnTo>
                    <a:pt x="3226458" y="5689"/>
                  </a:lnTo>
                  <a:lnTo>
                    <a:pt x="3271811" y="21894"/>
                  </a:lnTo>
                  <a:lnTo>
                    <a:pt x="3311825" y="47322"/>
                  </a:lnTo>
                  <a:lnTo>
                    <a:pt x="3345205" y="80680"/>
                  </a:lnTo>
                  <a:lnTo>
                    <a:pt x="3370654" y="120674"/>
                  </a:lnTo>
                  <a:lnTo>
                    <a:pt x="3386874" y="166012"/>
                  </a:lnTo>
                  <a:lnTo>
                    <a:pt x="3392569" y="215399"/>
                  </a:lnTo>
                  <a:lnTo>
                    <a:pt x="3392569" y="1938858"/>
                  </a:lnTo>
                  <a:lnTo>
                    <a:pt x="3386874" y="1988253"/>
                  </a:lnTo>
                  <a:lnTo>
                    <a:pt x="3370654" y="2033596"/>
                  </a:lnTo>
                  <a:lnTo>
                    <a:pt x="3345205" y="2073594"/>
                  </a:lnTo>
                  <a:lnTo>
                    <a:pt x="3311825" y="2106954"/>
                  </a:lnTo>
                  <a:lnTo>
                    <a:pt x="3271811" y="2132383"/>
                  </a:lnTo>
                  <a:lnTo>
                    <a:pt x="3226458" y="2148589"/>
                  </a:lnTo>
                  <a:lnTo>
                    <a:pt x="3177065" y="2154278"/>
                  </a:lnTo>
                  <a:lnTo>
                    <a:pt x="215399" y="2154278"/>
                  </a:lnTo>
                  <a:lnTo>
                    <a:pt x="166012" y="2148589"/>
                  </a:lnTo>
                  <a:lnTo>
                    <a:pt x="120674" y="2132383"/>
                  </a:lnTo>
                  <a:lnTo>
                    <a:pt x="80680" y="2106954"/>
                  </a:lnTo>
                  <a:lnTo>
                    <a:pt x="47322" y="2073594"/>
                  </a:lnTo>
                  <a:lnTo>
                    <a:pt x="21894" y="2033596"/>
                  </a:lnTo>
                  <a:lnTo>
                    <a:pt x="5689" y="1988253"/>
                  </a:lnTo>
                  <a:lnTo>
                    <a:pt x="0" y="1938858"/>
                  </a:lnTo>
                  <a:lnTo>
                    <a:pt x="0" y="215399"/>
                  </a:ln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5" name="object 25"/>
            <p:cNvSpPr/>
            <p:nvPr/>
          </p:nvSpPr>
          <p:spPr>
            <a:xfrm>
              <a:off x="10617409" y="8848974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5" h="2154554">
                  <a:moveTo>
                    <a:pt x="3177170" y="0"/>
                  </a:moveTo>
                  <a:lnTo>
                    <a:pt x="215504" y="0"/>
                  </a:lnTo>
                  <a:lnTo>
                    <a:pt x="166078" y="5689"/>
                  </a:lnTo>
                  <a:lnTo>
                    <a:pt x="120712" y="21894"/>
                  </a:lnTo>
                  <a:lnTo>
                    <a:pt x="80699" y="47322"/>
                  </a:lnTo>
                  <a:lnTo>
                    <a:pt x="47330" y="80680"/>
                  </a:lnTo>
                  <a:lnTo>
                    <a:pt x="21896" y="120674"/>
                  </a:lnTo>
                  <a:lnTo>
                    <a:pt x="5689" y="166012"/>
                  </a:lnTo>
                  <a:lnTo>
                    <a:pt x="0" y="215399"/>
                  </a:lnTo>
                  <a:lnTo>
                    <a:pt x="0" y="1938837"/>
                  </a:lnTo>
                  <a:lnTo>
                    <a:pt x="5689" y="1988232"/>
                  </a:lnTo>
                  <a:lnTo>
                    <a:pt x="21896" y="2033575"/>
                  </a:lnTo>
                  <a:lnTo>
                    <a:pt x="47330" y="2073573"/>
                  </a:lnTo>
                  <a:lnTo>
                    <a:pt x="80699" y="2106933"/>
                  </a:lnTo>
                  <a:lnTo>
                    <a:pt x="120712" y="2132362"/>
                  </a:lnTo>
                  <a:lnTo>
                    <a:pt x="166078" y="2148568"/>
                  </a:lnTo>
                  <a:lnTo>
                    <a:pt x="215504" y="2154257"/>
                  </a:lnTo>
                  <a:lnTo>
                    <a:pt x="3177170" y="2154257"/>
                  </a:lnTo>
                  <a:lnTo>
                    <a:pt x="3226557" y="2148568"/>
                  </a:lnTo>
                  <a:lnTo>
                    <a:pt x="3271895" y="2132362"/>
                  </a:lnTo>
                  <a:lnTo>
                    <a:pt x="3311889" y="2106933"/>
                  </a:lnTo>
                  <a:lnTo>
                    <a:pt x="3345247" y="2073573"/>
                  </a:lnTo>
                  <a:lnTo>
                    <a:pt x="3370675" y="2033575"/>
                  </a:lnTo>
                  <a:lnTo>
                    <a:pt x="3386880" y="1988232"/>
                  </a:lnTo>
                  <a:lnTo>
                    <a:pt x="3392569" y="1938837"/>
                  </a:lnTo>
                  <a:lnTo>
                    <a:pt x="3392569" y="215399"/>
                  </a:lnTo>
                  <a:lnTo>
                    <a:pt x="3386880" y="166012"/>
                  </a:lnTo>
                  <a:lnTo>
                    <a:pt x="3370675" y="120674"/>
                  </a:lnTo>
                  <a:lnTo>
                    <a:pt x="3345247" y="80680"/>
                  </a:lnTo>
                  <a:lnTo>
                    <a:pt x="3311889" y="47322"/>
                  </a:lnTo>
                  <a:lnTo>
                    <a:pt x="3271895" y="21894"/>
                  </a:lnTo>
                  <a:lnTo>
                    <a:pt x="3226557" y="5689"/>
                  </a:lnTo>
                  <a:lnTo>
                    <a:pt x="3177170" y="0"/>
                  </a:lnTo>
                  <a:close/>
                </a:path>
              </a:pathLst>
            </a:cu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0617408" y="8848974"/>
              <a:ext cx="3392804" cy="2154555"/>
            </a:xfrm>
            <a:custGeom>
              <a:avLst/>
              <a:gdLst/>
              <a:ahLst/>
              <a:cxnLst/>
              <a:rect l="l" t="t" r="r" b="b"/>
              <a:pathLst>
                <a:path w="3392805" h="2154554">
                  <a:moveTo>
                    <a:pt x="0" y="215399"/>
                  </a:moveTo>
                  <a:lnTo>
                    <a:pt x="5689" y="166012"/>
                  </a:lnTo>
                  <a:lnTo>
                    <a:pt x="21896" y="120674"/>
                  </a:lnTo>
                  <a:lnTo>
                    <a:pt x="47330" y="80680"/>
                  </a:lnTo>
                  <a:lnTo>
                    <a:pt x="80699" y="47322"/>
                  </a:lnTo>
                  <a:lnTo>
                    <a:pt x="120712" y="21894"/>
                  </a:lnTo>
                  <a:lnTo>
                    <a:pt x="166078" y="5689"/>
                  </a:lnTo>
                  <a:lnTo>
                    <a:pt x="215504" y="0"/>
                  </a:lnTo>
                  <a:lnTo>
                    <a:pt x="3177169" y="0"/>
                  </a:lnTo>
                  <a:lnTo>
                    <a:pt x="3226557" y="5689"/>
                  </a:lnTo>
                  <a:lnTo>
                    <a:pt x="3271895" y="21894"/>
                  </a:lnTo>
                  <a:lnTo>
                    <a:pt x="3311889" y="47322"/>
                  </a:lnTo>
                  <a:lnTo>
                    <a:pt x="3345247" y="80680"/>
                  </a:lnTo>
                  <a:lnTo>
                    <a:pt x="3370675" y="120674"/>
                  </a:lnTo>
                  <a:lnTo>
                    <a:pt x="3386880" y="166012"/>
                  </a:lnTo>
                  <a:lnTo>
                    <a:pt x="3392569" y="215399"/>
                  </a:lnTo>
                  <a:lnTo>
                    <a:pt x="3392569" y="1938837"/>
                  </a:lnTo>
                  <a:lnTo>
                    <a:pt x="3386880" y="1988232"/>
                  </a:lnTo>
                  <a:lnTo>
                    <a:pt x="3370675" y="2033575"/>
                  </a:lnTo>
                  <a:lnTo>
                    <a:pt x="3345247" y="2073573"/>
                  </a:lnTo>
                  <a:lnTo>
                    <a:pt x="3311889" y="2106933"/>
                  </a:lnTo>
                  <a:lnTo>
                    <a:pt x="3271895" y="2132362"/>
                  </a:lnTo>
                  <a:lnTo>
                    <a:pt x="3226557" y="2148568"/>
                  </a:lnTo>
                  <a:lnTo>
                    <a:pt x="3177169" y="2154257"/>
                  </a:lnTo>
                  <a:lnTo>
                    <a:pt x="215504" y="2154257"/>
                  </a:lnTo>
                  <a:lnTo>
                    <a:pt x="166078" y="2148568"/>
                  </a:lnTo>
                  <a:lnTo>
                    <a:pt x="120712" y="2132362"/>
                  </a:lnTo>
                  <a:lnTo>
                    <a:pt x="80699" y="2106933"/>
                  </a:lnTo>
                  <a:lnTo>
                    <a:pt x="47330" y="2073573"/>
                  </a:lnTo>
                  <a:lnTo>
                    <a:pt x="21896" y="2033575"/>
                  </a:lnTo>
                  <a:lnTo>
                    <a:pt x="5689" y="1988232"/>
                  </a:lnTo>
                  <a:lnTo>
                    <a:pt x="0" y="1938837"/>
                  </a:lnTo>
                  <a:lnTo>
                    <a:pt x="0" y="215399"/>
                  </a:ln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845022" y="5746244"/>
            <a:ext cx="1246069" cy="476324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3032" spc="76" dirty="0">
                <a:latin typeface="Trebuchet MS"/>
                <a:cs typeface="Trebuchet MS"/>
              </a:rPr>
              <a:t>Square</a:t>
            </a:r>
            <a:endParaRPr sz="3032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799888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432956" y="197346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from math import pi</a:t>
            </a:r>
          </a:p>
          <a:p>
            <a:endParaRPr lang="en-US" dirty="0"/>
          </a:p>
          <a:p>
            <a:r>
              <a:rPr lang="en-US" dirty="0"/>
              <a:t>class Shape:</a:t>
            </a:r>
          </a:p>
          <a:p>
            <a:r>
              <a:rPr lang="en-US" dirty="0"/>
              <a:t>def describe(self):</a:t>
            </a:r>
          </a:p>
          <a:p>
            <a:r>
              <a:rPr lang="en-US" dirty="0"/>
              <a:t>print("</a:t>
            </a:r>
            <a:r>
              <a:rPr lang="en-US" dirty="0" err="1"/>
              <a:t>Класс</a:t>
            </a:r>
            <a:r>
              <a:rPr lang="en-US" dirty="0"/>
              <a:t>: {}".format(self. 	class  .  name 	))</a:t>
            </a:r>
          </a:p>
          <a:p>
            <a:endParaRPr lang="en-US" dirty="0"/>
          </a:p>
          <a:p>
            <a:r>
              <a:rPr lang="en-US" dirty="0"/>
              <a:t>class Circle(Shape):</a:t>
            </a:r>
          </a:p>
          <a:p>
            <a:r>
              <a:rPr lang="en-US" dirty="0"/>
              <a:t>def </a:t>
            </a:r>
            <a:r>
              <a:rPr lang="en-US" dirty="0" err="1"/>
              <a:t>init</a:t>
            </a:r>
            <a:r>
              <a:rPr lang="en-US" dirty="0"/>
              <a:t>	(self, radius):  </a:t>
            </a:r>
            <a:r>
              <a:rPr lang="en-US" dirty="0" err="1"/>
              <a:t>self.r</a:t>
            </a:r>
            <a:r>
              <a:rPr lang="en-US" dirty="0"/>
              <a:t> = radius</a:t>
            </a:r>
          </a:p>
          <a:p>
            <a:endParaRPr lang="en-US" dirty="0"/>
          </a:p>
          <a:p>
            <a:r>
              <a:rPr lang="en-US" dirty="0"/>
              <a:t>def area(self):</a:t>
            </a:r>
          </a:p>
          <a:p>
            <a:r>
              <a:rPr lang="en-US" dirty="0"/>
              <a:t>return pi * </a:t>
            </a:r>
            <a:r>
              <a:rPr lang="en-US" dirty="0" err="1"/>
              <a:t>self.r</a:t>
            </a:r>
            <a:r>
              <a:rPr lang="en-US" dirty="0"/>
              <a:t> ** 2</a:t>
            </a:r>
          </a:p>
          <a:p>
            <a:endParaRPr lang="en-US" dirty="0"/>
          </a:p>
          <a:p>
            <a:r>
              <a:rPr lang="en-US" dirty="0"/>
              <a:t>def perimeter(self):  return 2 * pi * </a:t>
            </a:r>
            <a:r>
              <a:rPr lang="en-US" dirty="0" err="1"/>
              <a:t>self.r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Rectangle(Shape):</a:t>
            </a:r>
          </a:p>
          <a:p>
            <a:r>
              <a:rPr lang="en-US" dirty="0"/>
              <a:t>def </a:t>
            </a:r>
            <a:r>
              <a:rPr lang="en-US" dirty="0" err="1"/>
              <a:t>init</a:t>
            </a:r>
            <a:r>
              <a:rPr lang="en-US" dirty="0"/>
              <a:t>	(self, a, b):  </a:t>
            </a:r>
            <a:r>
              <a:rPr lang="en-US" dirty="0" err="1"/>
              <a:t>self.a</a:t>
            </a:r>
            <a:r>
              <a:rPr lang="en-US" dirty="0"/>
              <a:t> = a</a:t>
            </a:r>
          </a:p>
          <a:p>
            <a:r>
              <a:rPr lang="en-US" dirty="0" err="1"/>
              <a:t>self.b</a:t>
            </a:r>
            <a:r>
              <a:rPr lang="en-US" dirty="0"/>
              <a:t> = b</a:t>
            </a:r>
          </a:p>
          <a:p>
            <a:endParaRPr lang="en-US" dirty="0"/>
          </a:p>
          <a:p>
            <a:r>
              <a:rPr lang="en-US" dirty="0"/>
              <a:t>def area(self):</a:t>
            </a:r>
          </a:p>
          <a:p>
            <a:r>
              <a:rPr lang="en-US" dirty="0"/>
              <a:t>return </a:t>
            </a:r>
            <a:r>
              <a:rPr lang="en-US" dirty="0" err="1"/>
              <a:t>self.a</a:t>
            </a:r>
            <a:r>
              <a:rPr lang="en-US" dirty="0"/>
              <a:t> * </a:t>
            </a:r>
            <a:r>
              <a:rPr lang="en-US" dirty="0" err="1"/>
              <a:t>self.b</a:t>
            </a:r>
            <a:endParaRPr lang="en-US" dirty="0"/>
          </a:p>
          <a:p>
            <a:endParaRPr lang="en-US" dirty="0"/>
          </a:p>
          <a:p>
            <a:r>
              <a:rPr lang="en-US" dirty="0"/>
              <a:t>def perimeter(self):</a:t>
            </a:r>
          </a:p>
          <a:p>
            <a:r>
              <a:rPr lang="en-US" dirty="0"/>
              <a:t>return 2 * (</a:t>
            </a:r>
            <a:r>
              <a:rPr lang="en-US" dirty="0" err="1"/>
              <a:t>self.a</a:t>
            </a:r>
            <a:r>
              <a:rPr lang="en-US" dirty="0"/>
              <a:t> + </a:t>
            </a:r>
            <a:r>
              <a:rPr lang="en-US" dirty="0" err="1"/>
              <a:t>self.b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910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942" y="365326"/>
            <a:ext cx="10575413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spc="76" dirty="0"/>
              <a:t>Наследуем</a:t>
            </a:r>
            <a:r>
              <a:rPr sz="4000" spc="-440" dirty="0"/>
              <a:t> </a:t>
            </a:r>
            <a:r>
              <a:rPr sz="4000" dirty="0"/>
              <a:t>класс</a:t>
            </a:r>
            <a:r>
              <a:rPr sz="4000" spc="-415" dirty="0"/>
              <a:t> </a:t>
            </a:r>
            <a:r>
              <a:rPr sz="4000" spc="118" dirty="0"/>
              <a:t>Square</a:t>
            </a:r>
            <a:r>
              <a:rPr sz="4000" spc="-424" dirty="0"/>
              <a:t> </a:t>
            </a:r>
            <a:r>
              <a:rPr sz="4000" spc="136" dirty="0"/>
              <a:t>от</a:t>
            </a:r>
            <a:r>
              <a:rPr sz="4000" spc="-437" dirty="0"/>
              <a:t> </a:t>
            </a:r>
            <a:r>
              <a:rPr sz="4000" spc="9" dirty="0"/>
              <a:t>класса</a:t>
            </a:r>
            <a:r>
              <a:rPr sz="4000" spc="-415" dirty="0"/>
              <a:t> </a:t>
            </a:r>
            <a:r>
              <a:rPr sz="4000" spc="55" dirty="0"/>
              <a:t>Rectangle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0700" y="1262831"/>
            <a:ext cx="4966948" cy="4492850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832893" marR="3081" indent="-825577">
              <a:lnSpc>
                <a:spcPct val="106200"/>
              </a:lnSpc>
              <a:spcBef>
                <a:spcPts val="61"/>
              </a:spcBef>
            </a:pPr>
            <a:r>
              <a:rPr lang="en-US" sz="2698" dirty="0">
                <a:latin typeface="Calibri" panose="020F0502020204030204" pitchFamily="34" charset="0"/>
                <a:cs typeface="Calibri" panose="020F0502020204030204" pitchFamily="34" charset="0"/>
              </a:rPr>
              <a:t>class Square(Rectangle):  pass</a:t>
            </a:r>
          </a:p>
          <a:p>
            <a:pPr marL="832893" marR="3081" indent="-825577">
              <a:lnSpc>
                <a:spcPct val="106200"/>
              </a:lnSpc>
              <a:spcBef>
                <a:spcPts val="61"/>
              </a:spcBef>
            </a:pPr>
            <a:endParaRPr lang="en-US" sz="26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32893" marR="3081" indent="-825577">
              <a:lnSpc>
                <a:spcPct val="106200"/>
              </a:lnSpc>
              <a:spcBef>
                <a:spcPts val="61"/>
              </a:spcBef>
            </a:pPr>
            <a:endParaRPr lang="en-US" sz="26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32893" marR="3081" indent="-825577">
              <a:lnSpc>
                <a:spcPct val="106200"/>
              </a:lnSpc>
              <a:spcBef>
                <a:spcPts val="61"/>
              </a:spcBef>
            </a:pPr>
            <a:r>
              <a:rPr lang="en-US" sz="2698" dirty="0">
                <a:latin typeface="Calibri" panose="020F0502020204030204" pitchFamily="34" charset="0"/>
                <a:cs typeface="Calibri" panose="020F0502020204030204" pitchFamily="34" charset="0"/>
              </a:rPr>
              <a:t>side = 5</a:t>
            </a:r>
          </a:p>
          <a:p>
            <a:pPr marL="832893" marR="3081" indent="-825577">
              <a:lnSpc>
                <a:spcPct val="106200"/>
              </a:lnSpc>
              <a:spcBef>
                <a:spcPts val="61"/>
              </a:spcBef>
            </a:pPr>
            <a:r>
              <a:rPr lang="en-US" sz="2698" dirty="0" err="1">
                <a:latin typeface="Calibri" panose="020F0502020204030204" pitchFamily="34" charset="0"/>
                <a:cs typeface="Calibri" panose="020F0502020204030204" pitchFamily="34" charset="0"/>
              </a:rPr>
              <a:t>sq</a:t>
            </a:r>
            <a:r>
              <a:rPr lang="en-US" sz="2698" dirty="0">
                <a:latin typeface="Calibri" panose="020F0502020204030204" pitchFamily="34" charset="0"/>
                <a:cs typeface="Calibri" panose="020F0502020204030204" pitchFamily="34" charset="0"/>
              </a:rPr>
              <a:t> = Square(side, side)  print(</a:t>
            </a:r>
            <a:r>
              <a:rPr lang="en-US" sz="2698" dirty="0" err="1">
                <a:latin typeface="Calibri" panose="020F0502020204030204" pitchFamily="34" charset="0"/>
                <a:cs typeface="Calibri" panose="020F0502020204030204" pitchFamily="34" charset="0"/>
              </a:rPr>
              <a:t>sq.area</a:t>
            </a:r>
            <a:r>
              <a:rPr lang="en-US" sz="2698" dirty="0">
                <a:latin typeface="Calibri" panose="020F0502020204030204" pitchFamily="34" charset="0"/>
                <a:cs typeface="Calibri" panose="020F0502020204030204" pitchFamily="34" charset="0"/>
              </a:rPr>
              <a:t>())</a:t>
            </a:r>
          </a:p>
          <a:p>
            <a:pPr marL="832893" marR="3081" indent="-825577">
              <a:lnSpc>
                <a:spcPct val="106200"/>
              </a:lnSpc>
              <a:spcBef>
                <a:spcPts val="61"/>
              </a:spcBef>
            </a:pPr>
            <a:r>
              <a:rPr lang="en-US" sz="2698" dirty="0">
                <a:latin typeface="Calibri" panose="020F0502020204030204" pitchFamily="34" charset="0"/>
                <a:cs typeface="Calibri" panose="020F0502020204030204" pitchFamily="34" charset="0"/>
              </a:rPr>
              <a:t># =&gt; 25</a:t>
            </a:r>
          </a:p>
          <a:p>
            <a:pPr marL="832893" marR="3081" indent="-825577">
              <a:lnSpc>
                <a:spcPct val="106200"/>
              </a:lnSpc>
              <a:spcBef>
                <a:spcPts val="61"/>
              </a:spcBef>
            </a:pPr>
            <a:endParaRPr lang="en-US" sz="26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32893" marR="3081" indent="-825577">
              <a:lnSpc>
                <a:spcPct val="106200"/>
              </a:lnSpc>
              <a:spcBef>
                <a:spcPts val="61"/>
              </a:spcBef>
            </a:pPr>
            <a:r>
              <a:rPr lang="en-US" sz="2698" dirty="0"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sz="2698" dirty="0" err="1">
                <a:latin typeface="Calibri" panose="020F0502020204030204" pitchFamily="34" charset="0"/>
                <a:cs typeface="Calibri" panose="020F0502020204030204" pitchFamily="34" charset="0"/>
              </a:rPr>
              <a:t>sq.perimeter</a:t>
            </a:r>
            <a:r>
              <a:rPr lang="en-US" sz="2698" dirty="0">
                <a:latin typeface="Calibri" panose="020F0502020204030204" pitchFamily="34" charset="0"/>
                <a:cs typeface="Calibri" panose="020F0502020204030204" pitchFamily="34" charset="0"/>
              </a:rPr>
              <a:t>())  # =&gt; 20</a:t>
            </a:r>
          </a:p>
          <a:p>
            <a:pPr marL="832893" marR="3081" indent="-825577">
              <a:lnSpc>
                <a:spcPct val="106200"/>
              </a:lnSpc>
              <a:spcBef>
                <a:spcPts val="61"/>
              </a:spcBef>
            </a:pPr>
            <a:endParaRPr sz="269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85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942" y="365326"/>
            <a:ext cx="10575413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spc="76" dirty="0"/>
              <a:t>Наследуем</a:t>
            </a:r>
            <a:r>
              <a:rPr sz="4000" spc="-443" dirty="0"/>
              <a:t> </a:t>
            </a:r>
            <a:r>
              <a:rPr sz="4000" dirty="0"/>
              <a:t>класс</a:t>
            </a:r>
            <a:r>
              <a:rPr sz="4000" spc="-412" dirty="0"/>
              <a:t> </a:t>
            </a:r>
            <a:r>
              <a:rPr sz="4000" spc="118" dirty="0"/>
              <a:t>Square</a:t>
            </a:r>
            <a:r>
              <a:rPr sz="4000" spc="-424" dirty="0"/>
              <a:t> </a:t>
            </a:r>
            <a:r>
              <a:rPr sz="4000" spc="136" dirty="0"/>
              <a:t>от</a:t>
            </a:r>
            <a:r>
              <a:rPr sz="4000" spc="-437" dirty="0"/>
              <a:t> </a:t>
            </a:r>
            <a:r>
              <a:rPr sz="4000" spc="9" dirty="0"/>
              <a:t>класса</a:t>
            </a:r>
            <a:r>
              <a:rPr sz="4000" spc="-415" dirty="0"/>
              <a:t> </a:t>
            </a:r>
            <a:r>
              <a:rPr sz="4000" spc="55" dirty="0"/>
              <a:t>Rectangle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942" y="1747924"/>
            <a:ext cx="10983967" cy="336215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spcBef>
                <a:spcPts val="58"/>
              </a:spcBef>
            </a:pPr>
            <a:r>
              <a:rPr sz="2800" spc="24" dirty="0">
                <a:latin typeface="Calibri" panose="020F0502020204030204" pitchFamily="34" charset="0"/>
                <a:cs typeface="Calibri" panose="020F0502020204030204" pitchFamily="34" charset="0"/>
              </a:rPr>
              <a:t>Поскольку</a:t>
            </a:r>
            <a:r>
              <a:rPr sz="2800" spc="-33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" dirty="0">
                <a:latin typeface="Calibri" panose="020F0502020204030204" pitchFamily="34" charset="0"/>
                <a:cs typeface="Calibri" panose="020F0502020204030204" pitchFamily="34" charset="0"/>
              </a:rPr>
              <a:t>мы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" dirty="0">
                <a:latin typeface="Calibri" panose="020F0502020204030204" pitchFamily="34" charset="0"/>
                <a:cs typeface="Calibri" panose="020F0502020204030204" pitchFamily="34" charset="0"/>
              </a:rPr>
              <a:t>никак</a:t>
            </a:r>
            <a:r>
              <a:rPr sz="2800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2" dirty="0">
                <a:latin typeface="Calibri" panose="020F0502020204030204" pitchFamily="34" charset="0"/>
                <a:cs typeface="Calibri" panose="020F0502020204030204" pitchFamily="34" charset="0"/>
              </a:rPr>
              <a:t>не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5" dirty="0">
                <a:latin typeface="Calibri" panose="020F0502020204030204" pitchFamily="34" charset="0"/>
                <a:cs typeface="Calibri" panose="020F0502020204030204" pitchFamily="34" charset="0"/>
              </a:rPr>
              <a:t>«заполнили»</a:t>
            </a:r>
            <a:r>
              <a:rPr sz="2800" spc="-33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8" dirty="0">
                <a:latin typeface="Calibri" panose="020F0502020204030204" pitchFamily="34" charset="0"/>
                <a:cs typeface="Calibri" panose="020F0502020204030204" pitchFamily="34" charset="0"/>
              </a:rPr>
              <a:t>код</a:t>
            </a:r>
            <a:r>
              <a:rPr sz="2800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9" dirty="0">
                <a:latin typeface="Calibri" panose="020F0502020204030204" pitchFamily="34" charset="0"/>
                <a:cs typeface="Calibri" panose="020F0502020204030204" pitchFamily="34" charset="0"/>
              </a:rPr>
              <a:t>класса</a:t>
            </a:r>
            <a:r>
              <a:rPr sz="2800" spc="-3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9" dirty="0">
                <a:latin typeface="Calibri" panose="020F0502020204030204" pitchFamily="34" charset="0"/>
                <a:cs typeface="Calibri" panose="020F0502020204030204" pitchFamily="34" charset="0"/>
              </a:rPr>
              <a:t>Square,</a:t>
            </a:r>
            <a:r>
              <a:rPr sz="2800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85" dirty="0">
                <a:latin typeface="Calibri" panose="020F0502020204030204" pitchFamily="34" charset="0"/>
                <a:cs typeface="Calibri" panose="020F0502020204030204" pitchFamily="34" charset="0"/>
              </a:rPr>
              <a:t>то</a:t>
            </a:r>
            <a:r>
              <a:rPr sz="2800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85" dirty="0">
                <a:latin typeface="Calibri" panose="020F0502020204030204" pitchFamily="34" charset="0"/>
                <a:cs typeface="Calibri" panose="020F0502020204030204" pitchFamily="34" charset="0"/>
              </a:rPr>
              <a:t>он </a:t>
            </a:r>
            <a:r>
              <a:rPr sz="2800" spc="8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3" dirty="0">
                <a:latin typeface="Calibri" panose="020F0502020204030204" pitchFamily="34" charset="0"/>
                <a:cs typeface="Calibri" panose="020F0502020204030204" pitchFamily="34" charset="0"/>
              </a:rPr>
              <a:t>будет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2" dirty="0">
                <a:latin typeface="Calibri" panose="020F0502020204030204" pitchFamily="34" charset="0"/>
                <a:cs typeface="Calibri" panose="020F0502020204030204" pitchFamily="34" charset="0"/>
              </a:rPr>
              <a:t>иметь</a:t>
            </a:r>
            <a:r>
              <a:rPr sz="2800" spc="-32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2" dirty="0">
                <a:latin typeface="Calibri" panose="020F0502020204030204" pitchFamily="34" charset="0"/>
                <a:cs typeface="Calibri" panose="020F0502020204030204" pitchFamily="34" charset="0"/>
              </a:rPr>
              <a:t>те</a:t>
            </a:r>
            <a:r>
              <a:rPr sz="2800" spc="-30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3" dirty="0">
                <a:latin typeface="Calibri" panose="020F0502020204030204" pitchFamily="34" charset="0"/>
                <a:cs typeface="Calibri" panose="020F0502020204030204" pitchFamily="34" charset="0"/>
              </a:rPr>
              <a:t>же</a:t>
            </a:r>
            <a:r>
              <a:rPr sz="2800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" dirty="0">
                <a:latin typeface="Calibri" panose="020F0502020204030204" pitchFamily="34" charset="0"/>
                <a:cs typeface="Calibri" panose="020F0502020204030204" pitchFamily="34" charset="0"/>
              </a:rPr>
              <a:t>самые</a:t>
            </a:r>
            <a:r>
              <a:rPr sz="2800" spc="-32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8" dirty="0">
                <a:latin typeface="Calibri" panose="020F0502020204030204" pitchFamily="34" charset="0"/>
                <a:cs typeface="Calibri" panose="020F0502020204030204" pitchFamily="34" charset="0"/>
              </a:rPr>
              <a:t>методы,</a:t>
            </a:r>
            <a:r>
              <a:rPr sz="2800" spc="-34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5" dirty="0">
                <a:latin typeface="Calibri" panose="020F0502020204030204" pitchFamily="34" charset="0"/>
                <a:cs typeface="Calibri" panose="020F0502020204030204" pitchFamily="34" charset="0"/>
              </a:rPr>
              <a:t>что</a:t>
            </a:r>
            <a:r>
              <a:rPr sz="2800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5" dirty="0">
                <a:latin typeface="Calibri" panose="020F0502020204030204" pitchFamily="34" charset="0"/>
                <a:cs typeface="Calibri" panose="020F0502020204030204" pitchFamily="34" charset="0"/>
              </a:rPr>
              <a:t>были</a:t>
            </a:r>
            <a:r>
              <a:rPr sz="2800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8" dirty="0">
                <a:latin typeface="Calibri" panose="020F0502020204030204" pitchFamily="34" charset="0"/>
                <a:cs typeface="Calibri" panose="020F0502020204030204" pitchFamily="34" charset="0"/>
              </a:rPr>
              <a:t>у</a:t>
            </a:r>
            <a:r>
              <a:rPr sz="2800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9" dirty="0">
                <a:latin typeface="Calibri" panose="020F0502020204030204" pitchFamily="34" charset="0"/>
                <a:cs typeface="Calibri" panose="020F0502020204030204" pitchFamily="34" charset="0"/>
              </a:rPr>
              <a:t>класса</a:t>
            </a:r>
            <a:r>
              <a:rPr sz="2800" spc="-3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8" dirty="0">
                <a:latin typeface="Calibri" panose="020F0502020204030204" pitchFamily="34" charset="0"/>
                <a:cs typeface="Calibri" panose="020F0502020204030204" pitchFamily="34" charset="0"/>
              </a:rPr>
              <a:t>Rectangle.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 marR="751645">
              <a:spcBef>
                <a:spcPts val="2999"/>
              </a:spcBef>
            </a:pPr>
            <a:r>
              <a:rPr sz="2800" spc="158" dirty="0">
                <a:latin typeface="Calibri" panose="020F0502020204030204" pitchFamily="34" charset="0"/>
                <a:cs typeface="Calibri" panose="020F0502020204030204" pitchFamily="34" charset="0"/>
              </a:rPr>
              <a:t>Мы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6" dirty="0">
                <a:latin typeface="Calibri" panose="020F0502020204030204" pitchFamily="34" charset="0"/>
                <a:cs typeface="Calibri" panose="020F0502020204030204" pitchFamily="34" charset="0"/>
              </a:rPr>
              <a:t>хо</a:t>
            </a:r>
            <a:r>
              <a:rPr sz="2800" spc="33" dirty="0">
                <a:latin typeface="Calibri" panose="020F0502020204030204" pitchFamily="34" charset="0"/>
                <a:cs typeface="Calibri" panose="020F0502020204030204" pitchFamily="34" charset="0"/>
              </a:rPr>
              <a:t>т</a:t>
            </a:r>
            <a:r>
              <a:rPr sz="2800" spc="-67" dirty="0">
                <a:latin typeface="Calibri" panose="020F0502020204030204" pitchFamily="34" charset="0"/>
                <a:cs typeface="Calibri" panose="020F0502020204030204" pitchFamily="34" charset="0"/>
              </a:rPr>
              <a:t>им,</a:t>
            </a:r>
            <a:r>
              <a:rPr sz="2800" spc="-33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73" dirty="0">
                <a:latin typeface="Calibri" panose="020F0502020204030204" pitchFamily="34" charset="0"/>
                <a:cs typeface="Calibri" panose="020F0502020204030204" pitchFamily="34" charset="0"/>
              </a:rPr>
              <a:t>что</a:t>
            </a:r>
            <a:r>
              <a:rPr sz="2800" spc="82" dirty="0">
                <a:latin typeface="Calibri" panose="020F0502020204030204" pitchFamily="34" charset="0"/>
                <a:cs typeface="Calibri" panose="020F0502020204030204" pitchFamily="34" charset="0"/>
              </a:rPr>
              <a:t>б</a:t>
            </a:r>
            <a:r>
              <a:rPr sz="2800" spc="-61" dirty="0">
                <a:latin typeface="Calibri" panose="020F0502020204030204" pitchFamily="34" charset="0"/>
                <a:cs typeface="Calibri" panose="020F0502020204030204" pitchFamily="34" charset="0"/>
              </a:rPr>
              <a:t>ы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5" dirty="0">
                <a:latin typeface="Calibri" panose="020F0502020204030204" pitchFamily="34" charset="0"/>
                <a:cs typeface="Calibri" panose="020F0502020204030204" pitchFamily="34" charset="0"/>
              </a:rPr>
              <a:t>конструкт</a:t>
            </a:r>
            <a:r>
              <a:rPr sz="2800" spc="55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sz="2800" spc="167" dirty="0">
                <a:latin typeface="Calibri" panose="020F0502020204030204" pitchFamily="34" charset="0"/>
                <a:cs typeface="Calibri" panose="020F0502020204030204" pitchFamily="34" charset="0"/>
              </a:rPr>
              <a:t>р</a:t>
            </a:r>
            <a:r>
              <a:rPr sz="2800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33" dirty="0">
                <a:latin typeface="Calibri" panose="020F0502020204030204" pitchFamily="34" charset="0"/>
                <a:cs typeface="Calibri" panose="020F0502020204030204" pitchFamily="34" charset="0"/>
              </a:rPr>
              <a:t>кл</a:t>
            </a:r>
            <a:r>
              <a:rPr sz="2800" spc="-30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800" spc="15" dirty="0">
                <a:latin typeface="Calibri" panose="020F0502020204030204" pitchFamily="34" charset="0"/>
                <a:cs typeface="Calibri" panose="020F0502020204030204" pitchFamily="34" charset="0"/>
              </a:rPr>
              <a:t>сса</a:t>
            </a:r>
            <a:r>
              <a:rPr sz="2800" spc="-30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88" dirty="0">
                <a:latin typeface="Calibri" panose="020F0502020204030204" pitchFamily="34" charset="0"/>
                <a:cs typeface="Calibri" panose="020F0502020204030204" pitchFamily="34" charset="0"/>
              </a:rPr>
              <a:t>Squa</a:t>
            </a:r>
            <a:r>
              <a:rPr sz="2800" spc="67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800" spc="-18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800" spc="-32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76" dirty="0">
                <a:latin typeface="Calibri" panose="020F0502020204030204" pitchFamily="34" charset="0"/>
                <a:cs typeface="Calibri" panose="020F0502020204030204" pitchFamily="34" charset="0"/>
              </a:rPr>
              <a:t>прини</a:t>
            </a:r>
            <a:r>
              <a:rPr sz="2800" spc="97" dirty="0">
                <a:latin typeface="Calibri" panose="020F0502020204030204" pitchFamily="34" charset="0"/>
                <a:cs typeface="Calibri" panose="020F0502020204030204" pitchFamily="34" charset="0"/>
              </a:rPr>
              <a:t>м</a:t>
            </a:r>
            <a:r>
              <a:rPr sz="2800" spc="-21" dirty="0">
                <a:latin typeface="Calibri" panose="020F0502020204030204" pitchFamily="34" charset="0"/>
                <a:cs typeface="Calibri" panose="020F0502020204030204" pitchFamily="34" charset="0"/>
              </a:rPr>
              <a:t>ал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на  </a:t>
            </a:r>
            <a:r>
              <a:rPr sz="2800" spc="12" dirty="0">
                <a:latin typeface="Calibri" panose="020F0502020204030204" pitchFamily="34" charset="0"/>
                <a:cs typeface="Calibri" panose="020F0502020204030204" pitchFamily="34" charset="0"/>
              </a:rPr>
              <a:t>вход</a:t>
            </a:r>
            <a:r>
              <a:rPr sz="2800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1" dirty="0">
                <a:latin typeface="Calibri" panose="020F0502020204030204" pitchFamily="34" charset="0"/>
                <a:cs typeface="Calibri" panose="020F0502020204030204" pitchFamily="34" charset="0"/>
              </a:rPr>
              <a:t>один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5" dirty="0">
                <a:latin typeface="Calibri" panose="020F0502020204030204" pitchFamily="34" charset="0"/>
                <a:cs typeface="Calibri" panose="020F0502020204030204" pitchFamily="34" charset="0"/>
              </a:rPr>
              <a:t>аргумент</a:t>
            </a:r>
            <a:r>
              <a:rPr sz="2800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30" dirty="0">
                <a:latin typeface="Calibri" panose="020F0502020204030204" pitchFamily="34" charset="0"/>
                <a:cs typeface="Calibri" panose="020F0502020204030204" pitchFamily="34" charset="0"/>
              </a:rPr>
              <a:t>(длину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2" dirty="0">
                <a:latin typeface="Calibri" panose="020F0502020204030204" pitchFamily="34" charset="0"/>
                <a:cs typeface="Calibri" panose="020F0502020204030204" pitchFamily="34" charset="0"/>
              </a:rPr>
              <a:t>стороны).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 marR="136698">
              <a:spcBef>
                <a:spcPts val="2996"/>
              </a:spcBef>
            </a:pPr>
            <a:r>
              <a:rPr sz="2800" spc="73" dirty="0">
                <a:latin typeface="Calibri" panose="020F0502020204030204" pitchFamily="34" charset="0"/>
                <a:cs typeface="Calibri" panose="020F0502020204030204" pitchFamily="34" charset="0"/>
              </a:rPr>
              <a:t>Однако</a:t>
            </a:r>
            <a:r>
              <a:rPr sz="2800" spc="-32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8" dirty="0">
                <a:latin typeface="Calibri" panose="020F0502020204030204" pitchFamily="34" charset="0"/>
                <a:cs typeface="Calibri" panose="020F0502020204030204" pitchFamily="34" charset="0"/>
              </a:rPr>
              <a:t>конструктор</a:t>
            </a:r>
            <a:r>
              <a:rPr sz="2800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9" dirty="0">
                <a:latin typeface="Calibri" panose="020F0502020204030204" pitchFamily="34" charset="0"/>
                <a:cs typeface="Calibri" panose="020F0502020204030204" pitchFamily="34" charset="0"/>
              </a:rPr>
              <a:t>класса</a:t>
            </a:r>
            <a:r>
              <a:rPr sz="2800" spc="-3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8" dirty="0">
                <a:latin typeface="Calibri" panose="020F0502020204030204" pitchFamily="34" charset="0"/>
                <a:cs typeface="Calibri" panose="020F0502020204030204" pitchFamily="34" charset="0"/>
              </a:rPr>
              <a:t>Rectangle</a:t>
            </a:r>
            <a:r>
              <a:rPr sz="2800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1" dirty="0">
                <a:latin typeface="Calibri" panose="020F0502020204030204" pitchFamily="34" charset="0"/>
                <a:cs typeface="Calibri" panose="020F0502020204030204" pitchFamily="34" charset="0"/>
              </a:rPr>
              <a:t>принимает</a:t>
            </a:r>
            <a:r>
              <a:rPr sz="2800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9" dirty="0">
                <a:latin typeface="Calibri" panose="020F0502020204030204" pitchFamily="34" charset="0"/>
                <a:cs typeface="Calibri" panose="020F0502020204030204" pitchFamily="34" charset="0"/>
              </a:rPr>
              <a:t>на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2" dirty="0">
                <a:latin typeface="Calibri" panose="020F0502020204030204" pitchFamily="34" charset="0"/>
                <a:cs typeface="Calibri" panose="020F0502020204030204" pitchFamily="34" charset="0"/>
              </a:rPr>
              <a:t>вход</a:t>
            </a:r>
            <a:r>
              <a:rPr sz="2800" spc="-32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9" dirty="0">
                <a:latin typeface="Calibri" panose="020F0502020204030204" pitchFamily="34" charset="0"/>
                <a:cs typeface="Calibri" panose="020F0502020204030204" pitchFamily="34" charset="0"/>
              </a:rPr>
              <a:t>два </a:t>
            </a:r>
            <a:r>
              <a:rPr sz="2800" spc="-89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2" dirty="0">
                <a:latin typeface="Calibri" panose="020F0502020204030204" pitchFamily="34" charset="0"/>
                <a:cs typeface="Calibri" panose="020F0502020204030204" pitchFamily="34" charset="0"/>
              </a:rPr>
              <a:t>аргумента</a:t>
            </a:r>
            <a:r>
              <a:rPr sz="2800" spc="-33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(ширину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7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55" dirty="0">
                <a:latin typeface="Calibri" panose="020F0502020204030204" pitchFamily="34" charset="0"/>
                <a:cs typeface="Calibri" panose="020F0502020204030204" pitchFamily="34" charset="0"/>
              </a:rPr>
              <a:t>высоту).</a:t>
            </a:r>
            <a:r>
              <a:rPr sz="2800" spc="-32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" dirty="0">
                <a:latin typeface="Calibri" panose="020F0502020204030204" pitchFamily="34" charset="0"/>
                <a:cs typeface="Calibri" panose="020F0502020204030204" pitchFamily="34" charset="0"/>
              </a:rPr>
              <a:t>Как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76" dirty="0">
                <a:latin typeface="Calibri" panose="020F0502020204030204" pitchFamily="34" charset="0"/>
                <a:cs typeface="Calibri" panose="020F0502020204030204" pitchFamily="34" charset="0"/>
              </a:rPr>
              <a:t>быть?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5430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6674" y="534241"/>
            <a:ext cx="6613819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spc="94" dirty="0"/>
              <a:t>Расширение</a:t>
            </a:r>
            <a:r>
              <a:rPr sz="4000" spc="-440" dirty="0"/>
              <a:t> </a:t>
            </a:r>
            <a:r>
              <a:rPr sz="4000" spc="100" dirty="0"/>
              <a:t>метода</a:t>
            </a:r>
          </a:p>
        </p:txBody>
      </p:sp>
      <p:sp>
        <p:nvSpPr>
          <p:cNvPr id="3" name="object 3"/>
          <p:cNvSpPr/>
          <p:nvPr/>
        </p:nvSpPr>
        <p:spPr>
          <a:xfrm>
            <a:off x="2226975" y="4625382"/>
            <a:ext cx="411634" cy="0"/>
          </a:xfrm>
          <a:custGeom>
            <a:avLst/>
            <a:gdLst/>
            <a:ahLst/>
            <a:cxnLst/>
            <a:rect l="l" t="t" r="r" b="b"/>
            <a:pathLst>
              <a:path w="678814">
                <a:moveTo>
                  <a:pt x="0" y="0"/>
                </a:moveTo>
                <a:lnTo>
                  <a:pt x="678555" y="0"/>
                </a:lnTo>
              </a:path>
            </a:pathLst>
          </a:custGeom>
          <a:ln w="33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" name="object 4"/>
          <p:cNvSpPr/>
          <p:nvPr/>
        </p:nvSpPr>
        <p:spPr>
          <a:xfrm>
            <a:off x="3464580" y="4625382"/>
            <a:ext cx="413174" cy="0"/>
          </a:xfrm>
          <a:custGeom>
            <a:avLst/>
            <a:gdLst/>
            <a:ahLst/>
            <a:cxnLst/>
            <a:rect l="l" t="t" r="r" b="b"/>
            <a:pathLst>
              <a:path w="681354">
                <a:moveTo>
                  <a:pt x="0" y="0"/>
                </a:moveTo>
                <a:lnTo>
                  <a:pt x="680817" y="0"/>
                </a:lnTo>
              </a:path>
            </a:pathLst>
          </a:custGeom>
          <a:ln w="33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/>
          <p:nvPr/>
        </p:nvSpPr>
        <p:spPr>
          <a:xfrm>
            <a:off x="3876997" y="5498818"/>
            <a:ext cx="413174" cy="0"/>
          </a:xfrm>
          <a:custGeom>
            <a:avLst/>
            <a:gdLst/>
            <a:ahLst/>
            <a:cxnLst/>
            <a:rect l="l" t="t" r="r" b="b"/>
            <a:pathLst>
              <a:path w="681354">
                <a:moveTo>
                  <a:pt x="0" y="0"/>
                </a:moveTo>
                <a:lnTo>
                  <a:pt x="680817" y="0"/>
                </a:lnTo>
              </a:path>
            </a:pathLst>
          </a:custGeom>
          <a:ln w="33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5114297" y="5498818"/>
            <a:ext cx="413174" cy="0"/>
          </a:xfrm>
          <a:custGeom>
            <a:avLst/>
            <a:gdLst/>
            <a:ahLst/>
            <a:cxnLst/>
            <a:rect l="l" t="t" r="r" b="b"/>
            <a:pathLst>
              <a:path w="681354">
                <a:moveTo>
                  <a:pt x="0" y="0"/>
                </a:moveTo>
                <a:lnTo>
                  <a:pt x="680817" y="0"/>
                </a:lnTo>
              </a:path>
            </a:pathLst>
          </a:custGeom>
          <a:ln w="33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3142257" y="5583512"/>
            <a:ext cx="2517937" cy="895660"/>
            <a:chOff x="5181108" y="9207624"/>
            <a:chExt cx="4152265" cy="1477010"/>
          </a:xfrm>
        </p:grpSpPr>
        <p:sp>
          <p:nvSpPr>
            <p:cNvPr id="8" name="object 8"/>
            <p:cNvSpPr/>
            <p:nvPr/>
          </p:nvSpPr>
          <p:spPr>
            <a:xfrm>
              <a:off x="5268755" y="9460407"/>
              <a:ext cx="4048760" cy="1208405"/>
            </a:xfrm>
            <a:custGeom>
              <a:avLst/>
              <a:gdLst/>
              <a:ahLst/>
              <a:cxnLst/>
              <a:rect l="l" t="t" r="r" b="b"/>
              <a:pathLst>
                <a:path w="4048759" h="1208404">
                  <a:moveTo>
                    <a:pt x="4048506" y="961360"/>
                  </a:moveTo>
                  <a:lnTo>
                    <a:pt x="3973530" y="994335"/>
                  </a:lnTo>
                  <a:lnTo>
                    <a:pt x="3890072" y="1025488"/>
                  </a:lnTo>
                  <a:lnTo>
                    <a:pt x="3798655" y="1054683"/>
                  </a:lnTo>
                  <a:lnTo>
                    <a:pt x="3700013" y="1081772"/>
                  </a:lnTo>
                  <a:lnTo>
                    <a:pt x="3594460" y="1106632"/>
                  </a:lnTo>
                  <a:lnTo>
                    <a:pt x="3539380" y="1118172"/>
                  </a:lnTo>
                  <a:lnTo>
                    <a:pt x="3482729" y="1129093"/>
                  </a:lnTo>
                  <a:lnTo>
                    <a:pt x="3424717" y="1139397"/>
                  </a:lnTo>
                  <a:lnTo>
                    <a:pt x="3365343" y="1149042"/>
                  </a:lnTo>
                  <a:lnTo>
                    <a:pt x="3304608" y="1158026"/>
                  </a:lnTo>
                  <a:lnTo>
                    <a:pt x="3242721" y="1166330"/>
                  </a:lnTo>
                  <a:lnTo>
                    <a:pt x="3179787" y="1173922"/>
                  </a:lnTo>
                  <a:lnTo>
                    <a:pt x="3115597" y="1180812"/>
                  </a:lnTo>
                  <a:lnTo>
                    <a:pt x="3050569" y="1186959"/>
                  </a:lnTo>
                  <a:lnTo>
                    <a:pt x="2984493" y="1192341"/>
                  </a:lnTo>
                  <a:lnTo>
                    <a:pt x="2917685" y="1196970"/>
                  </a:lnTo>
                  <a:lnTo>
                    <a:pt x="2849934" y="1200802"/>
                  </a:lnTo>
                  <a:lnTo>
                    <a:pt x="2781555" y="1203829"/>
                  </a:lnTo>
                  <a:lnTo>
                    <a:pt x="2712547" y="1206028"/>
                  </a:lnTo>
                  <a:lnTo>
                    <a:pt x="2642912" y="1207389"/>
                  </a:lnTo>
                  <a:lnTo>
                    <a:pt x="2572752" y="1207902"/>
                  </a:lnTo>
                  <a:lnTo>
                    <a:pt x="2502174" y="1207525"/>
                  </a:lnTo>
                  <a:lnTo>
                    <a:pt x="2431177" y="1206269"/>
                  </a:lnTo>
                  <a:lnTo>
                    <a:pt x="2359971" y="1204090"/>
                  </a:lnTo>
                  <a:lnTo>
                    <a:pt x="2288450" y="1200980"/>
                  </a:lnTo>
                  <a:lnTo>
                    <a:pt x="2216825" y="1196938"/>
                  </a:lnTo>
                  <a:lnTo>
                    <a:pt x="2144990" y="1191923"/>
                  </a:lnTo>
                  <a:lnTo>
                    <a:pt x="2073260" y="1185922"/>
                  </a:lnTo>
                  <a:lnTo>
                    <a:pt x="2001530" y="1178927"/>
                  </a:lnTo>
                  <a:lnTo>
                    <a:pt x="1929904" y="1170917"/>
                  </a:lnTo>
                  <a:lnTo>
                    <a:pt x="1858488" y="1161880"/>
                  </a:lnTo>
                  <a:lnTo>
                    <a:pt x="1787282" y="1151785"/>
                  </a:lnTo>
                  <a:lnTo>
                    <a:pt x="1716494" y="1140622"/>
                  </a:lnTo>
                  <a:lnTo>
                    <a:pt x="1646021" y="1128371"/>
                  </a:lnTo>
                  <a:lnTo>
                    <a:pt x="1576071" y="1115020"/>
                  </a:lnTo>
                  <a:lnTo>
                    <a:pt x="1506540" y="1100537"/>
                  </a:lnTo>
                  <a:lnTo>
                    <a:pt x="1437742" y="1084924"/>
                  </a:lnTo>
                  <a:lnTo>
                    <a:pt x="1369572" y="1068159"/>
                  </a:lnTo>
                  <a:lnTo>
                    <a:pt x="1302136" y="1050211"/>
                  </a:lnTo>
                  <a:lnTo>
                    <a:pt x="1235537" y="1031080"/>
                  </a:lnTo>
                  <a:lnTo>
                    <a:pt x="1169775" y="1010733"/>
                  </a:lnTo>
                  <a:lnTo>
                    <a:pt x="1105061" y="989162"/>
                  </a:lnTo>
                  <a:lnTo>
                    <a:pt x="1041289" y="966345"/>
                  </a:lnTo>
                  <a:lnTo>
                    <a:pt x="978670" y="942271"/>
                  </a:lnTo>
                  <a:lnTo>
                    <a:pt x="917097" y="916919"/>
                  </a:lnTo>
                  <a:lnTo>
                    <a:pt x="856886" y="890269"/>
                  </a:lnTo>
                  <a:lnTo>
                    <a:pt x="797931" y="862299"/>
                  </a:lnTo>
                  <a:lnTo>
                    <a:pt x="740337" y="833000"/>
                  </a:lnTo>
                  <a:lnTo>
                    <a:pt x="684210" y="802360"/>
                  </a:lnTo>
                  <a:lnTo>
                    <a:pt x="629548" y="770391"/>
                  </a:lnTo>
                  <a:lnTo>
                    <a:pt x="576563" y="736986"/>
                  </a:lnTo>
                  <a:lnTo>
                    <a:pt x="525147" y="702116"/>
                  </a:lnTo>
                  <a:lnTo>
                    <a:pt x="475407" y="665885"/>
                  </a:lnTo>
                  <a:lnTo>
                    <a:pt x="427552" y="628292"/>
                  </a:lnTo>
                  <a:lnTo>
                    <a:pt x="381582" y="589128"/>
                  </a:lnTo>
                  <a:lnTo>
                    <a:pt x="337497" y="548603"/>
                  </a:lnTo>
                  <a:lnTo>
                    <a:pt x="295402" y="506508"/>
                  </a:lnTo>
                  <a:lnTo>
                    <a:pt x="255400" y="462946"/>
                  </a:lnTo>
                  <a:lnTo>
                    <a:pt x="217493" y="417814"/>
                  </a:lnTo>
                  <a:lnTo>
                    <a:pt x="181785" y="371216"/>
                  </a:lnTo>
                  <a:lnTo>
                    <a:pt x="148486" y="322942"/>
                  </a:lnTo>
                  <a:lnTo>
                    <a:pt x="117385" y="273202"/>
                  </a:lnTo>
                  <a:lnTo>
                    <a:pt x="88798" y="221787"/>
                  </a:lnTo>
                  <a:lnTo>
                    <a:pt x="62724" y="168801"/>
                  </a:lnTo>
                  <a:lnTo>
                    <a:pt x="39163" y="114244"/>
                  </a:lnTo>
                  <a:lnTo>
                    <a:pt x="18220" y="58012"/>
                  </a:lnTo>
                  <a:lnTo>
                    <a:pt x="0" y="0"/>
                  </a:lnTo>
                </a:path>
              </a:pathLst>
            </a:custGeom>
            <a:ln w="31412">
              <a:solidFill>
                <a:srgbClr val="004485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9"/>
            <p:cNvSpPr/>
            <p:nvPr/>
          </p:nvSpPr>
          <p:spPr>
            <a:xfrm>
              <a:off x="5181108" y="9207624"/>
              <a:ext cx="183515" cy="280035"/>
            </a:xfrm>
            <a:custGeom>
              <a:avLst/>
              <a:gdLst/>
              <a:ahLst/>
              <a:cxnLst/>
              <a:rect l="l" t="t" r="r" b="b"/>
              <a:pathLst>
                <a:path w="183514" h="280034">
                  <a:moveTo>
                    <a:pt x="44608" y="0"/>
                  </a:moveTo>
                  <a:lnTo>
                    <a:pt x="0" y="280008"/>
                  </a:lnTo>
                  <a:lnTo>
                    <a:pt x="183461" y="252887"/>
                  </a:lnTo>
                  <a:lnTo>
                    <a:pt x="44608" y="0"/>
                  </a:lnTo>
                  <a:close/>
                </a:path>
              </a:pathLst>
            </a:custGeom>
            <a:solidFill>
              <a:srgbClr val="004485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68794" y="1545878"/>
            <a:ext cx="10919276" cy="4943867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1001551">
              <a:spcBef>
                <a:spcPts val="58"/>
              </a:spcBef>
            </a:pPr>
            <a:r>
              <a:rPr sz="3002" spc="-42" dirty="0">
                <a:latin typeface="Calibri" panose="020F0502020204030204" pitchFamily="34" charset="0"/>
                <a:cs typeface="Calibri" panose="020F0502020204030204" pitchFamily="34" charset="0"/>
              </a:rPr>
              <a:t>Так</a:t>
            </a:r>
            <a:r>
              <a:rPr sz="3002" spc="-36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3002" spc="-52" dirty="0">
                <a:latin typeface="Calibri" panose="020F0502020204030204" pitchFamily="34" charset="0"/>
                <a:cs typeface="Calibri" panose="020F0502020204030204" pitchFamily="34" charset="0"/>
              </a:rPr>
              <a:t>я</a:t>
            </a:r>
            <a:r>
              <a:rPr sz="3002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69" dirty="0">
                <a:latin typeface="Calibri" panose="020F0502020204030204" pitchFamily="34" charset="0"/>
                <a:cs typeface="Calibri" panose="020F0502020204030204" pitchFamily="34" charset="0"/>
              </a:rPr>
              <a:t>проце</a:t>
            </a:r>
            <a:r>
              <a:rPr sz="3002" spc="76" dirty="0">
                <a:latin typeface="Calibri" panose="020F0502020204030204" pitchFamily="34" charset="0"/>
                <a:cs typeface="Calibri" panose="020F0502020204030204" pitchFamily="34" charset="0"/>
              </a:rPr>
              <a:t>д</a:t>
            </a:r>
            <a:r>
              <a:rPr sz="3002" spc="73" dirty="0">
                <a:latin typeface="Calibri" panose="020F0502020204030204" pitchFamily="34" charset="0"/>
                <a:cs typeface="Calibri" panose="020F0502020204030204" pitchFamily="34" charset="0"/>
              </a:rPr>
              <a:t>ура</a:t>
            </a:r>
            <a:r>
              <a:rPr sz="3002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-36" dirty="0">
                <a:latin typeface="Calibri" panose="020F0502020204030204" pitchFamily="34" charset="0"/>
                <a:cs typeface="Calibri" panose="020F0502020204030204" pitchFamily="34" charset="0"/>
              </a:rPr>
              <a:t>(ког</a:t>
            </a:r>
            <a:r>
              <a:rPr sz="3002" spc="-39" dirty="0">
                <a:latin typeface="Calibri" panose="020F0502020204030204" pitchFamily="34" charset="0"/>
                <a:cs typeface="Calibri" panose="020F0502020204030204" pitchFamily="34" charset="0"/>
              </a:rPr>
              <a:t>д</a:t>
            </a:r>
            <a:r>
              <a:rPr sz="3002" spc="33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3002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42" dirty="0">
                <a:latin typeface="Calibri" panose="020F0502020204030204" pitchFamily="34" charset="0"/>
                <a:cs typeface="Calibri" panose="020F0502020204030204" pitchFamily="34" charset="0"/>
              </a:rPr>
              <a:t>метод</a:t>
            </a:r>
            <a:r>
              <a:rPr sz="3002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79" dirty="0">
                <a:latin typeface="Calibri" panose="020F0502020204030204" pitchFamily="34" charset="0"/>
                <a:cs typeface="Calibri" panose="020F0502020204030204" pitchFamily="34" charset="0"/>
              </a:rPr>
              <a:t>произв</a:t>
            </a:r>
            <a:r>
              <a:rPr sz="3002" spc="88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sz="3002" spc="42" dirty="0">
                <a:latin typeface="Calibri" panose="020F0502020204030204" pitchFamily="34" charset="0"/>
                <a:cs typeface="Calibri" panose="020F0502020204030204" pitchFamily="34" charset="0"/>
              </a:rPr>
              <a:t>дно</a:t>
            </a:r>
            <a:r>
              <a:rPr sz="3002" spc="36" dirty="0"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sz="3002" spc="124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sz="3002" spc="-33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-33" dirty="0">
                <a:latin typeface="Calibri" panose="020F0502020204030204" pitchFamily="34" charset="0"/>
                <a:cs typeface="Calibri" panose="020F0502020204030204" pitchFamily="34" charset="0"/>
              </a:rPr>
              <a:t>кл</a:t>
            </a:r>
            <a:r>
              <a:rPr sz="3002" spc="-30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3002" spc="12" dirty="0">
                <a:latin typeface="Calibri" panose="020F0502020204030204" pitchFamily="34" charset="0"/>
                <a:cs typeface="Calibri" panose="020F0502020204030204" pitchFamily="34" charset="0"/>
              </a:rPr>
              <a:t>сса  </a:t>
            </a:r>
            <a:r>
              <a:rPr sz="3002" spc="27" dirty="0">
                <a:latin typeface="Calibri" panose="020F0502020204030204" pitchFamily="34" charset="0"/>
                <a:cs typeface="Calibri" panose="020F0502020204030204" pitchFamily="34" charset="0"/>
              </a:rPr>
              <a:t>дополняет </a:t>
            </a:r>
            <a:r>
              <a:rPr sz="3002" spc="24" dirty="0">
                <a:latin typeface="Calibri" panose="020F0502020204030204" pitchFamily="34" charset="0"/>
                <a:cs typeface="Calibri" panose="020F0502020204030204" pitchFamily="34" charset="0"/>
              </a:rPr>
              <a:t>аналогичный </a:t>
            </a:r>
            <a:r>
              <a:rPr sz="3002" spc="42" dirty="0">
                <a:latin typeface="Calibri" panose="020F0502020204030204" pitchFamily="34" charset="0"/>
                <a:cs typeface="Calibri" panose="020F0502020204030204" pitchFamily="34" charset="0"/>
              </a:rPr>
              <a:t>метод </a:t>
            </a:r>
            <a:r>
              <a:rPr sz="3002" spc="69" dirty="0">
                <a:latin typeface="Calibri" panose="020F0502020204030204" pitchFamily="34" charset="0"/>
                <a:cs typeface="Calibri" panose="020F0502020204030204" pitchFamily="34" charset="0"/>
              </a:rPr>
              <a:t>базового </a:t>
            </a:r>
            <a:r>
              <a:rPr sz="3002" spc="-42" dirty="0">
                <a:latin typeface="Calibri" panose="020F0502020204030204" pitchFamily="34" charset="0"/>
                <a:cs typeface="Calibri" panose="020F0502020204030204" pitchFamily="34" charset="0"/>
              </a:rPr>
              <a:t>класса) </a:t>
            </a:r>
            <a:r>
              <a:rPr sz="3002" spc="-3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12" dirty="0">
                <a:latin typeface="Calibri" panose="020F0502020204030204" pitchFamily="34" charset="0"/>
                <a:cs typeface="Calibri" panose="020F0502020204030204" pitchFamily="34" charset="0"/>
              </a:rPr>
              <a:t>назыв</a:t>
            </a:r>
            <a:r>
              <a:rPr sz="3002" spc="15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3002" spc="-6" dirty="0">
                <a:latin typeface="Calibri" panose="020F0502020204030204" pitchFamily="34" charset="0"/>
                <a:cs typeface="Calibri" panose="020F0502020204030204" pitchFamily="34" charset="0"/>
              </a:rPr>
              <a:t>ется</a:t>
            </a:r>
            <a:r>
              <a:rPr sz="3002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106" dirty="0">
                <a:latin typeface="Calibri" panose="020F0502020204030204" pitchFamily="34" charset="0"/>
                <a:cs typeface="Calibri" panose="020F0502020204030204" pitchFamily="34" charset="0"/>
              </a:rPr>
              <a:t>ра</a:t>
            </a:r>
            <a:r>
              <a:rPr sz="3002" spc="30" dirty="0">
                <a:latin typeface="Calibri" panose="020F0502020204030204" pitchFamily="34" charset="0"/>
                <a:cs typeface="Calibri" panose="020F0502020204030204" pitchFamily="34" charset="0"/>
              </a:rPr>
              <a:t>с</a:t>
            </a:r>
            <a:r>
              <a:rPr sz="3002" spc="52" dirty="0">
                <a:latin typeface="Calibri" panose="020F0502020204030204" pitchFamily="34" charset="0"/>
                <a:cs typeface="Calibri" panose="020F0502020204030204" pitchFamily="34" charset="0"/>
              </a:rPr>
              <a:t>ш</a:t>
            </a:r>
            <a:r>
              <a:rPr sz="3002" spc="64" dirty="0">
                <a:latin typeface="Calibri" panose="020F0502020204030204" pitchFamily="34" charset="0"/>
                <a:cs typeface="Calibri" panose="020F0502020204030204" pitchFamily="34" charset="0"/>
              </a:rPr>
              <a:t>ире</a:t>
            </a:r>
            <a:r>
              <a:rPr sz="3002" spc="76" dirty="0">
                <a:latin typeface="Calibri" panose="020F0502020204030204" pitchFamily="34" charset="0"/>
                <a:cs typeface="Calibri" panose="020F0502020204030204" pitchFamily="34" charset="0"/>
              </a:rPr>
              <a:t>н</a:t>
            </a:r>
            <a:r>
              <a:rPr sz="3002" spc="36" dirty="0">
                <a:latin typeface="Calibri" panose="020F0502020204030204" pitchFamily="34" charset="0"/>
                <a:cs typeface="Calibri" panose="020F0502020204030204" pitchFamily="34" charset="0"/>
              </a:rPr>
              <a:t>ием</a:t>
            </a:r>
            <a:r>
              <a:rPr sz="3002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69" dirty="0">
                <a:latin typeface="Calibri" panose="020F0502020204030204" pitchFamily="34" charset="0"/>
                <a:cs typeface="Calibri" panose="020F0502020204030204" pitchFamily="34" charset="0"/>
              </a:rPr>
              <a:t>м</a:t>
            </a:r>
            <a:r>
              <a:rPr sz="3002" spc="12" dirty="0">
                <a:latin typeface="Calibri" panose="020F0502020204030204" pitchFamily="34" charset="0"/>
                <a:cs typeface="Calibri" panose="020F0502020204030204" pitchFamily="34" charset="0"/>
              </a:rPr>
              <a:t>е</a:t>
            </a:r>
            <a:r>
              <a:rPr sz="3002" spc="18" dirty="0">
                <a:latin typeface="Calibri" panose="020F0502020204030204" pitchFamily="34" charset="0"/>
                <a:cs typeface="Calibri" panose="020F0502020204030204" pitchFamily="34" charset="0"/>
              </a:rPr>
              <a:t>т</a:t>
            </a:r>
            <a:r>
              <a:rPr sz="3002" spc="58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sz="3002" spc="67" dirty="0">
                <a:latin typeface="Calibri" panose="020F0502020204030204" pitchFamily="34" charset="0"/>
                <a:cs typeface="Calibri" panose="020F0502020204030204" pitchFamily="34" charset="0"/>
              </a:rPr>
              <a:t>д</a:t>
            </a:r>
            <a:r>
              <a:rPr sz="3002" spc="58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3002" spc="-334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3002" spc="-34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33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3002" spc="-32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3002" spc="-32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9" dirty="0">
                <a:latin typeface="Calibri" panose="020F0502020204030204" pitchFamily="34" charset="0"/>
                <a:cs typeface="Calibri" panose="020F0502020204030204" pitchFamily="34" charset="0"/>
              </a:rPr>
              <a:t>коде</a:t>
            </a:r>
            <a:r>
              <a:rPr sz="3002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55" dirty="0">
                <a:latin typeface="Calibri" panose="020F0502020204030204" pitchFamily="34" charset="0"/>
                <a:cs typeface="Calibri" panose="020F0502020204030204" pitchFamily="34" charset="0"/>
              </a:rPr>
              <a:t>это</a:t>
            </a:r>
            <a:r>
              <a:rPr sz="3002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-33" dirty="0">
                <a:latin typeface="Calibri" panose="020F0502020204030204" pitchFamily="34" charset="0"/>
                <a:cs typeface="Calibri" panose="020F0502020204030204" pitchFamily="34" charset="0"/>
              </a:rPr>
              <a:t>выг</a:t>
            </a:r>
            <a:r>
              <a:rPr sz="3002" spc="-30" dirty="0">
                <a:latin typeface="Calibri" panose="020F0502020204030204" pitchFamily="34" charset="0"/>
                <a:cs typeface="Calibri" panose="020F0502020204030204" pitchFamily="34" charset="0"/>
              </a:rPr>
              <a:t>л</a:t>
            </a:r>
            <a:r>
              <a:rPr sz="3002" spc="12" dirty="0">
                <a:latin typeface="Calibri" panose="020F0502020204030204" pitchFamily="34" charset="0"/>
                <a:cs typeface="Calibri" panose="020F0502020204030204" pitchFamily="34" charset="0"/>
              </a:rPr>
              <a:t>ядит  </a:t>
            </a:r>
            <a:r>
              <a:rPr sz="3002" spc="33" dirty="0">
                <a:latin typeface="Calibri" panose="020F0502020204030204" pitchFamily="34" charset="0"/>
                <a:cs typeface="Calibri" panose="020F0502020204030204" pitchFamily="34" charset="0"/>
              </a:rPr>
              <a:t>следующим</a:t>
            </a:r>
            <a:r>
              <a:rPr sz="3002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91" dirty="0">
                <a:latin typeface="Calibri" panose="020F0502020204030204" pitchFamily="34" charset="0"/>
                <a:cs typeface="Calibri" panose="020F0502020204030204" pitchFamily="34" charset="0"/>
              </a:rPr>
              <a:t>образо</a:t>
            </a:r>
            <a:r>
              <a:rPr sz="3002" spc="124" dirty="0">
                <a:latin typeface="Calibri" panose="020F0502020204030204" pitchFamily="34" charset="0"/>
                <a:cs typeface="Calibri" panose="020F0502020204030204" pitchFamily="34" charset="0"/>
              </a:rPr>
              <a:t>м</a:t>
            </a:r>
            <a:r>
              <a:rPr sz="3002" spc="-24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3002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sz="28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/>
            <a:r>
              <a:rPr sz="2698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sz="2698" spc="-12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dirty="0">
                <a:latin typeface="Calibri" panose="020F0502020204030204" pitchFamily="34" charset="0"/>
                <a:cs typeface="Calibri" panose="020F0502020204030204" pitchFamily="34" charset="0"/>
              </a:rPr>
              <a:t>Square(Rectangle):</a:t>
            </a:r>
          </a:p>
          <a:p>
            <a:pPr marL="1658086" marR="3480593" indent="-825577">
              <a:lnSpc>
                <a:spcPct val="106200"/>
              </a:lnSpc>
              <a:spcBef>
                <a:spcPts val="6"/>
              </a:spcBef>
              <a:tabLst>
                <a:tab pos="2070489" algn="l"/>
                <a:tab pos="3308470" algn="l"/>
                <a:tab pos="3720103" algn="l"/>
                <a:tab pos="4958083" algn="l"/>
              </a:tabLst>
            </a:pPr>
            <a:r>
              <a:rPr sz="2698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		</a:t>
            </a: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init	</a:t>
            </a:r>
            <a:r>
              <a:rPr sz="2698" dirty="0">
                <a:latin typeface="Calibri" panose="020F0502020204030204" pitchFamily="34" charset="0"/>
                <a:cs typeface="Calibri" panose="020F0502020204030204" pitchFamily="34" charset="0"/>
              </a:rPr>
              <a:t>(self, size): </a:t>
            </a: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sz="2698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698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'Создаём</a:t>
            </a:r>
            <a:r>
              <a:rPr sz="2698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квадрат'</a:t>
            </a:r>
            <a:r>
              <a:rPr sz="2698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dirty="0">
                <a:latin typeface="Calibri" panose="020F0502020204030204" pitchFamily="34" charset="0"/>
                <a:cs typeface="Calibri" panose="020F0502020204030204" pitchFamily="34" charset="0"/>
              </a:rPr>
              <a:t>super().		</a:t>
            </a: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init	</a:t>
            </a:r>
            <a:r>
              <a:rPr sz="2698" dirty="0">
                <a:latin typeface="Calibri" panose="020F0502020204030204" pitchFamily="34" charset="0"/>
                <a:cs typeface="Calibri" panose="020F0502020204030204" pitchFamily="34" charset="0"/>
              </a:rPr>
              <a:t>(size,</a:t>
            </a:r>
            <a:r>
              <a:rPr sz="2698" spc="-4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size)</a:t>
            </a:r>
            <a:endParaRPr sz="26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1"/>
              </a:spcBef>
            </a:pPr>
            <a:endParaRPr sz="354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64210"/>
            <a:r>
              <a:rPr sz="2395" spc="15" dirty="0">
                <a:latin typeface="Calibri" panose="020F0502020204030204" pitchFamily="34" charset="0"/>
                <a:cs typeface="Calibri" panose="020F0502020204030204" pitchFamily="34" charset="0"/>
              </a:rPr>
              <a:t>Вызываем</a:t>
            </a:r>
            <a:r>
              <a:rPr sz="2395" spc="-25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9" dirty="0">
                <a:latin typeface="Calibri" panose="020F0502020204030204" pitchFamily="34" charset="0"/>
                <a:cs typeface="Calibri" panose="020F0502020204030204" pitchFamily="34" charset="0"/>
              </a:rPr>
              <a:t>конструкт</a:t>
            </a:r>
            <a:r>
              <a:rPr sz="2395" spc="49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sz="2395" spc="136" dirty="0">
                <a:latin typeface="Calibri" panose="020F0502020204030204" pitchFamily="34" charset="0"/>
                <a:cs typeface="Calibri" panose="020F0502020204030204" pitchFamily="34" charset="0"/>
              </a:rPr>
              <a:t>р</a:t>
            </a:r>
            <a:r>
              <a:rPr sz="2395" spc="-26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58" dirty="0">
                <a:latin typeface="Calibri" panose="020F0502020204030204" pitchFamily="34" charset="0"/>
                <a:cs typeface="Calibri" panose="020F0502020204030204" pitchFamily="34" charset="0"/>
              </a:rPr>
              <a:t>базового</a:t>
            </a:r>
            <a:r>
              <a:rPr sz="2395" spc="-26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-3" dirty="0">
                <a:latin typeface="Calibri" panose="020F0502020204030204" pitchFamily="34" charset="0"/>
                <a:cs typeface="Calibri" panose="020F0502020204030204" pitchFamily="34" charset="0"/>
              </a:rPr>
              <a:t>класса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1086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7943" y="564832"/>
            <a:ext cx="7789476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spc="94" dirty="0"/>
              <a:t>Расширение</a:t>
            </a:r>
            <a:r>
              <a:rPr sz="4000" spc="-440" dirty="0"/>
              <a:t> </a:t>
            </a:r>
            <a:r>
              <a:rPr sz="4000" spc="100" dirty="0"/>
              <a:t>метода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07572" y="195702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/>
              <a:t>sq</a:t>
            </a:r>
            <a:r>
              <a:rPr lang="en-US" sz="2400" dirty="0"/>
              <a:t> = Square(2)</a:t>
            </a:r>
          </a:p>
          <a:p>
            <a:r>
              <a:rPr lang="en-US" sz="2400" dirty="0"/>
              <a:t># =&gt; </a:t>
            </a:r>
            <a:r>
              <a:rPr lang="en-US" sz="2400" dirty="0" err="1"/>
              <a:t>Создаём</a:t>
            </a:r>
            <a:r>
              <a:rPr lang="en-US" sz="2400" dirty="0"/>
              <a:t> </a:t>
            </a:r>
            <a:r>
              <a:rPr lang="en-US" sz="2400" dirty="0" err="1"/>
              <a:t>квадрат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print(</a:t>
            </a:r>
            <a:r>
              <a:rPr lang="en-US" sz="2400" dirty="0" err="1"/>
              <a:t>sq.area</a:t>
            </a:r>
            <a:r>
              <a:rPr lang="en-US" sz="2400" dirty="0"/>
              <a:t>())  # =&gt; 4</a:t>
            </a:r>
          </a:p>
          <a:p>
            <a:endParaRPr lang="en-US" sz="2400" dirty="0"/>
          </a:p>
          <a:p>
            <a:r>
              <a:rPr lang="en-US" sz="2400" dirty="0"/>
              <a:t>print(</a:t>
            </a:r>
            <a:r>
              <a:rPr lang="en-US" sz="2400" dirty="0" err="1"/>
              <a:t>sq.perimeter</a:t>
            </a:r>
            <a:r>
              <a:rPr lang="en-US" sz="2400" dirty="0"/>
              <a:t>())  # =&gt; 8</a:t>
            </a:r>
          </a:p>
          <a:p>
            <a:endParaRPr lang="en-US" sz="2400" dirty="0"/>
          </a:p>
          <a:p>
            <a:r>
              <a:rPr lang="en-US" sz="2400" dirty="0"/>
              <a:t>print(</a:t>
            </a:r>
            <a:r>
              <a:rPr lang="en-US" sz="2400" dirty="0" err="1"/>
              <a:t>sq.a</a:t>
            </a:r>
            <a:r>
              <a:rPr lang="en-US" sz="2400" dirty="0"/>
              <a:t>)</a:t>
            </a:r>
          </a:p>
          <a:p>
            <a:r>
              <a:rPr lang="en-US" sz="2400" dirty="0"/>
              <a:t># =&gt; 2</a:t>
            </a:r>
          </a:p>
        </p:txBody>
      </p:sp>
    </p:spTree>
    <p:extLst>
      <p:ext uri="{BB962C8B-B14F-4D97-AF65-F5344CB8AC3E}">
        <p14:creationId xmlns:p14="http://schemas.microsoft.com/office/powerpoint/2010/main" val="359631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2068" y="285404"/>
            <a:ext cx="11196637" cy="1325563"/>
          </a:xfrm>
        </p:spPr>
        <p:txBody>
          <a:bodyPr>
            <a:normAutofit/>
          </a:bodyPr>
          <a:lstStyle/>
          <a:p>
            <a:r>
              <a:rPr lang="kk-KZ" sz="4000" dirty="0"/>
              <a:t>Задача</a:t>
            </a:r>
            <a:r>
              <a:rPr lang="ru-RU" sz="4000" dirty="0"/>
              <a:t>. Пример наследования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2069" y="1477963"/>
            <a:ext cx="9359582" cy="5094633"/>
          </a:xfrm>
        </p:spPr>
        <p:txBody>
          <a:bodyPr>
            <a:normAutofit lnSpcReduction="10000"/>
          </a:bodyPr>
          <a:lstStyle/>
          <a:p>
            <a:r>
              <a:rPr lang="ru-RU" sz="1600" dirty="0"/>
              <a:t>Полигон — замкнутая геометрическая фигура. У полигона 3 и более сторон.</a:t>
            </a:r>
          </a:p>
          <a:p>
            <a:r>
              <a:rPr lang="ru-RU" sz="1600" dirty="0"/>
              <a:t> </a:t>
            </a:r>
          </a:p>
          <a:p>
            <a:r>
              <a:rPr lang="en-US" sz="1600" dirty="0"/>
              <a:t>class Polygon:</a:t>
            </a:r>
          </a:p>
          <a:p>
            <a:r>
              <a:rPr lang="en-US" sz="1600" dirty="0"/>
              <a:t>    def __</a:t>
            </a:r>
            <a:r>
              <a:rPr lang="en-US" sz="1600" dirty="0" err="1"/>
              <a:t>init</a:t>
            </a:r>
            <a:r>
              <a:rPr lang="en-US" sz="1600" dirty="0"/>
              <a:t>__(self, </a:t>
            </a:r>
            <a:r>
              <a:rPr lang="en-US" sz="1600" dirty="0" err="1"/>
              <a:t>no_of_sides</a:t>
            </a:r>
            <a:r>
              <a:rPr lang="en-US" sz="1600" dirty="0"/>
              <a:t>):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self.n</a:t>
            </a:r>
            <a:r>
              <a:rPr lang="en-US" sz="1600" dirty="0"/>
              <a:t> = </a:t>
            </a:r>
            <a:r>
              <a:rPr lang="en-US" sz="1600" dirty="0" err="1"/>
              <a:t>no_of_sides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self.sides</a:t>
            </a:r>
            <a:r>
              <a:rPr lang="en-US" sz="1600" dirty="0"/>
              <a:t> = [0 for </a:t>
            </a:r>
            <a:r>
              <a:rPr lang="en-US" sz="1600" dirty="0" err="1"/>
              <a:t>i</a:t>
            </a:r>
            <a:r>
              <a:rPr lang="en-US" sz="1600" dirty="0"/>
              <a:t> in range(</a:t>
            </a:r>
            <a:r>
              <a:rPr lang="en-US" sz="1600" dirty="0" err="1"/>
              <a:t>no_of_sides</a:t>
            </a:r>
            <a:r>
              <a:rPr lang="en-US" sz="1600" dirty="0"/>
              <a:t>)]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def </a:t>
            </a:r>
            <a:r>
              <a:rPr lang="en-US" sz="1600" dirty="0" err="1"/>
              <a:t>inputSides</a:t>
            </a:r>
            <a:r>
              <a:rPr lang="en-US" sz="1600" dirty="0"/>
              <a:t>(self):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self.sides</a:t>
            </a:r>
            <a:r>
              <a:rPr lang="en-US" sz="1600" dirty="0"/>
              <a:t> = [float(input("</a:t>
            </a:r>
            <a:r>
              <a:rPr lang="ru-RU" sz="1600" dirty="0"/>
              <a:t>Введите сторону " + </a:t>
            </a:r>
            <a:r>
              <a:rPr lang="en-US" sz="1600" dirty="0" err="1"/>
              <a:t>str</a:t>
            </a:r>
            <a:r>
              <a:rPr lang="en-US" sz="1600" dirty="0"/>
              <a:t>(i+1)+ " : ")) for </a:t>
            </a:r>
            <a:r>
              <a:rPr lang="en-US" sz="1600" dirty="0" err="1"/>
              <a:t>i</a:t>
            </a:r>
            <a:r>
              <a:rPr lang="en-US" sz="1600" dirty="0"/>
              <a:t> in range(</a:t>
            </a:r>
            <a:r>
              <a:rPr lang="en-US" sz="1600" dirty="0" err="1"/>
              <a:t>self.n</a:t>
            </a:r>
            <a:r>
              <a:rPr lang="en-US" sz="1600" dirty="0"/>
              <a:t>)]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def </a:t>
            </a:r>
            <a:r>
              <a:rPr lang="en-US" sz="1600" dirty="0" err="1"/>
              <a:t>dispSides</a:t>
            </a:r>
            <a:r>
              <a:rPr lang="en-US" sz="1600" dirty="0"/>
              <a:t>(self):</a:t>
            </a:r>
          </a:p>
          <a:p>
            <a:r>
              <a:rPr lang="en-US" sz="1600" dirty="0"/>
              <a:t>        for </a:t>
            </a:r>
            <a:r>
              <a:rPr lang="en-US" sz="1600" dirty="0" err="1"/>
              <a:t>i</a:t>
            </a:r>
            <a:r>
              <a:rPr lang="en-US" sz="1600" dirty="0"/>
              <a:t> in range(</a:t>
            </a:r>
            <a:r>
              <a:rPr lang="en-US" sz="1600" dirty="0" err="1"/>
              <a:t>self.n</a:t>
            </a:r>
            <a:r>
              <a:rPr lang="en-US" sz="1600" dirty="0"/>
              <a:t>):</a:t>
            </a:r>
          </a:p>
          <a:p>
            <a:r>
              <a:rPr lang="en-US" sz="1600" dirty="0"/>
              <a:t>            print("</a:t>
            </a:r>
            <a:r>
              <a:rPr lang="ru-RU" sz="1600" dirty="0"/>
              <a:t>Сторона", </a:t>
            </a:r>
            <a:r>
              <a:rPr lang="en-US" sz="1600" dirty="0"/>
              <a:t>i+1, " — ", </a:t>
            </a:r>
            <a:r>
              <a:rPr lang="en-US" sz="1600" dirty="0" err="1"/>
              <a:t>self.sides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41625504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2270" y="1349922"/>
            <a:ext cx="9577387" cy="2390410"/>
          </a:xfrm>
        </p:spPr>
        <p:txBody>
          <a:bodyPr/>
          <a:lstStyle/>
          <a:p>
            <a:r>
              <a:rPr lang="ru-RU" spc="76" dirty="0"/>
              <a:t>Использовани</a:t>
            </a:r>
            <a:r>
              <a:rPr lang="ru-RU" spc="82" dirty="0"/>
              <a:t>е</a:t>
            </a:r>
            <a:r>
              <a:rPr lang="ru-RU" spc="-637" dirty="0"/>
              <a:t> </a:t>
            </a:r>
            <a:r>
              <a:rPr lang="ru-RU" spc="82" dirty="0"/>
              <a:t>методов  </a:t>
            </a:r>
            <a:r>
              <a:rPr lang="ru-RU" spc="30" dirty="0"/>
              <a:t>наследников</a:t>
            </a:r>
            <a:r>
              <a:rPr lang="ru-RU" spc="-634" dirty="0"/>
              <a:t> </a:t>
            </a:r>
            <a:r>
              <a:rPr lang="ru-RU" spc="3" dirty="0"/>
              <a:t>в</a:t>
            </a:r>
            <a:r>
              <a:rPr lang="ru-RU" spc="-652" dirty="0"/>
              <a:t> </a:t>
            </a:r>
            <a:r>
              <a:rPr lang="ru-RU" spc="130" dirty="0"/>
              <a:t>базовом  </a:t>
            </a:r>
            <a:r>
              <a:rPr lang="ru-RU" spc="-36" dirty="0"/>
              <a:t>классе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691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3281" y="755917"/>
            <a:ext cx="10925437" cy="561774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3600" spc="42" dirty="0"/>
              <a:t>Задача:</a:t>
            </a:r>
            <a:r>
              <a:rPr sz="3600" spc="-443" dirty="0"/>
              <a:t> </a:t>
            </a:r>
            <a:r>
              <a:rPr sz="3600" spc="55" dirty="0"/>
              <a:t>вывести</a:t>
            </a:r>
            <a:r>
              <a:rPr sz="3600" spc="-434" dirty="0"/>
              <a:t> </a:t>
            </a:r>
            <a:r>
              <a:rPr sz="3600" spc="76" dirty="0"/>
              <a:t>на</a:t>
            </a:r>
            <a:r>
              <a:rPr sz="3600" spc="-421" dirty="0"/>
              <a:t> </a:t>
            </a:r>
            <a:r>
              <a:rPr sz="3600" spc="64" dirty="0"/>
              <a:t>экран</a:t>
            </a:r>
            <a:r>
              <a:rPr sz="3600" spc="-421" dirty="0"/>
              <a:t> </a:t>
            </a:r>
            <a:r>
              <a:rPr sz="3600" spc="64" dirty="0"/>
              <a:t>«описание»</a:t>
            </a:r>
            <a:r>
              <a:rPr sz="3600" spc="-446" dirty="0"/>
              <a:t> </a:t>
            </a:r>
            <a:r>
              <a:rPr sz="3600" spc="55" dirty="0"/>
              <a:t>фигуры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3281" y="1706164"/>
            <a:ext cx="10434095" cy="383414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ru-RU" sz="2698" dirty="0">
                <a:latin typeface="Calibri" panose="020F0502020204030204" pitchFamily="34" charset="0"/>
                <a:cs typeface="Calibri" panose="020F0502020204030204" pitchFamily="34" charset="0"/>
              </a:rPr>
              <a:t>Напишем универсальную (т.е. полиморфную) функцию для этого:</a:t>
            </a:r>
          </a:p>
          <a:p>
            <a:pPr marL="7701">
              <a:spcBef>
                <a:spcPts val="61"/>
              </a:spcBef>
            </a:pPr>
            <a:endParaRPr lang="ru-RU" sz="26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>
              <a:spcBef>
                <a:spcPts val="61"/>
              </a:spcBef>
            </a:pPr>
            <a:r>
              <a:rPr lang="en-US" sz="2698" dirty="0">
                <a:latin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lang="en-US" sz="2698" dirty="0" err="1">
                <a:latin typeface="Calibri" panose="020F0502020204030204" pitchFamily="34" charset="0"/>
                <a:cs typeface="Calibri" panose="020F0502020204030204" pitchFamily="34" charset="0"/>
              </a:rPr>
              <a:t>describe_shape</a:t>
            </a:r>
            <a:r>
              <a:rPr lang="en-US" sz="2698" dirty="0">
                <a:latin typeface="Calibri" panose="020F0502020204030204" pitchFamily="34" charset="0"/>
                <a:cs typeface="Calibri" panose="020F0502020204030204" pitchFamily="34" charset="0"/>
              </a:rPr>
              <a:t>(shape):</a:t>
            </a:r>
          </a:p>
          <a:p>
            <a:pPr marL="7701">
              <a:spcBef>
                <a:spcPts val="61"/>
              </a:spcBef>
            </a:pPr>
            <a:r>
              <a:rPr lang="en-US" sz="2698" dirty="0">
                <a:latin typeface="Calibri" panose="020F0502020204030204" pitchFamily="34" charset="0"/>
                <a:cs typeface="Calibri" panose="020F0502020204030204" pitchFamily="34" charset="0"/>
              </a:rPr>
              <a:t>print("</a:t>
            </a:r>
            <a:r>
              <a:rPr lang="ru-RU" sz="2698" dirty="0">
                <a:latin typeface="Calibri" panose="020F0502020204030204" pitchFamily="34" charset="0"/>
                <a:cs typeface="Calibri" panose="020F0502020204030204" pitchFamily="34" charset="0"/>
              </a:rPr>
              <a:t>Периметр: {}\</a:t>
            </a:r>
            <a:r>
              <a:rPr lang="en-US" sz="2698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ru-RU" sz="2698" dirty="0">
                <a:latin typeface="Calibri" panose="020F0502020204030204" pitchFamily="34" charset="0"/>
                <a:cs typeface="Calibri" panose="020F0502020204030204" pitchFamily="34" charset="0"/>
              </a:rPr>
              <a:t>Площадь: {}".</a:t>
            </a:r>
            <a:r>
              <a:rPr lang="en-US" sz="2698" dirty="0">
                <a:latin typeface="Calibri" panose="020F0502020204030204" pitchFamily="34" charset="0"/>
                <a:cs typeface="Calibri" panose="020F0502020204030204" pitchFamily="34" charset="0"/>
              </a:rPr>
              <a:t>format(  </a:t>
            </a:r>
            <a:r>
              <a:rPr lang="en-US" sz="2698" dirty="0" err="1">
                <a:latin typeface="Calibri" panose="020F0502020204030204" pitchFamily="34" charset="0"/>
                <a:cs typeface="Calibri" panose="020F0502020204030204" pitchFamily="34" charset="0"/>
              </a:rPr>
              <a:t>shape.perimeter</a:t>
            </a:r>
            <a:r>
              <a:rPr lang="en-US" sz="2698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2698" dirty="0" err="1">
                <a:latin typeface="Calibri" panose="020F0502020204030204" pitchFamily="34" charset="0"/>
                <a:cs typeface="Calibri" panose="020F0502020204030204" pitchFamily="34" charset="0"/>
              </a:rPr>
              <a:t>shape.area</a:t>
            </a:r>
            <a:r>
              <a:rPr lang="en-US" sz="2698" dirty="0">
                <a:latin typeface="Calibri" panose="020F0502020204030204" pitchFamily="34" charset="0"/>
                <a:cs typeface="Calibri" panose="020F0502020204030204" pitchFamily="34" charset="0"/>
              </a:rPr>
              <a:t>()))</a:t>
            </a:r>
          </a:p>
          <a:p>
            <a:pPr marL="7701">
              <a:spcBef>
                <a:spcPts val="61"/>
              </a:spcBef>
            </a:pPr>
            <a:endParaRPr lang="en-US" sz="26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>
              <a:spcBef>
                <a:spcPts val="61"/>
              </a:spcBef>
            </a:pPr>
            <a:endParaRPr lang="en-US" sz="26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>
              <a:spcBef>
                <a:spcPts val="61"/>
              </a:spcBef>
            </a:pPr>
            <a:r>
              <a:rPr lang="en-US" sz="2698" dirty="0" err="1">
                <a:latin typeface="Calibri" panose="020F0502020204030204" pitchFamily="34" charset="0"/>
                <a:cs typeface="Calibri" panose="020F0502020204030204" pitchFamily="34" charset="0"/>
              </a:rPr>
              <a:t>describe_shape</a:t>
            </a:r>
            <a:r>
              <a:rPr lang="en-US" sz="2698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698" dirty="0" err="1">
                <a:latin typeface="Calibri" panose="020F0502020204030204" pitchFamily="34" charset="0"/>
                <a:cs typeface="Calibri" panose="020F0502020204030204" pitchFamily="34" charset="0"/>
              </a:rPr>
              <a:t>sq</a:t>
            </a:r>
            <a:r>
              <a:rPr lang="en-US" sz="2698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701">
              <a:spcBef>
                <a:spcPts val="61"/>
              </a:spcBef>
            </a:pPr>
            <a:endParaRPr sz="269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653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941" y="747130"/>
            <a:ext cx="10166916" cy="11079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701" marR="3081">
              <a:lnSpc>
                <a:spcPct val="100000"/>
              </a:lnSpc>
            </a:pPr>
            <a:r>
              <a:rPr sz="3600" spc="55" dirty="0">
                <a:latin typeface="+mn-lt"/>
              </a:rPr>
              <a:t>Если на вход этой функции подать  переменную неправильного типа?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8794" y="2018440"/>
            <a:ext cx="5683168" cy="119720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698" spc="91" dirty="0">
                <a:solidFill>
                  <a:srgbClr val="FF0000"/>
                </a:solidFill>
                <a:cs typeface="Trebuchet MS"/>
              </a:rPr>
              <a:t>Программа</a:t>
            </a:r>
            <a:r>
              <a:rPr sz="2698" spc="-285" dirty="0">
                <a:solidFill>
                  <a:srgbClr val="FF0000"/>
                </a:solidFill>
                <a:cs typeface="Trebuchet MS"/>
              </a:rPr>
              <a:t> </a:t>
            </a:r>
            <a:r>
              <a:rPr sz="2698" spc="33" dirty="0">
                <a:solidFill>
                  <a:srgbClr val="FF0000"/>
                </a:solidFill>
                <a:cs typeface="Trebuchet MS"/>
              </a:rPr>
              <a:t>завершится</a:t>
            </a:r>
            <a:r>
              <a:rPr sz="2698" spc="-285" dirty="0">
                <a:solidFill>
                  <a:srgbClr val="FF0000"/>
                </a:solidFill>
                <a:cs typeface="Trebuchet MS"/>
              </a:rPr>
              <a:t> </a:t>
            </a:r>
            <a:r>
              <a:rPr sz="2698" spc="6" dirty="0">
                <a:solidFill>
                  <a:srgbClr val="FF0000"/>
                </a:solidFill>
                <a:cs typeface="Trebuchet MS"/>
              </a:rPr>
              <a:t>с</a:t>
            </a:r>
            <a:r>
              <a:rPr sz="2698" spc="-285" dirty="0">
                <a:solidFill>
                  <a:srgbClr val="FF0000"/>
                </a:solidFill>
                <a:cs typeface="Trebuchet MS"/>
              </a:rPr>
              <a:t> </a:t>
            </a:r>
            <a:r>
              <a:rPr sz="2698" spc="69" dirty="0">
                <a:solidFill>
                  <a:srgbClr val="FF0000"/>
                </a:solidFill>
                <a:cs typeface="Trebuchet MS"/>
              </a:rPr>
              <a:t>ошибко</a:t>
            </a:r>
            <a:r>
              <a:rPr sz="2698" spc="79" dirty="0">
                <a:solidFill>
                  <a:srgbClr val="FF0000"/>
                </a:solidFill>
                <a:cs typeface="Trebuchet MS"/>
              </a:rPr>
              <a:t>й</a:t>
            </a:r>
            <a:r>
              <a:rPr sz="2698" spc="-215" dirty="0">
                <a:solidFill>
                  <a:srgbClr val="FF0000"/>
                </a:solidFill>
                <a:cs typeface="Trebuchet MS"/>
              </a:rPr>
              <a:t>:</a:t>
            </a:r>
            <a:endParaRPr sz="2698" dirty="0">
              <a:solidFill>
                <a:srgbClr val="FF0000"/>
              </a:solidFill>
              <a:cs typeface="Trebuchet MS"/>
            </a:endParaRPr>
          </a:p>
          <a:p>
            <a:pPr marL="7701">
              <a:spcBef>
                <a:spcPts val="2817"/>
              </a:spcBef>
            </a:pPr>
            <a:r>
              <a:rPr sz="2698" dirty="0">
                <a:solidFill>
                  <a:srgbClr val="FF0000"/>
                </a:solidFill>
                <a:cs typeface="Courier New"/>
              </a:rPr>
              <a:t>describe_shape(5)</a:t>
            </a:r>
          </a:p>
        </p:txBody>
      </p:sp>
      <p:sp>
        <p:nvSpPr>
          <p:cNvPr id="4" name="object 4"/>
          <p:cNvSpPr/>
          <p:nvPr/>
        </p:nvSpPr>
        <p:spPr>
          <a:xfrm>
            <a:off x="576495" y="3886004"/>
            <a:ext cx="7697441" cy="0"/>
          </a:xfrm>
          <a:custGeom>
            <a:avLst/>
            <a:gdLst/>
            <a:ahLst/>
            <a:cxnLst/>
            <a:rect l="l" t="t" r="r" b="b"/>
            <a:pathLst>
              <a:path w="12693650">
                <a:moveTo>
                  <a:pt x="0" y="0"/>
                </a:moveTo>
                <a:lnTo>
                  <a:pt x="12693517" y="0"/>
                </a:lnTo>
              </a:path>
            </a:pathLst>
          </a:custGeom>
          <a:ln w="4024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 sz="1092">
              <a:solidFill>
                <a:srgbClr val="FF000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794" y="4445558"/>
            <a:ext cx="2582243" cy="377116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2395" spc="3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AttributeError</a:t>
            </a:r>
            <a:endParaRPr sz="2395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17502" y="4445558"/>
            <a:ext cx="6064382" cy="377116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2395" spc="3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Traceback</a:t>
            </a:r>
            <a:r>
              <a:rPr sz="2395" spc="-9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(most</a:t>
            </a:r>
            <a:r>
              <a:rPr sz="239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recent</a:t>
            </a:r>
            <a:r>
              <a:rPr sz="2395" spc="-3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</a:t>
            </a:r>
            <a:r>
              <a:rPr sz="239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last)</a:t>
            </a:r>
            <a:endParaRPr sz="2395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941" y="4985988"/>
            <a:ext cx="10461819" cy="1188488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spc="6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sz="2395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7"/>
              </a:spcBef>
            </a:pPr>
            <a:endParaRPr sz="288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>
              <a:tabLst>
                <a:tab pos="5322355" algn="l"/>
                <a:tab pos="6055516" algn="l"/>
                <a:tab pos="6605003" algn="l"/>
              </a:tabLst>
            </a:pPr>
            <a:r>
              <a:rPr sz="2395" spc="3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AttributeError: 'int'</a:t>
            </a:r>
            <a:r>
              <a:rPr sz="2395" spc="1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	has	no	attribute</a:t>
            </a:r>
            <a:r>
              <a:rPr sz="2395" spc="-4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'perimeter'</a:t>
            </a:r>
            <a:endParaRPr sz="2395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5191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942" y="365522"/>
            <a:ext cx="9859193" cy="125752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701" marR="3081">
              <a:lnSpc>
                <a:spcPts val="4997"/>
              </a:lnSpc>
            </a:pPr>
            <a:r>
              <a:rPr sz="3600" spc="100" dirty="0"/>
              <a:t>Правильное</a:t>
            </a:r>
            <a:r>
              <a:rPr sz="3600" spc="-443" dirty="0"/>
              <a:t> </a:t>
            </a:r>
            <a:r>
              <a:rPr sz="3600" spc="82" dirty="0"/>
              <a:t>решение</a:t>
            </a:r>
            <a:r>
              <a:rPr sz="3600" spc="-431" dirty="0"/>
              <a:t> </a:t>
            </a:r>
            <a:r>
              <a:rPr sz="3600" spc="852" dirty="0"/>
              <a:t>–</a:t>
            </a:r>
            <a:r>
              <a:rPr sz="3600" spc="-428" dirty="0"/>
              <a:t> </a:t>
            </a:r>
            <a:r>
              <a:rPr sz="3600" spc="91" dirty="0"/>
              <a:t>добавить  </a:t>
            </a:r>
            <a:r>
              <a:rPr sz="3600" spc="100" dirty="0"/>
              <a:t>соответствующий</a:t>
            </a:r>
            <a:r>
              <a:rPr sz="3600" spc="-455" dirty="0"/>
              <a:t> </a:t>
            </a:r>
            <a:r>
              <a:rPr sz="3600" spc="109" dirty="0"/>
              <a:t>метод</a:t>
            </a:r>
            <a:r>
              <a:rPr sz="3600" spc="-421" dirty="0"/>
              <a:t> </a:t>
            </a:r>
            <a:r>
              <a:rPr sz="3600" spc="58" dirty="0"/>
              <a:t>в</a:t>
            </a:r>
            <a:r>
              <a:rPr sz="3600" spc="-434" dirty="0"/>
              <a:t> </a:t>
            </a:r>
            <a:r>
              <a:rPr sz="3600" spc="106" dirty="0"/>
              <a:t>базовый</a:t>
            </a:r>
            <a:r>
              <a:rPr sz="3600" spc="-421" dirty="0"/>
              <a:t> </a:t>
            </a:r>
            <a:r>
              <a:rPr sz="3600" dirty="0"/>
              <a:t>класс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576" y="2045238"/>
            <a:ext cx="11012847" cy="4249322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498273">
              <a:spcBef>
                <a:spcPts val="61"/>
              </a:spcBef>
            </a:pPr>
            <a:r>
              <a:rPr sz="2698" spc="121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698" spc="-28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6" dirty="0">
                <a:latin typeface="Calibri" panose="020F0502020204030204" pitchFamily="34" charset="0"/>
                <a:cs typeface="Calibri" panose="020F0502020204030204" pitchFamily="34" charset="0"/>
              </a:rPr>
              <a:t>нашем</a:t>
            </a:r>
            <a:r>
              <a:rPr sz="2698" spc="-28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-6" dirty="0">
                <a:latin typeface="Calibri" panose="020F0502020204030204" pitchFamily="34" charset="0"/>
                <a:cs typeface="Calibri" panose="020F0502020204030204" pitchFamily="34" charset="0"/>
              </a:rPr>
              <a:t>случае</a:t>
            </a:r>
            <a:r>
              <a:rPr sz="2698" spc="-27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69" dirty="0">
                <a:latin typeface="Calibri" panose="020F0502020204030204" pitchFamily="34" charset="0"/>
                <a:cs typeface="Calibri" panose="020F0502020204030204" pitchFamily="34" charset="0"/>
              </a:rPr>
              <a:t>можно</a:t>
            </a:r>
            <a:r>
              <a:rPr sz="2698" spc="-28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79" dirty="0">
                <a:latin typeface="Calibri" panose="020F0502020204030204" pitchFamily="34" charset="0"/>
                <a:cs typeface="Calibri" panose="020F0502020204030204" pitchFamily="34" charset="0"/>
              </a:rPr>
              <a:t>просто</a:t>
            </a:r>
            <a:r>
              <a:rPr sz="2698" spc="-27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52" dirty="0">
                <a:latin typeface="Calibri" panose="020F0502020204030204" pitchFamily="34" charset="0"/>
                <a:cs typeface="Calibri" panose="020F0502020204030204" pitchFamily="34" charset="0"/>
              </a:rPr>
              <a:t>немного</a:t>
            </a:r>
            <a:r>
              <a:rPr sz="2698" spc="-27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0" dirty="0">
                <a:latin typeface="Calibri" panose="020F0502020204030204" pitchFamily="34" charset="0"/>
                <a:cs typeface="Calibri" panose="020F0502020204030204" pitchFamily="34" charset="0"/>
              </a:rPr>
              <a:t>дополнить</a:t>
            </a:r>
            <a:r>
              <a:rPr sz="2698" spc="-28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9" dirty="0">
                <a:latin typeface="Calibri" panose="020F0502020204030204" pitchFamily="34" charset="0"/>
                <a:cs typeface="Calibri" panose="020F0502020204030204" pitchFamily="34" charset="0"/>
              </a:rPr>
              <a:t>метод</a:t>
            </a:r>
            <a:r>
              <a:rPr sz="2698" spc="-2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27" dirty="0">
                <a:latin typeface="Calibri" panose="020F0502020204030204" pitchFamily="34" charset="0"/>
                <a:cs typeface="Calibri" panose="020F0502020204030204" pitchFamily="34" charset="0"/>
              </a:rPr>
              <a:t>describe </a:t>
            </a:r>
            <a:r>
              <a:rPr sz="2698" spc="-80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-6" dirty="0">
                <a:latin typeface="Calibri" panose="020F0502020204030204" pitchFamily="34" charset="0"/>
                <a:cs typeface="Calibri" panose="020F0502020204030204" pitchFamily="34" charset="0"/>
              </a:rPr>
              <a:t>класса</a:t>
            </a:r>
            <a:r>
              <a:rPr sz="2698" spc="-29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52" dirty="0">
                <a:latin typeface="Calibri" panose="020F0502020204030204" pitchFamily="34" charset="0"/>
                <a:cs typeface="Calibri" panose="020F0502020204030204" pitchFamily="34" charset="0"/>
              </a:rPr>
              <a:t>Shape:</a:t>
            </a:r>
            <a:endParaRPr lang="ru-RU" sz="2698" spc="52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 marR="498273">
              <a:spcBef>
                <a:spcPts val="61"/>
              </a:spcBef>
            </a:pPr>
            <a:endParaRPr lang="en-US" sz="2698" spc="52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 marR="498273">
              <a:spcBef>
                <a:spcPts val="61"/>
              </a:spcBef>
            </a:pPr>
            <a:r>
              <a:rPr lang="en-US" sz="2698" spc="52" dirty="0">
                <a:latin typeface="Calibri" panose="020F0502020204030204" pitchFamily="34" charset="0"/>
                <a:cs typeface="Calibri" panose="020F0502020204030204" pitchFamily="34" charset="0"/>
              </a:rPr>
              <a:t>class Shape:</a:t>
            </a:r>
          </a:p>
          <a:p>
            <a:pPr marL="7701" marR="498273">
              <a:spcBef>
                <a:spcPts val="61"/>
              </a:spcBef>
            </a:pPr>
            <a:r>
              <a:rPr lang="en-US" sz="2698" spc="52" dirty="0">
                <a:latin typeface="Calibri" panose="020F0502020204030204" pitchFamily="34" charset="0"/>
                <a:cs typeface="Calibri" panose="020F0502020204030204" pitchFamily="34" charset="0"/>
              </a:rPr>
              <a:t>def describe(self):</a:t>
            </a:r>
          </a:p>
          <a:p>
            <a:pPr marL="7701" marR="498273">
              <a:spcBef>
                <a:spcPts val="61"/>
              </a:spcBef>
            </a:pPr>
            <a:r>
              <a:rPr lang="en-US" sz="2698" spc="52" dirty="0">
                <a:latin typeface="Calibri" panose="020F0502020204030204" pitchFamily="34" charset="0"/>
                <a:cs typeface="Calibri" panose="020F0502020204030204" pitchFamily="34" charset="0"/>
              </a:rPr>
              <a:t>print("</a:t>
            </a:r>
            <a:r>
              <a:rPr lang="ru-RU" sz="2698" spc="52" dirty="0">
                <a:latin typeface="Calibri" panose="020F0502020204030204" pitchFamily="34" charset="0"/>
                <a:cs typeface="Calibri" panose="020F0502020204030204" pitchFamily="34" charset="0"/>
              </a:rPr>
              <a:t>Класс: {}\</a:t>
            </a:r>
            <a:r>
              <a:rPr lang="en-US" sz="2698" spc="52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ru-RU" sz="2698" spc="52" dirty="0">
                <a:latin typeface="Calibri" panose="020F0502020204030204" pitchFamily="34" charset="0"/>
                <a:cs typeface="Calibri" panose="020F0502020204030204" pitchFamily="34" charset="0"/>
              </a:rPr>
              <a:t>Периметр:	{}\</a:t>
            </a:r>
            <a:r>
              <a:rPr lang="en-US" sz="2698" spc="52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ru-RU" sz="2698" spc="52" dirty="0">
                <a:latin typeface="Calibri" panose="020F0502020204030204" pitchFamily="34" charset="0"/>
                <a:cs typeface="Calibri" panose="020F0502020204030204" pitchFamily="34" charset="0"/>
              </a:rPr>
              <a:t>Площадь:	{}".</a:t>
            </a:r>
            <a:r>
              <a:rPr lang="en-US" sz="2698" spc="52" dirty="0">
                <a:latin typeface="Calibri" panose="020F0502020204030204" pitchFamily="34" charset="0"/>
                <a:cs typeface="Calibri" panose="020F0502020204030204" pitchFamily="34" charset="0"/>
              </a:rPr>
              <a:t>format(   # </a:t>
            </a:r>
            <a:r>
              <a:rPr lang="ru-RU" sz="2698" spc="52" dirty="0">
                <a:latin typeface="Calibri" panose="020F0502020204030204" pitchFamily="34" charset="0"/>
                <a:cs typeface="Calibri" panose="020F0502020204030204" pitchFamily="34" charset="0"/>
              </a:rPr>
              <a:t>Добавим ещё и	название	класса</a:t>
            </a:r>
          </a:p>
          <a:p>
            <a:pPr marL="7701" marR="498273">
              <a:spcBef>
                <a:spcPts val="61"/>
              </a:spcBef>
            </a:pPr>
            <a:r>
              <a:rPr lang="en-US" sz="2698" spc="52" dirty="0">
                <a:latin typeface="Calibri" panose="020F0502020204030204" pitchFamily="34" charset="0"/>
                <a:cs typeface="Calibri" panose="020F0502020204030204" pitchFamily="34" charset="0"/>
              </a:rPr>
              <a:t>self.  class . name ,</a:t>
            </a:r>
          </a:p>
          <a:p>
            <a:pPr marL="7701" marR="498273">
              <a:spcBef>
                <a:spcPts val="61"/>
              </a:spcBef>
            </a:pPr>
            <a:r>
              <a:rPr lang="en-US" sz="2698" spc="52" dirty="0" err="1">
                <a:latin typeface="Calibri" panose="020F0502020204030204" pitchFamily="34" charset="0"/>
                <a:cs typeface="Calibri" panose="020F0502020204030204" pitchFamily="34" charset="0"/>
              </a:rPr>
              <a:t>self.perimeter</a:t>
            </a:r>
            <a:r>
              <a:rPr lang="en-US" sz="2698" spc="52" dirty="0">
                <a:latin typeface="Calibri" panose="020F0502020204030204" pitchFamily="34" charset="0"/>
                <a:cs typeface="Calibri" panose="020F0502020204030204" pitchFamily="34" charset="0"/>
              </a:rPr>
              <a:t>(),  </a:t>
            </a:r>
            <a:r>
              <a:rPr lang="en-US" sz="2698" spc="52" dirty="0" err="1">
                <a:latin typeface="Calibri" panose="020F0502020204030204" pitchFamily="34" charset="0"/>
                <a:cs typeface="Calibri" panose="020F0502020204030204" pitchFamily="34" charset="0"/>
              </a:rPr>
              <a:t>self.area</a:t>
            </a:r>
            <a:r>
              <a:rPr lang="en-US" sz="2698" spc="52" dirty="0">
                <a:latin typeface="Calibri" panose="020F0502020204030204" pitchFamily="34" charset="0"/>
                <a:cs typeface="Calibri" panose="020F0502020204030204" pitchFamily="34" charset="0"/>
              </a:rPr>
              <a:t>()))</a:t>
            </a:r>
          </a:p>
          <a:p>
            <a:pPr marL="7701" marR="498273">
              <a:spcBef>
                <a:spcPts val="61"/>
              </a:spcBef>
            </a:pPr>
            <a:endParaRPr sz="269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3330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2822" y="581457"/>
            <a:ext cx="9352448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spc="161" dirty="0"/>
              <a:t>Методы</a:t>
            </a:r>
            <a:r>
              <a:rPr sz="4000" spc="-443" dirty="0"/>
              <a:t> </a:t>
            </a:r>
            <a:r>
              <a:rPr sz="4000" spc="58" dirty="0"/>
              <a:t>наследников</a:t>
            </a:r>
            <a:r>
              <a:rPr sz="4000" spc="-421" dirty="0"/>
              <a:t> </a:t>
            </a:r>
            <a:r>
              <a:rPr sz="4000" spc="58" dirty="0"/>
              <a:t>в</a:t>
            </a:r>
            <a:r>
              <a:rPr sz="4000" spc="-440" dirty="0"/>
              <a:t> </a:t>
            </a:r>
            <a:r>
              <a:rPr sz="4000" spc="133" dirty="0"/>
              <a:t>базовом</a:t>
            </a:r>
            <a:r>
              <a:rPr sz="4000" spc="-440" dirty="0"/>
              <a:t> </a:t>
            </a:r>
            <a:r>
              <a:rPr sz="4000" spc="-3" dirty="0"/>
              <a:t>классе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2822" y="1310896"/>
            <a:ext cx="10444106" cy="4034908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marR="3081">
              <a:spcBef>
                <a:spcPts val="64"/>
              </a:spcBef>
            </a:pPr>
            <a:r>
              <a:rPr sz="2800" spc="88" dirty="0">
                <a:cs typeface="Trebuchet MS"/>
              </a:rPr>
              <a:t>Обратите</a:t>
            </a:r>
            <a:r>
              <a:rPr sz="2800" spc="-293" dirty="0">
                <a:cs typeface="Trebuchet MS"/>
              </a:rPr>
              <a:t> </a:t>
            </a:r>
            <a:r>
              <a:rPr sz="2800" dirty="0">
                <a:cs typeface="Trebuchet MS"/>
              </a:rPr>
              <a:t>внимание,</a:t>
            </a:r>
            <a:r>
              <a:rPr sz="2800" spc="-282" dirty="0">
                <a:cs typeface="Trebuchet MS"/>
              </a:rPr>
              <a:t> </a:t>
            </a:r>
            <a:r>
              <a:rPr sz="2800" spc="52" dirty="0">
                <a:cs typeface="Trebuchet MS"/>
              </a:rPr>
              <a:t>что</a:t>
            </a:r>
            <a:r>
              <a:rPr sz="2800" spc="-285" dirty="0">
                <a:cs typeface="Trebuchet MS"/>
              </a:rPr>
              <a:t> </a:t>
            </a:r>
            <a:r>
              <a:rPr sz="2800" spc="18" dirty="0">
                <a:cs typeface="Trebuchet MS"/>
              </a:rPr>
              <a:t>у</a:t>
            </a:r>
            <a:r>
              <a:rPr sz="2800" spc="-282" dirty="0">
                <a:cs typeface="Trebuchet MS"/>
              </a:rPr>
              <a:t> </a:t>
            </a:r>
            <a:r>
              <a:rPr sz="2800" spc="-6" dirty="0">
                <a:cs typeface="Trebuchet MS"/>
              </a:rPr>
              <a:t>класса</a:t>
            </a:r>
            <a:r>
              <a:rPr sz="2800" spc="-278" dirty="0">
                <a:cs typeface="Trebuchet MS"/>
              </a:rPr>
              <a:t> </a:t>
            </a:r>
            <a:r>
              <a:rPr sz="2800" spc="100" dirty="0">
                <a:cs typeface="Trebuchet MS"/>
              </a:rPr>
              <a:t>Shape</a:t>
            </a:r>
            <a:r>
              <a:rPr sz="2800" spc="-273" dirty="0">
                <a:cs typeface="Trebuchet MS"/>
              </a:rPr>
              <a:t> </a:t>
            </a:r>
            <a:r>
              <a:rPr sz="2800" spc="24" dirty="0">
                <a:cs typeface="Trebuchet MS"/>
              </a:rPr>
              <a:t>нет</a:t>
            </a:r>
            <a:r>
              <a:rPr sz="2800" spc="-282" dirty="0">
                <a:cs typeface="Trebuchet MS"/>
              </a:rPr>
              <a:t> </a:t>
            </a:r>
            <a:r>
              <a:rPr sz="2800" spc="45" dirty="0">
                <a:cs typeface="Trebuchet MS"/>
              </a:rPr>
              <a:t>методов</a:t>
            </a:r>
            <a:r>
              <a:rPr sz="2800" spc="-288" dirty="0">
                <a:cs typeface="Trebuchet MS"/>
              </a:rPr>
              <a:t> </a:t>
            </a:r>
            <a:r>
              <a:rPr sz="2800" spc="-52" dirty="0">
                <a:cs typeface="Trebuchet MS"/>
              </a:rPr>
              <a:t>perimeter()</a:t>
            </a:r>
            <a:r>
              <a:rPr sz="2800" spc="-291" dirty="0">
                <a:cs typeface="Trebuchet MS"/>
              </a:rPr>
              <a:t> </a:t>
            </a:r>
            <a:r>
              <a:rPr sz="2800" spc="64" dirty="0">
                <a:cs typeface="Trebuchet MS"/>
              </a:rPr>
              <a:t>и </a:t>
            </a:r>
            <a:r>
              <a:rPr sz="2800" spc="-803" dirty="0">
                <a:cs typeface="Trebuchet MS"/>
              </a:rPr>
              <a:t> </a:t>
            </a:r>
            <a:r>
              <a:rPr sz="2800" spc="-118" dirty="0">
                <a:cs typeface="Trebuchet MS"/>
              </a:rPr>
              <a:t>area(),</a:t>
            </a:r>
            <a:r>
              <a:rPr sz="2800" spc="-300" dirty="0">
                <a:cs typeface="Trebuchet MS"/>
              </a:rPr>
              <a:t> </a:t>
            </a:r>
            <a:r>
              <a:rPr sz="2800" spc="58" dirty="0">
                <a:cs typeface="Trebuchet MS"/>
              </a:rPr>
              <a:t>поэтому</a:t>
            </a:r>
            <a:r>
              <a:rPr sz="2800" spc="-282" dirty="0">
                <a:cs typeface="Trebuchet MS"/>
              </a:rPr>
              <a:t> </a:t>
            </a:r>
            <a:r>
              <a:rPr sz="2800" spc="39" dirty="0">
                <a:cs typeface="Trebuchet MS"/>
              </a:rPr>
              <a:t>метод</a:t>
            </a:r>
            <a:r>
              <a:rPr sz="2800" spc="-273" dirty="0">
                <a:cs typeface="Trebuchet MS"/>
              </a:rPr>
              <a:t> </a:t>
            </a:r>
            <a:r>
              <a:rPr sz="2800" spc="-18" dirty="0">
                <a:cs typeface="Trebuchet MS"/>
              </a:rPr>
              <a:t>describe()</a:t>
            </a:r>
            <a:r>
              <a:rPr sz="2800" spc="-300" dirty="0">
                <a:cs typeface="Trebuchet MS"/>
              </a:rPr>
              <a:t> </a:t>
            </a:r>
            <a:r>
              <a:rPr sz="2800" spc="12" dirty="0">
                <a:cs typeface="Trebuchet MS"/>
              </a:rPr>
              <a:t>не</a:t>
            </a:r>
            <a:r>
              <a:rPr sz="2800" spc="-282" dirty="0">
                <a:cs typeface="Trebuchet MS"/>
              </a:rPr>
              <a:t> </a:t>
            </a:r>
            <a:r>
              <a:rPr sz="2800" spc="30" dirty="0">
                <a:cs typeface="Trebuchet MS"/>
              </a:rPr>
              <a:t>будет</a:t>
            </a:r>
            <a:r>
              <a:rPr sz="2800" spc="-285" dirty="0">
                <a:cs typeface="Trebuchet MS"/>
              </a:rPr>
              <a:t> </a:t>
            </a:r>
            <a:r>
              <a:rPr sz="2800" spc="55" dirty="0">
                <a:cs typeface="Trebuchet MS"/>
              </a:rPr>
              <a:t>работать</a:t>
            </a:r>
            <a:r>
              <a:rPr sz="2800" spc="-282" dirty="0">
                <a:cs typeface="Trebuchet MS"/>
              </a:rPr>
              <a:t> </a:t>
            </a:r>
            <a:r>
              <a:rPr sz="2800" spc="-36" dirty="0">
                <a:cs typeface="Trebuchet MS"/>
              </a:rPr>
              <a:t>для</a:t>
            </a:r>
            <a:r>
              <a:rPr sz="2800" spc="-297" dirty="0">
                <a:cs typeface="Trebuchet MS"/>
              </a:rPr>
              <a:t> </a:t>
            </a:r>
            <a:r>
              <a:rPr sz="2800" spc="27" dirty="0">
                <a:cs typeface="Trebuchet MS"/>
              </a:rPr>
              <a:t>объектов </a:t>
            </a:r>
            <a:r>
              <a:rPr sz="2800" spc="30" dirty="0">
                <a:cs typeface="Trebuchet MS"/>
              </a:rPr>
              <a:t> </a:t>
            </a:r>
            <a:r>
              <a:rPr sz="2800" spc="52" dirty="0">
                <a:cs typeface="Trebuchet MS"/>
              </a:rPr>
              <a:t>этого </a:t>
            </a:r>
            <a:r>
              <a:rPr sz="2800" spc="-49" dirty="0">
                <a:cs typeface="Trebuchet MS"/>
              </a:rPr>
              <a:t>класса. </a:t>
            </a:r>
            <a:r>
              <a:rPr sz="2800" spc="158" dirty="0">
                <a:cs typeface="Trebuchet MS"/>
              </a:rPr>
              <a:t>Но </a:t>
            </a:r>
            <a:r>
              <a:rPr sz="2800" spc="18" dirty="0">
                <a:cs typeface="Trebuchet MS"/>
              </a:rPr>
              <a:t>у </a:t>
            </a:r>
            <a:r>
              <a:rPr sz="2800" spc="-18" dirty="0">
                <a:cs typeface="Trebuchet MS"/>
              </a:rPr>
              <a:t>всех </a:t>
            </a:r>
            <a:r>
              <a:rPr sz="2800" spc="39" dirty="0">
                <a:cs typeface="Trebuchet MS"/>
              </a:rPr>
              <a:t>производных </a:t>
            </a:r>
            <a:r>
              <a:rPr sz="2800" spc="6" dirty="0">
                <a:cs typeface="Trebuchet MS"/>
              </a:rPr>
              <a:t>классов </a:t>
            </a:r>
            <a:r>
              <a:rPr sz="2800" spc="33" dirty="0">
                <a:cs typeface="Trebuchet MS"/>
              </a:rPr>
              <a:t>эти </a:t>
            </a:r>
            <a:r>
              <a:rPr sz="2800" spc="24" dirty="0">
                <a:cs typeface="Trebuchet MS"/>
              </a:rPr>
              <a:t>методы </a:t>
            </a:r>
            <a:r>
              <a:rPr sz="2800" spc="-69" dirty="0">
                <a:cs typeface="Trebuchet MS"/>
              </a:rPr>
              <a:t>есть, </a:t>
            </a:r>
            <a:r>
              <a:rPr sz="2800" spc="-67" dirty="0">
                <a:cs typeface="Trebuchet MS"/>
              </a:rPr>
              <a:t> </a:t>
            </a:r>
            <a:r>
              <a:rPr sz="2800" spc="58" dirty="0">
                <a:cs typeface="Trebuchet MS"/>
              </a:rPr>
              <a:t>поэтому</a:t>
            </a:r>
            <a:r>
              <a:rPr sz="2800" spc="-285" dirty="0">
                <a:cs typeface="Trebuchet MS"/>
              </a:rPr>
              <a:t> </a:t>
            </a:r>
            <a:r>
              <a:rPr sz="2800" spc="-36" dirty="0">
                <a:cs typeface="Trebuchet MS"/>
              </a:rPr>
              <a:t>д</a:t>
            </a:r>
            <a:r>
              <a:rPr sz="2800" spc="-30" dirty="0">
                <a:cs typeface="Trebuchet MS"/>
              </a:rPr>
              <a:t>л</a:t>
            </a:r>
            <a:r>
              <a:rPr sz="2800" spc="-42" dirty="0">
                <a:cs typeface="Trebuchet MS"/>
              </a:rPr>
              <a:t>я</a:t>
            </a:r>
            <a:r>
              <a:rPr sz="2800" spc="-285" dirty="0">
                <a:cs typeface="Trebuchet MS"/>
              </a:rPr>
              <a:t> </a:t>
            </a:r>
            <a:r>
              <a:rPr sz="2800" spc="15" dirty="0">
                <a:cs typeface="Trebuchet MS"/>
              </a:rPr>
              <a:t>них</a:t>
            </a:r>
            <a:r>
              <a:rPr sz="2800" spc="-285" dirty="0">
                <a:cs typeface="Trebuchet MS"/>
              </a:rPr>
              <a:t> </a:t>
            </a:r>
            <a:r>
              <a:rPr sz="2800" spc="-3" dirty="0">
                <a:cs typeface="Trebuchet MS"/>
              </a:rPr>
              <a:t>все</a:t>
            </a:r>
            <a:r>
              <a:rPr sz="2800" spc="-297" dirty="0">
                <a:cs typeface="Trebuchet MS"/>
              </a:rPr>
              <a:t> </a:t>
            </a:r>
            <a:r>
              <a:rPr sz="2800" spc="58" dirty="0">
                <a:cs typeface="Trebuchet MS"/>
              </a:rPr>
              <a:t>сработает</a:t>
            </a:r>
            <a:r>
              <a:rPr sz="2800" spc="-276" dirty="0">
                <a:cs typeface="Trebuchet MS"/>
              </a:rPr>
              <a:t> </a:t>
            </a:r>
            <a:r>
              <a:rPr sz="2800" spc="33" dirty="0">
                <a:cs typeface="Trebuchet MS"/>
              </a:rPr>
              <a:t>правильн</a:t>
            </a:r>
            <a:r>
              <a:rPr sz="2800" spc="45" dirty="0">
                <a:cs typeface="Trebuchet MS"/>
              </a:rPr>
              <a:t>о</a:t>
            </a:r>
            <a:r>
              <a:rPr sz="2800" spc="-215" dirty="0">
                <a:cs typeface="Trebuchet MS"/>
              </a:rPr>
              <a:t>:</a:t>
            </a:r>
            <a:endParaRPr sz="2800" dirty="0">
              <a:cs typeface="Trebuchet MS"/>
            </a:endParaRPr>
          </a:p>
          <a:p>
            <a:pPr>
              <a:spcBef>
                <a:spcPts val="3"/>
              </a:spcBef>
            </a:pPr>
            <a:endParaRPr sz="4400" dirty="0">
              <a:cs typeface="Trebuchet MS"/>
            </a:endParaRPr>
          </a:p>
          <a:p>
            <a:pPr marL="7701"/>
            <a:r>
              <a:rPr sz="2400" spc="6" dirty="0">
                <a:cs typeface="Courier New"/>
              </a:rPr>
              <a:t>sq</a:t>
            </a:r>
            <a:r>
              <a:rPr sz="2400" spc="-18" dirty="0">
                <a:cs typeface="Courier New"/>
              </a:rPr>
              <a:t> </a:t>
            </a:r>
            <a:r>
              <a:rPr sz="2400" spc="6" dirty="0">
                <a:cs typeface="Courier New"/>
              </a:rPr>
              <a:t>=</a:t>
            </a:r>
            <a:r>
              <a:rPr sz="2400" spc="-15" dirty="0">
                <a:cs typeface="Courier New"/>
              </a:rPr>
              <a:t> </a:t>
            </a:r>
            <a:r>
              <a:rPr sz="2400" spc="3" dirty="0">
                <a:cs typeface="Courier New"/>
              </a:rPr>
              <a:t>Square(</a:t>
            </a:r>
            <a:r>
              <a:rPr sz="2400" spc="3" dirty="0">
                <a:solidFill>
                  <a:srgbClr val="FA7600"/>
                </a:solidFill>
                <a:cs typeface="Courier New"/>
              </a:rPr>
              <a:t>3</a:t>
            </a:r>
            <a:r>
              <a:rPr sz="2400" spc="3" dirty="0">
                <a:cs typeface="Courier New"/>
              </a:rPr>
              <a:t>)</a:t>
            </a:r>
            <a:endParaRPr sz="2400" dirty="0">
              <a:cs typeface="Courier New"/>
            </a:endParaRPr>
          </a:p>
          <a:p>
            <a:pPr marL="7701">
              <a:spcBef>
                <a:spcPts val="203"/>
              </a:spcBef>
            </a:pPr>
            <a:r>
              <a:rPr sz="2400" spc="6" dirty="0">
                <a:solidFill>
                  <a:srgbClr val="7E7E7E"/>
                </a:solidFill>
                <a:cs typeface="Courier New"/>
              </a:rPr>
              <a:t>#</a:t>
            </a:r>
            <a:r>
              <a:rPr sz="2400" spc="-6" dirty="0">
                <a:solidFill>
                  <a:srgbClr val="7E7E7E"/>
                </a:solidFill>
                <a:cs typeface="Courier New"/>
              </a:rPr>
              <a:t> </a:t>
            </a:r>
            <a:r>
              <a:rPr sz="2400" spc="3" dirty="0">
                <a:solidFill>
                  <a:srgbClr val="7E7E7E"/>
                </a:solidFill>
                <a:cs typeface="Courier New"/>
              </a:rPr>
              <a:t>=&gt;</a:t>
            </a:r>
            <a:r>
              <a:rPr sz="2400" spc="-12" dirty="0">
                <a:solidFill>
                  <a:srgbClr val="7E7E7E"/>
                </a:solidFill>
                <a:cs typeface="Courier New"/>
              </a:rPr>
              <a:t> </a:t>
            </a:r>
            <a:r>
              <a:rPr sz="2400" spc="3" dirty="0">
                <a:solidFill>
                  <a:srgbClr val="7E7E7E"/>
                </a:solidFill>
                <a:cs typeface="Courier New"/>
              </a:rPr>
              <a:t>Создаём</a:t>
            </a:r>
            <a:r>
              <a:rPr sz="2400" spc="-12" dirty="0">
                <a:solidFill>
                  <a:srgbClr val="7E7E7E"/>
                </a:solidFill>
                <a:cs typeface="Courier New"/>
              </a:rPr>
              <a:t> </a:t>
            </a:r>
            <a:r>
              <a:rPr sz="2400" spc="3" dirty="0">
                <a:solidFill>
                  <a:srgbClr val="7E7E7E"/>
                </a:solidFill>
                <a:cs typeface="Courier New"/>
              </a:rPr>
              <a:t>квадрат</a:t>
            </a:r>
            <a:endParaRPr sz="2400" dirty="0">
              <a:cs typeface="Courier New"/>
            </a:endParaRPr>
          </a:p>
          <a:p>
            <a:pPr>
              <a:spcBef>
                <a:spcPts val="24"/>
              </a:spcBef>
            </a:pPr>
            <a:endParaRPr sz="3200" dirty="0">
              <a:cs typeface="Courier New"/>
            </a:endParaRPr>
          </a:p>
          <a:p>
            <a:pPr marL="7701">
              <a:spcBef>
                <a:spcPts val="3"/>
              </a:spcBef>
            </a:pPr>
            <a:r>
              <a:rPr sz="2400" spc="3" dirty="0">
                <a:cs typeface="Courier New"/>
              </a:rPr>
              <a:t>sq.describe()</a:t>
            </a:r>
            <a:endParaRPr sz="2400" dirty="0"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346005" y="4711203"/>
          <a:ext cx="3337739" cy="1565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846">
                <a:tc>
                  <a:txBody>
                    <a:bodyPr/>
                    <a:lstStyle/>
                    <a:p>
                      <a:pPr marL="31750">
                        <a:lnSpc>
                          <a:spcPts val="4465"/>
                        </a:lnSpc>
                      </a:pPr>
                      <a:r>
                        <a:rPr sz="2400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2875" algn="r">
                        <a:lnSpc>
                          <a:spcPts val="4465"/>
                        </a:lnSpc>
                      </a:pPr>
                      <a:r>
                        <a:rPr sz="2400" spc="5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=&gt;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ts val="4465"/>
                        </a:lnSpc>
                      </a:pPr>
                      <a:r>
                        <a:rPr sz="2400" spc="5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Класс:</a:t>
                      </a:r>
                      <a:r>
                        <a:rPr sz="2400" spc="-80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spc="5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Square</a:t>
                      </a:r>
                      <a:endParaRPr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36">
                <a:tc>
                  <a:txBody>
                    <a:bodyPr/>
                    <a:lstStyle/>
                    <a:p>
                      <a:pPr marL="31750">
                        <a:lnSpc>
                          <a:spcPts val="4700"/>
                        </a:lnSpc>
                      </a:pPr>
                      <a:r>
                        <a:rPr sz="2400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2240" algn="r">
                        <a:lnSpc>
                          <a:spcPts val="4700"/>
                        </a:lnSpc>
                      </a:pPr>
                      <a:r>
                        <a:rPr sz="2400" spc="5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=&gt;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ts val="4700"/>
                        </a:lnSpc>
                      </a:pPr>
                      <a:r>
                        <a:rPr sz="2400" spc="5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Периметр:</a:t>
                      </a:r>
                      <a:r>
                        <a:rPr sz="2400" spc="-50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216">
                <a:tc>
                  <a:txBody>
                    <a:bodyPr/>
                    <a:lstStyle/>
                    <a:p>
                      <a:pPr marL="31750">
                        <a:lnSpc>
                          <a:spcPts val="4705"/>
                        </a:lnSpc>
                      </a:pPr>
                      <a:r>
                        <a:rPr sz="2400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2875" algn="r">
                        <a:lnSpc>
                          <a:spcPts val="4705"/>
                        </a:lnSpc>
                      </a:pPr>
                      <a:r>
                        <a:rPr sz="2400" spc="5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=&gt;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ts val="4705"/>
                        </a:lnSpc>
                      </a:pPr>
                      <a:r>
                        <a:rPr sz="2400" spc="5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Площадь:</a:t>
                      </a:r>
                      <a:r>
                        <a:rPr sz="2400" spc="-50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spc="10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8256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7306" y="1038590"/>
            <a:ext cx="9577387" cy="2390410"/>
          </a:xfrm>
        </p:spPr>
        <p:txBody>
          <a:bodyPr/>
          <a:lstStyle/>
          <a:p>
            <a:r>
              <a:rPr lang="ru-RU" spc="82" dirty="0"/>
              <a:t>Переопределение  </a:t>
            </a:r>
            <a:r>
              <a:rPr lang="ru-RU" spc="97" dirty="0"/>
              <a:t>методов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988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123" y="548206"/>
            <a:ext cx="10928518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spc="127" dirty="0"/>
              <a:t>«Починим»</a:t>
            </a:r>
            <a:r>
              <a:rPr sz="4000" spc="-452" dirty="0"/>
              <a:t> </a:t>
            </a:r>
            <a:r>
              <a:rPr sz="4000" spc="109" dirty="0"/>
              <a:t>метод</a:t>
            </a:r>
            <a:r>
              <a:rPr sz="4000" spc="-437" dirty="0"/>
              <a:t> </a:t>
            </a:r>
            <a:r>
              <a:rPr sz="4000" spc="-15" dirty="0"/>
              <a:t>describe()</a:t>
            </a:r>
            <a:r>
              <a:rPr sz="4000" spc="-415" dirty="0"/>
              <a:t> </a:t>
            </a:r>
            <a:r>
              <a:rPr sz="4000" spc="12" dirty="0"/>
              <a:t>для</a:t>
            </a:r>
            <a:r>
              <a:rPr sz="4000" spc="-418" dirty="0"/>
              <a:t> </a:t>
            </a:r>
            <a:r>
              <a:rPr sz="4000" spc="9" dirty="0"/>
              <a:t>класса</a:t>
            </a:r>
            <a:r>
              <a:rPr sz="4000" spc="-428" dirty="0"/>
              <a:t> </a:t>
            </a:r>
            <a:r>
              <a:rPr sz="4000" spc="167" dirty="0"/>
              <a:t>Shape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3123" y="1555360"/>
            <a:ext cx="11012847" cy="4387198"/>
          </a:xfrm>
          <a:prstGeom prst="rect">
            <a:avLst/>
          </a:prstGeom>
        </p:spPr>
        <p:txBody>
          <a:bodyPr vert="horz" wrap="square" lIns="0" tIns="33500" rIns="0" bIns="0" rtlCol="0">
            <a:spAutoFit/>
          </a:bodyPr>
          <a:lstStyle/>
          <a:p>
            <a:pPr marL="7701">
              <a:spcBef>
                <a:spcPts val="263"/>
              </a:spcBef>
            </a:pPr>
            <a:r>
              <a:rPr sz="2395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sz="2395" spc="-18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dirty="0">
                <a:latin typeface="Calibri" panose="020F0502020204030204" pitchFamily="34" charset="0"/>
                <a:cs typeface="Calibri" panose="020F0502020204030204" pitchFamily="34" charset="0"/>
              </a:rPr>
              <a:t>Shape:</a:t>
            </a:r>
          </a:p>
          <a:p>
            <a:pPr marL="740478">
              <a:spcBef>
                <a:spcPts val="203"/>
              </a:spcBef>
            </a:pPr>
            <a:r>
              <a:rPr sz="2395" spc="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395" spc="-3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describe(self):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73640">
              <a:spcBef>
                <a:spcPts val="203"/>
              </a:spcBef>
              <a:tabLst>
                <a:tab pos="6605003" algn="l"/>
                <a:tab pos="8987779" algn="l"/>
              </a:tabLst>
            </a:pPr>
            <a:r>
              <a:rPr sz="2395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395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"Класс:</a:t>
            </a:r>
            <a:r>
              <a:rPr sz="2395" spc="12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{}\nПериметр:	{}\nПлощадь:	{}"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.format(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06802" marR="1102438">
              <a:lnSpc>
                <a:spcPct val="107100"/>
              </a:lnSpc>
              <a:spcBef>
                <a:spcPts val="6"/>
              </a:spcBef>
              <a:tabLst>
                <a:tab pos="5322355" algn="l"/>
                <a:tab pos="6788678" algn="l"/>
              </a:tabLst>
            </a:pP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sel</a:t>
            </a:r>
            <a:r>
              <a:rPr sz="2395" spc="-3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sz="2395" u="heavy" spc="6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sz="2395" spc="-3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las</a:t>
            </a:r>
            <a:r>
              <a:rPr sz="2395" spc="-3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395" u="heavy" spc="6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sz="2395" u="heavy" spc="6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u="heavy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sz="2395" spc="-3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395" u="heavy" spc="6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395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se</a:t>
            </a:r>
            <a:r>
              <a:rPr sz="2395" spc="-3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f.p</a:t>
            </a:r>
            <a:r>
              <a:rPr sz="2395" spc="-3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rim</a:t>
            </a:r>
            <a:r>
              <a:rPr sz="2395" spc="-3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ter(),  self.area()))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7"/>
              </a:spcBef>
            </a:pPr>
            <a:endParaRPr sz="26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73640" marR="7516449" indent="-733162">
              <a:lnSpc>
                <a:spcPct val="107100"/>
              </a:lnSpc>
            </a:pPr>
            <a:r>
              <a:rPr sz="2395" spc="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395" spc="-55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area(self): </a:t>
            </a:r>
            <a:r>
              <a:rPr sz="2395" spc="-142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395" spc="-49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None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7"/>
              </a:spcBef>
            </a:pPr>
            <a:endParaRPr sz="26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73640" marR="6600767" indent="-733162">
              <a:lnSpc>
                <a:spcPct val="107100"/>
              </a:lnSpc>
            </a:pPr>
            <a:r>
              <a:rPr sz="2395" spc="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395" spc="-55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perimeter(self): </a:t>
            </a:r>
            <a:r>
              <a:rPr sz="2395" spc="-142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395" spc="-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None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9551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568795" y="189325"/>
            <a:ext cx="4558009" cy="182012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1517152">
              <a:lnSpc>
                <a:spcPct val="108300"/>
              </a:lnSpc>
              <a:spcBef>
                <a:spcPts val="58"/>
              </a:spcBef>
            </a:pPr>
            <a:r>
              <a:rPr sz="2183" spc="12" dirty="0">
                <a:latin typeface="Courier New"/>
                <a:cs typeface="Courier New"/>
              </a:rPr>
              <a:t>shape </a:t>
            </a:r>
            <a:r>
              <a:rPr sz="2183" spc="15" dirty="0">
                <a:latin typeface="Courier New"/>
                <a:cs typeface="Courier New"/>
              </a:rPr>
              <a:t>= </a:t>
            </a:r>
            <a:r>
              <a:rPr sz="2183" spc="12" dirty="0">
                <a:latin typeface="Courier New"/>
                <a:cs typeface="Courier New"/>
              </a:rPr>
              <a:t>Shape() </a:t>
            </a:r>
            <a:r>
              <a:rPr sz="2183" spc="15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circle</a:t>
            </a:r>
            <a:r>
              <a:rPr sz="2183" spc="-12" dirty="0">
                <a:latin typeface="Courier New"/>
                <a:cs typeface="Courier New"/>
              </a:rPr>
              <a:t> </a:t>
            </a:r>
            <a:r>
              <a:rPr sz="2183" spc="15" dirty="0">
                <a:latin typeface="Courier New"/>
                <a:cs typeface="Courier New"/>
              </a:rPr>
              <a:t>=</a:t>
            </a:r>
            <a:r>
              <a:rPr sz="2183" spc="-18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Circle(</a:t>
            </a:r>
            <a:r>
              <a:rPr sz="2183" spc="12" dirty="0">
                <a:solidFill>
                  <a:srgbClr val="FA7600"/>
                </a:solidFill>
                <a:latin typeface="Courier New"/>
                <a:cs typeface="Courier New"/>
              </a:rPr>
              <a:t>5</a:t>
            </a:r>
            <a:r>
              <a:rPr sz="2183" spc="12" dirty="0">
                <a:latin typeface="Courier New"/>
                <a:cs typeface="Courier New"/>
              </a:rPr>
              <a:t>)</a:t>
            </a:r>
            <a:endParaRPr sz="2183" dirty="0">
              <a:latin typeface="Courier New"/>
              <a:cs typeface="Courier New"/>
            </a:endParaRPr>
          </a:p>
          <a:p>
            <a:pPr marL="7701" marR="3081">
              <a:lnSpc>
                <a:spcPct val="108400"/>
              </a:lnSpc>
              <a:spcBef>
                <a:spcPts val="3"/>
              </a:spcBef>
            </a:pPr>
            <a:r>
              <a:rPr sz="2183" spc="12" dirty="0">
                <a:latin typeface="Courier New"/>
                <a:cs typeface="Courier New"/>
              </a:rPr>
              <a:t>rectangle</a:t>
            </a:r>
            <a:r>
              <a:rPr sz="2183" spc="-3" dirty="0">
                <a:latin typeface="Courier New"/>
                <a:cs typeface="Courier New"/>
              </a:rPr>
              <a:t> </a:t>
            </a:r>
            <a:r>
              <a:rPr sz="2183" spc="15" dirty="0">
                <a:latin typeface="Courier New"/>
                <a:cs typeface="Courier New"/>
              </a:rPr>
              <a:t>=</a:t>
            </a:r>
            <a:r>
              <a:rPr sz="2183" spc="-3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Rectangle(</a:t>
            </a:r>
            <a:r>
              <a:rPr sz="2183" spc="12" dirty="0">
                <a:solidFill>
                  <a:srgbClr val="FA7600"/>
                </a:solidFill>
                <a:latin typeface="Courier New"/>
                <a:cs typeface="Courier New"/>
              </a:rPr>
              <a:t>3</a:t>
            </a:r>
            <a:r>
              <a:rPr sz="2183" spc="12" dirty="0">
                <a:latin typeface="Courier New"/>
                <a:cs typeface="Courier New"/>
              </a:rPr>
              <a:t>,</a:t>
            </a:r>
            <a:r>
              <a:rPr sz="2183" spc="-9" dirty="0">
                <a:latin typeface="Courier New"/>
                <a:cs typeface="Courier New"/>
              </a:rPr>
              <a:t> </a:t>
            </a:r>
            <a:r>
              <a:rPr sz="2183" spc="15" dirty="0">
                <a:solidFill>
                  <a:srgbClr val="FA7600"/>
                </a:solidFill>
                <a:latin typeface="Courier New"/>
                <a:cs typeface="Courier New"/>
              </a:rPr>
              <a:t>4</a:t>
            </a:r>
            <a:r>
              <a:rPr sz="2183" spc="15" dirty="0">
                <a:latin typeface="Courier New"/>
                <a:cs typeface="Courier New"/>
              </a:rPr>
              <a:t>) </a:t>
            </a:r>
            <a:r>
              <a:rPr sz="2183" spc="-1301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square</a:t>
            </a:r>
            <a:r>
              <a:rPr sz="2183" spc="9" dirty="0">
                <a:latin typeface="Courier New"/>
                <a:cs typeface="Courier New"/>
              </a:rPr>
              <a:t> </a:t>
            </a:r>
            <a:r>
              <a:rPr sz="2183" spc="15" dirty="0">
                <a:latin typeface="Courier New"/>
                <a:cs typeface="Courier New"/>
              </a:rPr>
              <a:t>=</a:t>
            </a:r>
            <a:r>
              <a:rPr sz="2183" spc="3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Square(</a:t>
            </a:r>
            <a:r>
              <a:rPr sz="2183" spc="12" dirty="0">
                <a:solidFill>
                  <a:srgbClr val="FA7600"/>
                </a:solidFill>
                <a:latin typeface="Courier New"/>
                <a:cs typeface="Courier New"/>
              </a:rPr>
              <a:t>5</a:t>
            </a:r>
            <a:r>
              <a:rPr sz="2183" spc="12" dirty="0">
                <a:latin typeface="Courier New"/>
                <a:cs typeface="Courier New"/>
              </a:rPr>
              <a:t>)</a:t>
            </a:r>
            <a:endParaRPr sz="2183" dirty="0">
              <a:latin typeface="Courier New"/>
              <a:cs typeface="Courier New"/>
            </a:endParaRPr>
          </a:p>
          <a:p>
            <a:pPr marL="7701">
              <a:spcBef>
                <a:spcPts val="218"/>
              </a:spcBef>
            </a:pPr>
            <a:r>
              <a:rPr sz="2183" spc="15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183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=&gt;</a:t>
            </a:r>
            <a:r>
              <a:rPr sz="2183" spc="-3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Создаём</a:t>
            </a:r>
            <a:r>
              <a:rPr sz="2183" spc="-6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квадрат</a:t>
            </a:r>
            <a:endParaRPr sz="2183" dirty="0">
              <a:latin typeface="Courier New"/>
              <a:cs typeface="Courier New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568794" y="2713367"/>
            <a:ext cx="3212979" cy="1470348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39626">
              <a:lnSpc>
                <a:spcPct val="108600"/>
              </a:lnSpc>
              <a:spcBef>
                <a:spcPts val="55"/>
              </a:spcBef>
            </a:pPr>
            <a:r>
              <a:rPr sz="2183" spc="12" dirty="0">
                <a:latin typeface="Courier New"/>
                <a:cs typeface="Courier New"/>
              </a:rPr>
              <a:t>shape.describe() </a:t>
            </a:r>
            <a:r>
              <a:rPr sz="2183" spc="-1255" dirty="0">
                <a:latin typeface="Courier New"/>
                <a:cs typeface="Courier New"/>
              </a:rPr>
              <a:t> </a:t>
            </a:r>
            <a:r>
              <a:rPr sz="2183" spc="15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183" spc="-3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=&gt;</a:t>
            </a:r>
            <a:r>
              <a:rPr sz="2183" spc="-6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Класс:</a:t>
            </a:r>
            <a:r>
              <a:rPr sz="2183" spc="-9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Shape</a:t>
            </a:r>
            <a:endParaRPr sz="2183" dirty="0">
              <a:latin typeface="Courier New"/>
              <a:cs typeface="Courier New"/>
            </a:endParaRPr>
          </a:p>
          <a:p>
            <a:pPr marL="7701" marR="3081">
              <a:lnSpc>
                <a:spcPts val="2838"/>
              </a:lnSpc>
              <a:spcBef>
                <a:spcPts val="67"/>
              </a:spcBef>
            </a:pPr>
            <a:r>
              <a:rPr sz="2183" spc="15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183" spc="-3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=&gt;</a:t>
            </a:r>
            <a:r>
              <a:rPr sz="2183" spc="-9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Периметр:</a:t>
            </a:r>
            <a:r>
              <a:rPr sz="2183" spc="-3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None </a:t>
            </a:r>
            <a:r>
              <a:rPr sz="2183" spc="-1301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5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183" spc="3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=&gt;</a:t>
            </a:r>
            <a:r>
              <a:rPr sz="2183" spc="-3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Площадь:</a:t>
            </a:r>
            <a:r>
              <a:rPr sz="2183" spc="3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9" dirty="0">
                <a:solidFill>
                  <a:srgbClr val="7E7E7E"/>
                </a:solidFill>
                <a:latin typeface="Courier New"/>
                <a:cs typeface="Courier New"/>
              </a:rPr>
              <a:t>None</a:t>
            </a:r>
            <a:endParaRPr sz="2183" dirty="0">
              <a:latin typeface="Courier New"/>
              <a:cs typeface="Courier New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568795" y="4517959"/>
            <a:ext cx="5399760" cy="145855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2358132">
              <a:lnSpc>
                <a:spcPct val="108300"/>
              </a:lnSpc>
              <a:spcBef>
                <a:spcPts val="58"/>
              </a:spcBef>
            </a:pPr>
            <a:r>
              <a:rPr sz="2183" spc="9" dirty="0">
                <a:latin typeface="Courier New"/>
                <a:cs typeface="Courier New"/>
              </a:rPr>
              <a:t>circle.describe() </a:t>
            </a:r>
            <a:r>
              <a:rPr sz="2183" spc="12" dirty="0">
                <a:latin typeface="Courier New"/>
                <a:cs typeface="Courier New"/>
              </a:rPr>
              <a:t> </a:t>
            </a:r>
            <a:r>
              <a:rPr sz="2183" spc="15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183" spc="-3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=&gt;</a:t>
            </a:r>
            <a:r>
              <a:rPr sz="2183" spc="-6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Класс:</a:t>
            </a:r>
            <a:r>
              <a:rPr sz="2183" spc="-9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Circle</a:t>
            </a:r>
            <a:endParaRPr sz="2183">
              <a:latin typeface="Courier New"/>
              <a:cs typeface="Courier New"/>
            </a:endParaRPr>
          </a:p>
          <a:p>
            <a:pPr marL="7701" marR="3081">
              <a:lnSpc>
                <a:spcPct val="108300"/>
              </a:lnSpc>
              <a:spcBef>
                <a:spcPts val="6"/>
              </a:spcBef>
            </a:pPr>
            <a:r>
              <a:rPr sz="2183" spc="15" dirty="0">
                <a:solidFill>
                  <a:srgbClr val="7E7E7E"/>
                </a:solidFill>
                <a:latin typeface="Courier New"/>
                <a:cs typeface="Courier New"/>
              </a:rPr>
              <a:t>#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=&gt; Периметр: </a:t>
            </a:r>
            <a:r>
              <a:rPr sz="2183" spc="9" dirty="0">
                <a:solidFill>
                  <a:srgbClr val="7E7E7E"/>
                </a:solidFill>
                <a:latin typeface="Courier New"/>
                <a:cs typeface="Courier New"/>
              </a:rPr>
              <a:t>31.41592653589793 </a:t>
            </a:r>
            <a:r>
              <a:rPr sz="2183" spc="-1304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5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 =&gt;</a:t>
            </a:r>
            <a:r>
              <a:rPr sz="2183" spc="6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Площадь:</a:t>
            </a:r>
            <a:r>
              <a:rPr sz="2183" spc="1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9" dirty="0">
                <a:solidFill>
                  <a:srgbClr val="7E7E7E"/>
                </a:solidFill>
                <a:latin typeface="Courier New"/>
                <a:cs typeface="Courier New"/>
              </a:rPr>
              <a:t>78.53981633974483</a:t>
            </a:r>
            <a:endParaRPr sz="2183">
              <a:latin typeface="Courier New"/>
              <a:cs typeface="Courier New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6625441" y="2713367"/>
            <a:ext cx="3548370" cy="145772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>
              <a:lnSpc>
                <a:spcPct val="108400"/>
              </a:lnSpc>
              <a:spcBef>
                <a:spcPts val="61"/>
              </a:spcBef>
            </a:pPr>
            <a:r>
              <a:rPr sz="2183" spc="12" dirty="0">
                <a:latin typeface="Courier New"/>
                <a:cs typeface="Courier New"/>
              </a:rPr>
              <a:t>rectangle.describe() </a:t>
            </a:r>
            <a:r>
              <a:rPr sz="2183" spc="-1252" dirty="0">
                <a:latin typeface="Courier New"/>
                <a:cs typeface="Courier New"/>
              </a:rPr>
              <a:t> </a:t>
            </a:r>
            <a:r>
              <a:rPr sz="2183" spc="15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183" spc="-3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=&gt;</a:t>
            </a:r>
            <a:r>
              <a:rPr sz="2183" spc="-9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Класс:</a:t>
            </a:r>
            <a:r>
              <a:rPr sz="2183" spc="-6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Rectangle </a:t>
            </a:r>
            <a:r>
              <a:rPr sz="2183" spc="-1301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5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183" spc="6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=&gt;</a:t>
            </a:r>
            <a:r>
              <a:rPr sz="2183" spc="3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Периметр:</a:t>
            </a:r>
            <a:r>
              <a:rPr sz="2183" spc="6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14</a:t>
            </a:r>
            <a:endParaRPr sz="2183">
              <a:latin typeface="Courier New"/>
              <a:cs typeface="Courier New"/>
            </a:endParaRPr>
          </a:p>
          <a:p>
            <a:pPr marL="7701">
              <a:spcBef>
                <a:spcPts val="218"/>
              </a:spcBef>
            </a:pPr>
            <a:r>
              <a:rPr sz="2183" spc="15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183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=&gt;</a:t>
            </a:r>
            <a:r>
              <a:rPr sz="2183" spc="-9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Площадь:</a:t>
            </a:r>
            <a:r>
              <a:rPr sz="2183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12</a:t>
            </a:r>
            <a:endParaRPr sz="2183">
              <a:latin typeface="Courier New"/>
              <a:cs typeface="Courier New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6625441" y="4517959"/>
            <a:ext cx="3044320" cy="145816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08400"/>
              </a:lnSpc>
              <a:spcBef>
                <a:spcPts val="55"/>
              </a:spcBef>
            </a:pPr>
            <a:r>
              <a:rPr sz="2183" spc="9" dirty="0">
                <a:latin typeface="Courier New"/>
                <a:cs typeface="Courier New"/>
              </a:rPr>
              <a:t>square.describe() </a:t>
            </a:r>
            <a:r>
              <a:rPr sz="2183" spc="12" dirty="0">
                <a:latin typeface="Courier New"/>
                <a:cs typeface="Courier New"/>
              </a:rPr>
              <a:t> </a:t>
            </a:r>
            <a:r>
              <a:rPr sz="2183" spc="15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183" spc="-3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=&gt;</a:t>
            </a:r>
            <a:r>
              <a:rPr sz="2183" spc="-6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Класс:</a:t>
            </a:r>
            <a:r>
              <a:rPr sz="2183" spc="-9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Square </a:t>
            </a:r>
            <a:r>
              <a:rPr sz="2183" spc="-1301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5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183" spc="33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=&gt;</a:t>
            </a:r>
            <a:r>
              <a:rPr sz="2183" spc="24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Периметр:</a:t>
            </a:r>
            <a:r>
              <a:rPr sz="2183" spc="33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9" dirty="0">
                <a:solidFill>
                  <a:srgbClr val="7E7E7E"/>
                </a:solidFill>
                <a:latin typeface="Courier New"/>
                <a:cs typeface="Courier New"/>
              </a:rPr>
              <a:t>20 </a:t>
            </a:r>
            <a:r>
              <a:rPr sz="2183" spc="-1301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5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183" spc="3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=&gt;</a:t>
            </a:r>
            <a:r>
              <a:rPr sz="2183" spc="-3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Площадь:</a:t>
            </a:r>
            <a:r>
              <a:rPr sz="2183" spc="6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5" dirty="0">
                <a:solidFill>
                  <a:srgbClr val="7E7E7E"/>
                </a:solidFill>
                <a:latin typeface="Courier New"/>
                <a:cs typeface="Courier New"/>
              </a:rPr>
              <a:t>25</a:t>
            </a:r>
            <a:endParaRPr sz="2183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31729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5950" y="531581"/>
            <a:ext cx="9291704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spc="118" dirty="0"/>
              <a:t>Переопре</a:t>
            </a:r>
            <a:r>
              <a:rPr sz="4000" spc="109" dirty="0"/>
              <a:t>д</a:t>
            </a:r>
            <a:r>
              <a:rPr sz="4000" spc="24" dirty="0"/>
              <a:t>еление</a:t>
            </a:r>
            <a:r>
              <a:rPr sz="4000" spc="-421" dirty="0"/>
              <a:t> </a:t>
            </a:r>
            <a:r>
              <a:rPr sz="4000" spc="121" dirty="0"/>
              <a:t>метод</a:t>
            </a:r>
            <a:r>
              <a:rPr sz="4000" spc="103" dirty="0"/>
              <a:t>о</a:t>
            </a:r>
            <a:r>
              <a:rPr sz="4000" spc="58" dirty="0"/>
              <a:t>в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5950" y="1774653"/>
            <a:ext cx="10967794" cy="2192343"/>
          </a:xfrm>
          <a:prstGeom prst="rect">
            <a:avLst/>
          </a:prstGeom>
        </p:spPr>
        <p:txBody>
          <a:bodyPr vert="horz" wrap="square" lIns="0" tIns="235660" rIns="0" bIns="0" rtlCol="0">
            <a:spAutoFit/>
          </a:bodyPr>
          <a:lstStyle/>
          <a:p>
            <a:pPr marL="7701">
              <a:spcBef>
                <a:spcPts val="1856"/>
              </a:spcBef>
            </a:pPr>
            <a:r>
              <a:rPr sz="2800" spc="130" dirty="0">
                <a:latin typeface="Calibri" panose="020F0502020204030204" pitchFamily="34" charset="0"/>
                <a:cs typeface="Calibri" panose="020F0502020204030204" pitchFamily="34" charset="0"/>
              </a:rPr>
              <a:t>Это</a:t>
            </a:r>
            <a:r>
              <a:rPr sz="2800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2" dirty="0">
                <a:latin typeface="Calibri" panose="020F0502020204030204" pitchFamily="34" charset="0"/>
                <a:cs typeface="Calibri" panose="020F0502020204030204" pitchFamily="34" charset="0"/>
              </a:rPr>
              <a:t>назыв</a:t>
            </a:r>
            <a:r>
              <a:rPr sz="2800" spc="15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800" spc="-6" dirty="0">
                <a:latin typeface="Calibri" panose="020F0502020204030204" pitchFamily="34" charset="0"/>
                <a:cs typeface="Calibri" panose="020F0502020204030204" pitchFamily="34" charset="0"/>
              </a:rPr>
              <a:t>ется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8" dirty="0">
                <a:latin typeface="Calibri" panose="020F0502020204030204" pitchFamily="34" charset="0"/>
                <a:cs typeface="Calibri" panose="020F0502020204030204" pitchFamily="34" charset="0"/>
              </a:rPr>
              <a:t>п</a:t>
            </a:r>
            <a:r>
              <a:rPr sz="2800" spc="24" dirty="0">
                <a:latin typeface="Calibri" panose="020F0502020204030204" pitchFamily="34" charset="0"/>
                <a:cs typeface="Calibri" panose="020F0502020204030204" pitchFamily="34" charset="0"/>
              </a:rPr>
              <a:t>е</a:t>
            </a:r>
            <a:r>
              <a:rPr sz="2800" spc="73" dirty="0">
                <a:latin typeface="Calibri" panose="020F0502020204030204" pitchFamily="34" charset="0"/>
                <a:cs typeface="Calibri" panose="020F0502020204030204" pitchFamily="34" charset="0"/>
              </a:rPr>
              <a:t>р</a:t>
            </a:r>
            <a:r>
              <a:rPr sz="2800" spc="79" dirty="0">
                <a:latin typeface="Calibri" panose="020F0502020204030204" pitchFamily="34" charset="0"/>
                <a:cs typeface="Calibri" panose="020F0502020204030204" pitchFamily="34" charset="0"/>
              </a:rPr>
              <a:t>е</a:t>
            </a:r>
            <a:r>
              <a:rPr sz="2800" spc="9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sz="2800" spc="100" dirty="0">
                <a:latin typeface="Calibri" panose="020F0502020204030204" pitchFamily="34" charset="0"/>
                <a:cs typeface="Calibri" panose="020F0502020204030204" pitchFamily="34" charset="0"/>
              </a:rPr>
              <a:t>п</a:t>
            </a:r>
            <a:r>
              <a:rPr sz="2800" spc="9" dirty="0">
                <a:latin typeface="Calibri" panose="020F0502020204030204" pitchFamily="34" charset="0"/>
                <a:cs typeface="Calibri" panose="020F0502020204030204" pitchFamily="34" charset="0"/>
              </a:rPr>
              <a:t>реде</a:t>
            </a:r>
            <a:r>
              <a:rPr sz="2800" spc="15" dirty="0">
                <a:latin typeface="Calibri" panose="020F0502020204030204" pitchFamily="34" charset="0"/>
                <a:cs typeface="Calibri" panose="020F0502020204030204" pitchFamily="34" charset="0"/>
              </a:rPr>
              <a:t>л</a:t>
            </a:r>
            <a:r>
              <a:rPr sz="2800" spc="12" dirty="0">
                <a:latin typeface="Calibri" panose="020F0502020204030204" pitchFamily="34" charset="0"/>
                <a:cs typeface="Calibri" panose="020F0502020204030204" pitchFamily="34" charset="0"/>
              </a:rPr>
              <a:t>е</a:t>
            </a:r>
            <a:r>
              <a:rPr sz="2800" spc="18" dirty="0">
                <a:latin typeface="Calibri" panose="020F0502020204030204" pitchFamily="34" charset="0"/>
                <a:cs typeface="Calibri" panose="020F0502020204030204" pitchFamily="34" charset="0"/>
              </a:rPr>
              <a:t>н</a:t>
            </a:r>
            <a:r>
              <a:rPr sz="2800" spc="36" dirty="0">
                <a:latin typeface="Calibri" panose="020F0502020204030204" pitchFamily="34" charset="0"/>
                <a:cs typeface="Calibri" panose="020F0502020204030204" pitchFamily="34" charset="0"/>
              </a:rPr>
              <a:t>ием</a:t>
            </a:r>
            <a:r>
              <a:rPr sz="2800" spc="-33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9" dirty="0">
                <a:latin typeface="Calibri" panose="020F0502020204030204" pitchFamily="34" charset="0"/>
                <a:cs typeface="Calibri" panose="020F0502020204030204" pitchFamily="34" charset="0"/>
              </a:rPr>
              <a:t>м</a:t>
            </a:r>
            <a:r>
              <a:rPr sz="2800" spc="12" dirty="0">
                <a:latin typeface="Calibri" panose="020F0502020204030204" pitchFamily="34" charset="0"/>
                <a:cs typeface="Calibri" panose="020F0502020204030204" pitchFamily="34" charset="0"/>
              </a:rPr>
              <a:t>е</a:t>
            </a:r>
            <a:r>
              <a:rPr sz="2800" spc="18" dirty="0">
                <a:latin typeface="Calibri" panose="020F0502020204030204" pitchFamily="34" charset="0"/>
                <a:cs typeface="Calibri" panose="020F0502020204030204" pitchFamily="34" charset="0"/>
              </a:rPr>
              <a:t>т</a:t>
            </a:r>
            <a:r>
              <a:rPr sz="2800" spc="58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sz="2800" spc="73" dirty="0">
                <a:latin typeface="Calibri" panose="020F0502020204030204" pitchFamily="34" charset="0"/>
                <a:cs typeface="Calibri" panose="020F0502020204030204" pitchFamily="34" charset="0"/>
              </a:rPr>
              <a:t>д</a:t>
            </a:r>
            <a:r>
              <a:rPr sz="2800" spc="64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sz="2800" spc="94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800" spc="-334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 marR="3081">
              <a:spcBef>
                <a:spcPts val="1801"/>
              </a:spcBef>
            </a:pPr>
            <a:r>
              <a:rPr sz="2800" spc="133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800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9" dirty="0">
                <a:latin typeface="Calibri" panose="020F0502020204030204" pitchFamily="34" charset="0"/>
                <a:cs typeface="Calibri" panose="020F0502020204030204" pitchFamily="34" charset="0"/>
              </a:rPr>
              <a:t>отл</a:t>
            </a:r>
            <a:r>
              <a:rPr sz="2800" spc="49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800" spc="15" dirty="0">
                <a:latin typeface="Calibri" panose="020F0502020204030204" pitchFamily="34" charset="0"/>
                <a:cs typeface="Calibri" panose="020F0502020204030204" pitchFamily="34" charset="0"/>
              </a:rPr>
              <a:t>чие</a:t>
            </a:r>
            <a:r>
              <a:rPr sz="2800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85" dirty="0">
                <a:latin typeface="Calibri" panose="020F0502020204030204" pitchFamily="34" charset="0"/>
                <a:cs typeface="Calibri" panose="020F0502020204030204" pitchFamily="34" charset="0"/>
              </a:rPr>
              <a:t>от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8" dirty="0">
                <a:latin typeface="Calibri" panose="020F0502020204030204" pitchFamily="34" charset="0"/>
                <a:cs typeface="Calibri" panose="020F0502020204030204" pitchFamily="34" charset="0"/>
              </a:rPr>
              <a:t>расширения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9" dirty="0">
                <a:latin typeface="Calibri" panose="020F0502020204030204" pitchFamily="34" charset="0"/>
                <a:cs typeface="Calibri" panose="020F0502020204030204" pitchFamily="34" charset="0"/>
              </a:rPr>
              <a:t>методов</a:t>
            </a:r>
            <a:r>
              <a:rPr sz="2800" spc="-334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800" spc="-34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5" dirty="0">
                <a:latin typeface="Calibri" panose="020F0502020204030204" pitchFamily="34" charset="0"/>
                <a:cs typeface="Calibri" panose="020F0502020204030204" pitchFamily="34" charset="0"/>
              </a:rPr>
              <a:t>данном</a:t>
            </a:r>
            <a:r>
              <a:rPr sz="2800" spc="-33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6" dirty="0">
                <a:latin typeface="Calibri" panose="020F0502020204030204" pitchFamily="34" charset="0"/>
                <a:cs typeface="Calibri" panose="020F0502020204030204" pitchFamily="34" charset="0"/>
              </a:rPr>
              <a:t>случае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6" dirty="0">
                <a:latin typeface="Calibri" panose="020F0502020204030204" pitchFamily="34" charset="0"/>
                <a:cs typeface="Calibri" panose="020F0502020204030204" pitchFamily="34" charset="0"/>
              </a:rPr>
              <a:t>метод  </a:t>
            </a:r>
            <a:r>
              <a:rPr sz="2800" spc="-100" dirty="0">
                <a:latin typeface="Calibri" panose="020F0502020204030204" pitchFamily="34" charset="0"/>
                <a:cs typeface="Calibri" panose="020F0502020204030204" pitchFamily="34" charset="0"/>
              </a:rPr>
              <a:t>area() </a:t>
            </a:r>
            <a:r>
              <a:rPr sz="2800" spc="69" dirty="0">
                <a:latin typeface="Calibri" panose="020F0502020204030204" pitchFamily="34" charset="0"/>
                <a:cs typeface="Calibri" panose="020F0502020204030204" pitchFamily="34" charset="0"/>
              </a:rPr>
              <a:t>базового </a:t>
            </a:r>
            <a:r>
              <a:rPr sz="2800" spc="-9" dirty="0">
                <a:latin typeface="Calibri" panose="020F0502020204030204" pitchFamily="34" charset="0"/>
                <a:cs typeface="Calibri" panose="020F0502020204030204" pitchFamily="34" charset="0"/>
              </a:rPr>
              <a:t>класса </a:t>
            </a:r>
            <a:r>
              <a:rPr sz="2800" spc="12" dirty="0">
                <a:latin typeface="Calibri" panose="020F0502020204030204" pitchFamily="34" charset="0"/>
                <a:cs typeface="Calibri" panose="020F0502020204030204" pitchFamily="34" charset="0"/>
              </a:rPr>
              <a:t>не используется </a:t>
            </a:r>
            <a:r>
              <a:rPr sz="2800" spc="97" dirty="0">
                <a:latin typeface="Calibri" panose="020F0502020204030204" pitchFamily="34" charset="0"/>
                <a:cs typeface="Calibri" panose="020F0502020204030204" pitchFamily="34" charset="0"/>
              </a:rPr>
              <a:t>при </a:t>
            </a:r>
            <a:r>
              <a:rPr sz="2800" spc="45" dirty="0">
                <a:latin typeface="Calibri" panose="020F0502020204030204" pitchFamily="34" charset="0"/>
                <a:cs typeface="Calibri" panose="020F0502020204030204" pitchFamily="34" charset="0"/>
              </a:rPr>
              <a:t>реализации </a:t>
            </a:r>
            <a:r>
              <a:rPr sz="2800" spc="4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9" dirty="0">
                <a:latin typeface="Calibri" panose="020F0502020204030204" pitchFamily="34" charset="0"/>
                <a:cs typeface="Calibri" panose="020F0502020204030204" pitchFamily="34" charset="0"/>
              </a:rPr>
              <a:t>метода</a:t>
            </a:r>
            <a:r>
              <a:rPr sz="2800" spc="-33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0" dirty="0">
                <a:latin typeface="Calibri" panose="020F0502020204030204" pitchFamily="34" charset="0"/>
                <a:cs typeface="Calibri" panose="020F0502020204030204" pitchFamily="34" charset="0"/>
              </a:rPr>
              <a:t>area()</a:t>
            </a:r>
            <a:r>
              <a:rPr sz="2800" spc="-33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73" dirty="0">
                <a:latin typeface="Calibri" panose="020F0502020204030204" pitchFamily="34" charset="0"/>
                <a:cs typeface="Calibri" panose="020F0502020204030204" pitchFamily="34" charset="0"/>
              </a:rPr>
              <a:t>производного</a:t>
            </a:r>
            <a:r>
              <a:rPr sz="2800" spc="-33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42" dirty="0">
                <a:latin typeface="Calibri" panose="020F0502020204030204" pitchFamily="34" charset="0"/>
                <a:cs typeface="Calibri" panose="020F0502020204030204" pitchFamily="34" charset="0"/>
              </a:rPr>
              <a:t>класса;</a:t>
            </a:r>
            <a:r>
              <a:rPr sz="2800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85" dirty="0">
                <a:latin typeface="Calibri" panose="020F0502020204030204" pitchFamily="34" charset="0"/>
                <a:cs typeface="Calibri" panose="020F0502020204030204" pitchFamily="34" charset="0"/>
              </a:rPr>
              <a:t>то</a:t>
            </a:r>
            <a:r>
              <a:rPr sz="2800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3" dirty="0">
                <a:latin typeface="Calibri" panose="020F0502020204030204" pitchFamily="34" charset="0"/>
                <a:cs typeface="Calibri" panose="020F0502020204030204" pitchFamily="34" charset="0"/>
              </a:rPr>
              <a:t>же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2" dirty="0">
                <a:latin typeface="Calibri" panose="020F0502020204030204" pitchFamily="34" charset="0"/>
                <a:cs typeface="Calibri" panose="020F0502020204030204" pitchFamily="34" charset="0"/>
              </a:rPr>
              <a:t>самое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5" dirty="0">
                <a:latin typeface="Calibri" panose="020F0502020204030204" pitchFamily="34" charset="0"/>
                <a:cs typeface="Calibri" panose="020F0502020204030204" pitchFamily="34" charset="0"/>
              </a:rPr>
              <a:t>относится</a:t>
            </a:r>
            <a:r>
              <a:rPr sz="2800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7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61" dirty="0">
                <a:latin typeface="Calibri" panose="020F0502020204030204" pitchFamily="34" charset="0"/>
                <a:cs typeface="Calibri" panose="020F0502020204030204" pitchFamily="34" charset="0"/>
              </a:rPr>
              <a:t>к </a:t>
            </a:r>
            <a:r>
              <a:rPr sz="2800" spc="-89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6" dirty="0">
                <a:latin typeface="Calibri" panose="020F0502020204030204" pitchFamily="34" charset="0"/>
                <a:cs typeface="Calibri" panose="020F0502020204030204" pitchFamily="34" charset="0"/>
              </a:rPr>
              <a:t>методу</a:t>
            </a:r>
            <a:r>
              <a:rPr sz="2800" spc="-3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85" dirty="0">
                <a:latin typeface="Calibri" panose="020F0502020204030204" pitchFamily="34" charset="0"/>
                <a:cs typeface="Calibri" panose="020F0502020204030204" pitchFamily="34" charset="0"/>
              </a:rPr>
              <a:t>perimeter().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6951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7306" y="1038590"/>
            <a:ext cx="9577387" cy="2390410"/>
          </a:xfrm>
        </p:spPr>
        <p:txBody>
          <a:bodyPr/>
          <a:lstStyle/>
          <a:p>
            <a:r>
              <a:rPr lang="ru-RU" spc="109" dirty="0"/>
              <a:t>Множественное  </a:t>
            </a:r>
            <a:r>
              <a:rPr lang="ru-RU" spc="39" dirty="0"/>
              <a:t>наследование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1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8693" y="185651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Объяснение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8694" y="1724860"/>
            <a:ext cx="11196636" cy="460375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 этом классе объявлено несколько переменных. Одна хранит количество сторон — n. Вторая, </a:t>
            </a:r>
            <a:r>
              <a:rPr lang="ru-RU" dirty="0" err="1"/>
              <a:t>sides</a:t>
            </a:r>
            <a:r>
              <a:rPr lang="ru-RU" dirty="0"/>
              <a:t> — это список, в нём находятся размеры сторон. </a:t>
            </a:r>
          </a:p>
          <a:p>
            <a:endParaRPr lang="ru-RU" dirty="0"/>
          </a:p>
          <a:p>
            <a:r>
              <a:rPr lang="ru-RU" dirty="0"/>
              <a:t>Метод </a:t>
            </a:r>
            <a:r>
              <a:rPr lang="ru-RU" dirty="0" err="1"/>
              <a:t>inputSides</a:t>
            </a:r>
            <a:r>
              <a:rPr lang="ru-RU" dirty="0"/>
              <a:t>() принимает размер каждой стороны, а </a:t>
            </a:r>
            <a:r>
              <a:rPr lang="ru-RU" dirty="0" err="1"/>
              <a:t>dispSides</a:t>
            </a:r>
            <a:r>
              <a:rPr lang="ru-RU" dirty="0"/>
              <a:t>() выводит их на экран. </a:t>
            </a:r>
          </a:p>
          <a:p>
            <a:endParaRPr lang="ru-RU" dirty="0"/>
          </a:p>
          <a:p>
            <a:r>
              <a:rPr lang="ru-RU" dirty="0"/>
              <a:t>Треугольник — это полигон с 3 сторонами. Теперь мы можем создать класс </a:t>
            </a:r>
            <a:r>
              <a:rPr lang="ru-RU" dirty="0" err="1"/>
              <a:t>Triangle</a:t>
            </a:r>
            <a:r>
              <a:rPr lang="ru-RU" dirty="0"/>
              <a:t>, который наследует весь функционал </a:t>
            </a:r>
            <a:r>
              <a:rPr lang="ru-RU" dirty="0" err="1"/>
              <a:t>Polygon</a:t>
            </a:r>
            <a:r>
              <a:rPr lang="ru-RU" dirty="0"/>
              <a:t>. Благодаря этому все атрибуты класса </a:t>
            </a:r>
            <a:r>
              <a:rPr lang="ru-RU" dirty="0" err="1"/>
              <a:t>Polygon</a:t>
            </a:r>
            <a:r>
              <a:rPr lang="ru-RU" dirty="0"/>
              <a:t> становятся доступны в </a:t>
            </a:r>
            <a:r>
              <a:rPr lang="ru-RU" dirty="0" err="1"/>
              <a:t>Triangle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Так что нам не нужно объявлять все переменные и методы снова.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389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0290" y="681209"/>
            <a:ext cx="10271419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spc="106" dirty="0"/>
              <a:t>Множественное</a:t>
            </a:r>
            <a:r>
              <a:rPr sz="4000" spc="-452" dirty="0"/>
              <a:t> </a:t>
            </a:r>
            <a:r>
              <a:rPr sz="4000" spc="55" dirty="0"/>
              <a:t>наследование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0290" y="1737128"/>
            <a:ext cx="10586195" cy="254814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466698">
              <a:spcBef>
                <a:spcPts val="58"/>
              </a:spcBef>
            </a:pPr>
            <a:r>
              <a:rPr sz="3002" spc="55" dirty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sz="3002" spc="-33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24" dirty="0">
                <a:latin typeface="Calibri" panose="020F0502020204030204" pitchFamily="34" charset="0"/>
                <a:cs typeface="Calibri" panose="020F0502020204030204" pitchFamily="34" charset="0"/>
              </a:rPr>
              <a:t>предоставляет</a:t>
            </a:r>
            <a:r>
              <a:rPr sz="3002" spc="-32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45" dirty="0">
                <a:latin typeface="Calibri" panose="020F0502020204030204" pitchFamily="34" charset="0"/>
                <a:cs typeface="Calibri" panose="020F0502020204030204" pitchFamily="34" charset="0"/>
              </a:rPr>
              <a:t>возможность</a:t>
            </a:r>
            <a:r>
              <a:rPr sz="3002" spc="-3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3" dirty="0">
                <a:latin typeface="Calibri" panose="020F0502020204030204" pitchFamily="34" charset="0"/>
                <a:cs typeface="Calibri" panose="020F0502020204030204" pitchFamily="34" charset="0"/>
              </a:rPr>
              <a:t>наследоваться</a:t>
            </a:r>
            <a:r>
              <a:rPr sz="3002" spc="-33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49" dirty="0">
                <a:latin typeface="Calibri" panose="020F0502020204030204" pitchFamily="34" charset="0"/>
                <a:cs typeface="Calibri" panose="020F0502020204030204" pitchFamily="34" charset="0"/>
              </a:rPr>
              <a:t>сразу </a:t>
            </a:r>
            <a:r>
              <a:rPr sz="3002" spc="-89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85" dirty="0">
                <a:latin typeface="Calibri" panose="020F0502020204030204" pitchFamily="34" charset="0"/>
                <a:cs typeface="Calibri" panose="020F0502020204030204" pitchFamily="34" charset="0"/>
              </a:rPr>
              <a:t>от</a:t>
            </a:r>
            <a:r>
              <a:rPr sz="3002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-15" dirty="0">
                <a:latin typeface="Calibri" panose="020F0502020204030204" pitchFamily="34" charset="0"/>
                <a:cs typeface="Calibri" panose="020F0502020204030204" pitchFamily="34" charset="0"/>
              </a:rPr>
              <a:t>несколь</a:t>
            </a:r>
            <a:r>
              <a:rPr sz="3002" spc="-12" dirty="0">
                <a:latin typeface="Calibri" panose="020F0502020204030204" pitchFamily="34" charset="0"/>
                <a:cs typeface="Calibri" panose="020F0502020204030204" pitchFamily="34" charset="0"/>
              </a:rPr>
              <a:t>к</a:t>
            </a:r>
            <a:r>
              <a:rPr sz="3002" dirty="0">
                <a:latin typeface="Calibri" panose="020F0502020204030204" pitchFamily="34" charset="0"/>
                <a:cs typeface="Calibri" panose="020F0502020204030204" pitchFamily="34" charset="0"/>
              </a:rPr>
              <a:t>их</a:t>
            </a:r>
            <a:r>
              <a:rPr sz="3002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-36" dirty="0">
                <a:latin typeface="Calibri" panose="020F0502020204030204" pitchFamily="34" charset="0"/>
                <a:cs typeface="Calibri" panose="020F0502020204030204" pitchFamily="34" charset="0"/>
              </a:rPr>
              <a:t>классов.</a:t>
            </a:r>
            <a:endParaRPr sz="3002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 marR="3081">
              <a:spcBef>
                <a:spcPts val="1798"/>
              </a:spcBef>
            </a:pPr>
            <a:r>
              <a:rPr sz="3002" dirty="0">
                <a:latin typeface="Calibri" panose="020F0502020204030204" pitchFamily="34" charset="0"/>
                <a:cs typeface="Calibri" panose="020F0502020204030204" pitchFamily="34" charset="0"/>
              </a:rPr>
              <a:t>Такой</a:t>
            </a:r>
            <a:r>
              <a:rPr sz="3002" spc="-32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27" dirty="0">
                <a:latin typeface="Calibri" panose="020F0502020204030204" pitchFamily="34" charset="0"/>
                <a:cs typeface="Calibri" panose="020F0502020204030204" pitchFamily="34" charset="0"/>
              </a:rPr>
              <a:t>механизм</a:t>
            </a:r>
            <a:r>
              <a:rPr sz="3002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6" dirty="0">
                <a:latin typeface="Calibri" panose="020F0502020204030204" pitchFamily="34" charset="0"/>
                <a:cs typeface="Calibri" panose="020F0502020204030204" pitchFamily="34" charset="0"/>
              </a:rPr>
              <a:t>называется</a:t>
            </a:r>
            <a:r>
              <a:rPr sz="3002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36" dirty="0">
                <a:latin typeface="Calibri" panose="020F0502020204030204" pitchFamily="34" charset="0"/>
                <a:cs typeface="Calibri" panose="020F0502020204030204" pitchFamily="34" charset="0"/>
              </a:rPr>
              <a:t>множественное</a:t>
            </a:r>
            <a:r>
              <a:rPr sz="3002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-3" dirty="0">
                <a:latin typeface="Calibri" panose="020F0502020204030204" pitchFamily="34" charset="0"/>
                <a:cs typeface="Calibri" panose="020F0502020204030204" pitchFamily="34" charset="0"/>
              </a:rPr>
              <a:t>наследование, </a:t>
            </a:r>
            <a:r>
              <a:rPr sz="3002" spc="-89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67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sz="3002" spc="85" dirty="0">
                <a:latin typeface="Calibri" panose="020F0502020204030204" pitchFamily="34" charset="0"/>
                <a:cs typeface="Calibri" panose="020F0502020204030204" pitchFamily="34" charset="0"/>
              </a:rPr>
              <a:t>он </a:t>
            </a:r>
            <a:r>
              <a:rPr sz="3002" spc="24" dirty="0">
                <a:latin typeface="Calibri" panose="020F0502020204030204" pitchFamily="34" charset="0"/>
                <a:cs typeface="Calibri" panose="020F0502020204030204" pitchFamily="34" charset="0"/>
              </a:rPr>
              <a:t>позволяет </a:t>
            </a:r>
            <a:r>
              <a:rPr sz="3002" spc="-12" dirty="0">
                <a:latin typeface="Calibri" panose="020F0502020204030204" pitchFamily="34" charset="0"/>
                <a:cs typeface="Calibri" panose="020F0502020204030204" pitchFamily="34" charset="0"/>
              </a:rPr>
              <a:t>вызывать </a:t>
            </a:r>
            <a:r>
              <a:rPr sz="3002" dirty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sz="3002" spc="73" dirty="0">
                <a:latin typeface="Calibri" panose="020F0502020204030204" pitchFamily="34" charset="0"/>
                <a:cs typeface="Calibri" panose="020F0502020204030204" pitchFamily="34" charset="0"/>
              </a:rPr>
              <a:t>производном </a:t>
            </a:r>
            <a:r>
              <a:rPr sz="3002" spc="-18" dirty="0">
                <a:latin typeface="Calibri" panose="020F0502020204030204" pitchFamily="34" charset="0"/>
                <a:cs typeface="Calibri" panose="020F0502020204030204" pitchFamily="34" charset="0"/>
              </a:rPr>
              <a:t>классе </a:t>
            </a:r>
            <a:r>
              <a:rPr sz="3002" spc="24" dirty="0">
                <a:latin typeface="Calibri" panose="020F0502020204030204" pitchFamily="34" charset="0"/>
                <a:cs typeface="Calibri" panose="020F0502020204030204" pitchFamily="34" charset="0"/>
              </a:rPr>
              <a:t>методы </a:t>
            </a:r>
            <a:r>
              <a:rPr sz="3002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24" dirty="0">
                <a:latin typeface="Calibri" panose="020F0502020204030204" pitchFamily="34" charset="0"/>
                <a:cs typeface="Calibri" panose="020F0502020204030204" pitchFamily="34" charset="0"/>
              </a:rPr>
              <a:t>разных</a:t>
            </a:r>
            <a:r>
              <a:rPr sz="3002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61" dirty="0">
                <a:latin typeface="Calibri" panose="020F0502020204030204" pitchFamily="34" charset="0"/>
                <a:cs typeface="Calibri" panose="020F0502020204030204" pitchFamily="34" charset="0"/>
              </a:rPr>
              <a:t>базо</a:t>
            </a:r>
            <a:r>
              <a:rPr sz="3002" spc="67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3002" spc="-64" dirty="0">
                <a:latin typeface="Calibri" panose="020F0502020204030204" pitchFamily="34" charset="0"/>
                <a:cs typeface="Calibri" panose="020F0502020204030204" pitchFamily="34" charset="0"/>
              </a:rPr>
              <a:t>ых</a:t>
            </a:r>
            <a:r>
              <a:rPr sz="3002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2" spc="-36" dirty="0">
                <a:latin typeface="Calibri" panose="020F0502020204030204" pitchFamily="34" charset="0"/>
                <a:cs typeface="Calibri" panose="020F0502020204030204" pitchFamily="34" charset="0"/>
              </a:rPr>
              <a:t>классов.</a:t>
            </a:r>
            <a:endParaRPr sz="3002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3959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9590" y="525784"/>
            <a:ext cx="3831429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spc="185" dirty="0"/>
              <a:t>Пример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2013" y="1601187"/>
            <a:ext cx="4303867" cy="441936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lnSpc>
                <a:spcPts val="2401"/>
              </a:lnSpc>
              <a:spcBef>
                <a:spcPts val="58"/>
              </a:spcBef>
            </a:pPr>
            <a:r>
              <a:rPr sz="2001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sz="2001" spc="-21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Base1:</a:t>
            </a:r>
            <a:endParaRPr sz="200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32975" marR="1228354" indent="-613021">
              <a:lnSpc>
                <a:spcPts val="2401"/>
              </a:lnSpc>
              <a:spcBef>
                <a:spcPts val="79"/>
              </a:spcBef>
            </a:pPr>
            <a:r>
              <a:rPr sz="2001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sz="2001" dirty="0">
                <a:latin typeface="Calibri" panose="020F0502020204030204" pitchFamily="34" charset="0"/>
                <a:cs typeface="Calibri" panose="020F0502020204030204" pitchFamily="34" charset="0"/>
              </a:rPr>
              <a:t>tic(self): 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001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"tic"</a:t>
            </a:r>
            <a:r>
              <a:rPr sz="200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endParaRPr sz="2304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2"/>
              </a:spcBef>
            </a:pPr>
            <a:endParaRPr sz="18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/>
            <a:r>
              <a:rPr sz="2001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sz="2001" spc="-21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Base2:</a:t>
            </a:r>
            <a:endParaRPr sz="200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32975" marR="1228354" indent="-613021"/>
            <a:r>
              <a:rPr sz="2001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sz="2001" dirty="0">
                <a:latin typeface="Calibri" panose="020F0502020204030204" pitchFamily="34" charset="0"/>
                <a:cs typeface="Calibri" panose="020F0502020204030204" pitchFamily="34" charset="0"/>
              </a:rPr>
              <a:t>tac(self): 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001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"tac"</a:t>
            </a:r>
            <a:r>
              <a:rPr sz="200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endParaRPr sz="2304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4"/>
              </a:spcBef>
            </a:pPr>
            <a:endParaRPr sz="191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0338" marR="3081" indent="-613021"/>
            <a:r>
              <a:rPr sz="2001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sz="2001" spc="9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dirty="0">
                <a:latin typeface="Calibri" panose="020F0502020204030204" pitchFamily="34" charset="0"/>
                <a:cs typeface="Calibri" panose="020F0502020204030204" pitchFamily="34" charset="0"/>
              </a:rPr>
              <a:t>Derived(Base1,</a:t>
            </a:r>
            <a:r>
              <a:rPr sz="2001" spc="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dirty="0">
                <a:latin typeface="Calibri" panose="020F0502020204030204" pitchFamily="34" charset="0"/>
                <a:cs typeface="Calibri" panose="020F0502020204030204" pitchFamily="34" charset="0"/>
              </a:rPr>
              <a:t>Base2): </a:t>
            </a:r>
            <a:r>
              <a:rPr sz="2001" spc="-119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pass</a:t>
            </a:r>
            <a:endParaRPr sz="200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sz="2304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4"/>
              </a:spcBef>
            </a:pPr>
            <a:endParaRPr sz="191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/>
            <a:r>
              <a:rPr sz="200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001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001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1" spc="3" dirty="0">
                <a:latin typeface="Calibri" panose="020F0502020204030204" pitchFamily="34" charset="0"/>
                <a:cs typeface="Calibri" panose="020F0502020204030204" pitchFamily="34" charset="0"/>
              </a:rPr>
              <a:t>Derived()</a:t>
            </a:r>
            <a:endParaRPr sz="200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46808" y="2290669"/>
          <a:ext cx="6166425" cy="8484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4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2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085">
                <a:tc>
                  <a:txBody>
                    <a:bodyPr/>
                    <a:lstStyle/>
                    <a:p>
                      <a:pPr marL="31750">
                        <a:lnSpc>
                          <a:spcPts val="3720"/>
                        </a:lnSpc>
                      </a:pPr>
                      <a:r>
                        <a:rPr sz="2000" spc="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d.tic()</a:t>
                      </a:r>
                      <a:endParaRPr sz="2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ts val="3720"/>
                        </a:lnSpc>
                      </a:pPr>
                      <a:r>
                        <a:rPr sz="2000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</a:t>
                      </a:r>
                      <a:endParaRPr sz="2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3720"/>
                        </a:lnSpc>
                      </a:pPr>
                      <a:r>
                        <a:rPr sz="2000" spc="5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метод,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20"/>
                        </a:lnSpc>
                      </a:pPr>
                      <a:r>
                        <a:rPr sz="2000" spc="5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наследованный</a:t>
                      </a:r>
                      <a:endParaRPr sz="2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ts val="3720"/>
                        </a:lnSpc>
                      </a:pPr>
                      <a:r>
                        <a:rPr sz="2000" spc="5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от</a:t>
                      </a:r>
                      <a:endParaRPr sz="2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720"/>
                        </a:lnSpc>
                      </a:pPr>
                      <a:r>
                        <a:rPr sz="2000" spc="5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Base1</a:t>
                      </a:r>
                      <a:endParaRPr sz="2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85">
                <a:tc>
                  <a:txBody>
                    <a:bodyPr/>
                    <a:lstStyle/>
                    <a:p>
                      <a:pPr marL="31750">
                        <a:lnSpc>
                          <a:spcPts val="3779"/>
                        </a:lnSpc>
                      </a:pPr>
                      <a:r>
                        <a:rPr sz="2000" spc="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d.tac()</a:t>
                      </a:r>
                      <a:endParaRPr sz="2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ts val="3779"/>
                        </a:lnSpc>
                      </a:pPr>
                      <a:r>
                        <a:rPr sz="2000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</a:t>
                      </a:r>
                      <a:endParaRPr sz="2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3779"/>
                        </a:lnSpc>
                      </a:pPr>
                      <a:r>
                        <a:rPr sz="2000" spc="5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метод,</a:t>
                      </a:r>
                      <a:endParaRPr sz="2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</a:pPr>
                      <a:r>
                        <a:rPr sz="2000" spc="5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наследованный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ts val="3779"/>
                        </a:lnSpc>
                      </a:pPr>
                      <a:r>
                        <a:rPr sz="2000" spc="5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от</a:t>
                      </a:r>
                      <a:endParaRPr sz="2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779"/>
                        </a:lnSpc>
                      </a:pPr>
                      <a:r>
                        <a:rPr sz="2000" spc="5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Base2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2503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2822" y="664584"/>
            <a:ext cx="10227700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spc="143" dirty="0"/>
              <a:t>Проблемы</a:t>
            </a:r>
            <a:r>
              <a:rPr sz="4000" spc="-443" dirty="0"/>
              <a:t> </a:t>
            </a:r>
            <a:r>
              <a:rPr sz="4000" spc="88" dirty="0"/>
              <a:t>множественного</a:t>
            </a:r>
            <a:r>
              <a:rPr sz="4000" spc="-452" dirty="0"/>
              <a:t> </a:t>
            </a:r>
            <a:r>
              <a:rPr sz="4000" spc="58" dirty="0"/>
              <a:t>наследования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6661" y="2268248"/>
            <a:ext cx="10233861" cy="168477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436663" marR="3081" indent="-429346">
              <a:spcBef>
                <a:spcPts val="58"/>
              </a:spcBef>
              <a:buChar char="–"/>
              <a:tabLst>
                <a:tab pos="436663" algn="l"/>
                <a:tab pos="437048" algn="l"/>
              </a:tabLst>
            </a:pPr>
            <a:r>
              <a:rPr sz="2800" spc="115" dirty="0">
                <a:latin typeface="Calibri" panose="020F0502020204030204" pitchFamily="34" charset="0"/>
                <a:cs typeface="Calibri" panose="020F0502020204030204" pitchFamily="34" charset="0"/>
              </a:rPr>
              <a:t>Чт</a:t>
            </a:r>
            <a:r>
              <a:rPr sz="2800" spc="12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sz="2800" spc="-334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800" spc="-33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6" dirty="0" err="1">
                <a:latin typeface="Calibri" panose="020F0502020204030204" pitchFamily="34" charset="0"/>
                <a:cs typeface="Calibri" panose="020F0502020204030204" pitchFamily="34" charset="0"/>
              </a:rPr>
              <a:t>если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2" dirty="0">
                <a:latin typeface="Calibri" panose="020F0502020204030204" pitchFamily="34" charset="0"/>
                <a:cs typeface="Calibri" panose="020F0502020204030204" pitchFamily="34" charset="0"/>
              </a:rPr>
              <a:t>на</a:t>
            </a:r>
            <a:r>
              <a:rPr sz="2800" spc="33" dirty="0">
                <a:latin typeface="Calibri" panose="020F0502020204030204" pitchFamily="34" charset="0"/>
                <a:cs typeface="Calibri" panose="020F0502020204030204" pitchFamily="34" charset="0"/>
              </a:rPr>
              <a:t>зван</a:t>
            </a:r>
            <a:r>
              <a:rPr sz="2800" spc="39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800" spc="-52" dirty="0">
                <a:latin typeface="Calibri" panose="020F0502020204030204" pitchFamily="34" charset="0"/>
                <a:cs typeface="Calibri" panose="020F0502020204030204" pitchFamily="34" charset="0"/>
              </a:rPr>
              <a:t>я</a:t>
            </a:r>
            <a:r>
              <a:rPr sz="2800" spc="-33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7" dirty="0">
                <a:latin typeface="Calibri" panose="020F0502020204030204" pitchFamily="34" charset="0"/>
                <a:cs typeface="Calibri" panose="020F0502020204030204" pitchFamily="34" charset="0"/>
              </a:rPr>
              <a:t>как</a:t>
            </a: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800" spc="15" dirty="0">
                <a:latin typeface="Calibri" panose="020F0502020204030204" pitchFamily="34" charset="0"/>
                <a:cs typeface="Calibri" panose="020F0502020204030204" pitchFamily="34" charset="0"/>
              </a:rPr>
              <a:t>х</a:t>
            </a:r>
            <a:r>
              <a:rPr sz="2800" spc="-9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sz="2800" spc="85" dirty="0">
                <a:latin typeface="Calibri" panose="020F0502020204030204" pitchFamily="34" charset="0"/>
                <a:cs typeface="Calibri" panose="020F0502020204030204" pitchFamily="34" charset="0"/>
              </a:rPr>
              <a:t>то</a:t>
            </a:r>
            <a:r>
              <a:rPr sz="2800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5" dirty="0">
                <a:latin typeface="Calibri" panose="020F0502020204030204" pitchFamily="34" charset="0"/>
                <a:cs typeface="Calibri" panose="020F0502020204030204" pitchFamily="34" charset="0"/>
              </a:rPr>
              <a:t>мето</a:t>
            </a:r>
            <a:r>
              <a:rPr sz="2800" spc="39" dirty="0">
                <a:latin typeface="Calibri" panose="020F0502020204030204" pitchFamily="34" charset="0"/>
                <a:cs typeface="Calibri" panose="020F0502020204030204" pitchFamily="34" charset="0"/>
              </a:rPr>
              <a:t>дов</a:t>
            </a:r>
            <a:r>
              <a:rPr sz="2800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27" dirty="0">
                <a:latin typeface="Calibri" panose="020F0502020204030204" pitchFamily="34" charset="0"/>
                <a:cs typeface="Calibri" panose="020F0502020204030204" pitchFamily="34" charset="0"/>
              </a:rPr>
              <a:t>базовых</a:t>
            </a:r>
            <a:r>
              <a:rPr sz="2800" spc="-32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33" dirty="0">
                <a:latin typeface="Calibri" panose="020F0502020204030204" pitchFamily="34" charset="0"/>
                <a:cs typeface="Calibri" panose="020F0502020204030204" pitchFamily="34" charset="0"/>
              </a:rPr>
              <a:t>кл</a:t>
            </a:r>
            <a:r>
              <a:rPr sz="2800" spc="-30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800" spc="-6" dirty="0">
                <a:latin typeface="Calibri" panose="020F0502020204030204" pitchFamily="34" charset="0"/>
                <a:cs typeface="Calibri" panose="020F0502020204030204" pitchFamily="34" charset="0"/>
              </a:rPr>
              <a:t>ссах  </a:t>
            </a:r>
            <a:r>
              <a:rPr sz="2800" spc="79" dirty="0">
                <a:latin typeface="Calibri" panose="020F0502020204030204" pitchFamily="34" charset="0"/>
                <a:cs typeface="Calibri" panose="020F0502020204030204" pitchFamily="34" charset="0"/>
              </a:rPr>
              <a:t>совпадают?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6663" indent="-429346">
              <a:spcBef>
                <a:spcPts val="2999"/>
              </a:spcBef>
              <a:buChar char="–"/>
              <a:tabLst>
                <a:tab pos="436663" algn="l"/>
                <a:tab pos="437048" algn="l"/>
              </a:tabLst>
            </a:pPr>
            <a:r>
              <a:rPr sz="2800" spc="218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21" dirty="0">
                <a:latin typeface="Calibri" panose="020F0502020204030204" pitchFamily="34" charset="0"/>
                <a:cs typeface="Calibri" panose="020F0502020204030204" pitchFamily="34" charset="0"/>
              </a:rPr>
              <a:t>какой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5" dirty="0">
                <a:latin typeface="Calibri" panose="020F0502020204030204" pitchFamily="34" charset="0"/>
                <a:cs typeface="Calibri" panose="020F0502020204030204" pitchFamily="34" charset="0"/>
              </a:rPr>
              <a:t>из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8" dirty="0">
                <a:latin typeface="Calibri" panose="020F0502020204030204" pitchFamily="34" charset="0"/>
                <a:cs typeface="Calibri" panose="020F0502020204030204" pitchFamily="34" charset="0"/>
              </a:rPr>
              <a:t>н</a:t>
            </a:r>
            <a:r>
              <a:rPr sz="2800" spc="61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800" spc="-67" dirty="0">
                <a:latin typeface="Calibri" panose="020F0502020204030204" pitchFamily="34" charset="0"/>
                <a:cs typeface="Calibri" panose="020F0502020204030204" pitchFamily="34" charset="0"/>
              </a:rPr>
              <a:t>х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3" dirty="0">
                <a:latin typeface="Calibri" panose="020F0502020204030204" pitchFamily="34" charset="0"/>
                <a:cs typeface="Calibri" panose="020F0502020204030204" pitchFamily="34" charset="0"/>
              </a:rPr>
              <a:t>будет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" dirty="0">
                <a:latin typeface="Calibri" panose="020F0502020204030204" pitchFamily="34" charset="0"/>
                <a:cs typeface="Calibri" panose="020F0502020204030204" pitchFamily="34" charset="0"/>
              </a:rPr>
              <a:t>вызван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5" dirty="0">
                <a:latin typeface="Calibri" panose="020F0502020204030204" pitchFamily="34" charset="0"/>
                <a:cs typeface="Calibri" panose="020F0502020204030204" pitchFamily="34" charset="0"/>
              </a:rPr>
              <a:t>из</a:t>
            </a:r>
            <a:r>
              <a:rPr sz="2800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79" dirty="0">
                <a:latin typeface="Calibri" panose="020F0502020204030204" pitchFamily="34" charset="0"/>
                <a:cs typeface="Calibri" panose="020F0502020204030204" pitchFamily="34" charset="0"/>
              </a:rPr>
              <a:t>произв</a:t>
            </a:r>
            <a:r>
              <a:rPr sz="2800" spc="88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sz="2800" spc="42" dirty="0">
                <a:latin typeface="Calibri" panose="020F0502020204030204" pitchFamily="34" charset="0"/>
                <a:cs typeface="Calibri" panose="020F0502020204030204" pitchFamily="34" charset="0"/>
              </a:rPr>
              <a:t>дно</a:t>
            </a:r>
            <a:r>
              <a:rPr sz="2800" spc="36" dirty="0"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sz="2800" spc="124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sz="2800" spc="-33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33" dirty="0">
                <a:latin typeface="Calibri" panose="020F0502020204030204" pitchFamily="34" charset="0"/>
                <a:cs typeface="Calibri" panose="020F0502020204030204" pitchFamily="34" charset="0"/>
              </a:rPr>
              <a:t>кл</a:t>
            </a:r>
            <a:r>
              <a:rPr sz="2800" spc="-30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800" spc="97" dirty="0">
                <a:latin typeface="Calibri" panose="020F0502020204030204" pitchFamily="34" charset="0"/>
                <a:cs typeface="Calibri" panose="020F0502020204030204" pitchFamily="34" charset="0"/>
              </a:rPr>
              <a:t>сса?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0961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945" y="593136"/>
            <a:ext cx="9525727" cy="50021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3200" spc="106" dirty="0"/>
              <a:t>Множественное</a:t>
            </a:r>
            <a:r>
              <a:rPr sz="3200" spc="-452" dirty="0"/>
              <a:t> </a:t>
            </a:r>
            <a:r>
              <a:rPr sz="3200" spc="27" dirty="0"/>
              <a:t>наследование:</a:t>
            </a:r>
            <a:r>
              <a:rPr sz="3200" spc="-421" dirty="0"/>
              <a:t> </a:t>
            </a:r>
            <a:r>
              <a:rPr sz="3200" spc="82" dirty="0"/>
              <a:t>п</a:t>
            </a:r>
            <a:r>
              <a:rPr sz="3200" spc="154" dirty="0"/>
              <a:t>ример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42945" y="1686368"/>
            <a:ext cx="10502753" cy="3485263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0000"/>
              </a:lnSpc>
              <a:spcBef>
                <a:spcPts val="58"/>
              </a:spcBef>
            </a:pPr>
            <a:r>
              <a:rPr spc="158" dirty="0"/>
              <a:t>Мы</a:t>
            </a:r>
            <a:r>
              <a:rPr spc="-315" dirty="0"/>
              <a:t> </a:t>
            </a:r>
            <a:r>
              <a:rPr spc="-30" dirty="0"/>
              <a:t>знаем,</a:t>
            </a:r>
            <a:r>
              <a:rPr spc="-327" dirty="0"/>
              <a:t> </a:t>
            </a:r>
            <a:r>
              <a:rPr spc="55" dirty="0"/>
              <a:t>что</a:t>
            </a:r>
            <a:r>
              <a:rPr spc="-312" dirty="0"/>
              <a:t> </a:t>
            </a:r>
            <a:r>
              <a:rPr spc="30" dirty="0"/>
              <a:t>квадрат</a:t>
            </a:r>
            <a:r>
              <a:rPr spc="-324" dirty="0"/>
              <a:t> </a:t>
            </a:r>
            <a:r>
              <a:rPr spc="-24" dirty="0"/>
              <a:t>является</a:t>
            </a:r>
            <a:r>
              <a:rPr spc="-327" dirty="0"/>
              <a:t> </a:t>
            </a:r>
            <a:r>
              <a:rPr spc="12" dirty="0"/>
              <a:t>не</a:t>
            </a:r>
            <a:r>
              <a:rPr spc="-312" dirty="0"/>
              <a:t> </a:t>
            </a:r>
            <a:r>
              <a:rPr spc="12" dirty="0"/>
              <a:t>только</a:t>
            </a:r>
            <a:r>
              <a:rPr spc="-327" dirty="0"/>
              <a:t> </a:t>
            </a:r>
            <a:r>
              <a:rPr spc="15" dirty="0"/>
              <a:t>прямоугольником, </a:t>
            </a:r>
            <a:r>
              <a:rPr spc="-894" dirty="0"/>
              <a:t> </a:t>
            </a:r>
            <a:r>
              <a:rPr spc="88" dirty="0"/>
              <a:t>но</a:t>
            </a:r>
            <a:r>
              <a:rPr spc="-330" dirty="0"/>
              <a:t> </a:t>
            </a:r>
            <a:r>
              <a:rPr spc="15" dirty="0"/>
              <a:t>еще</a:t>
            </a:r>
            <a:r>
              <a:rPr spc="-318" dirty="0"/>
              <a:t> </a:t>
            </a:r>
            <a:r>
              <a:rPr spc="67" dirty="0"/>
              <a:t>и</a:t>
            </a:r>
            <a:r>
              <a:rPr spc="-318" dirty="0"/>
              <a:t> </a:t>
            </a:r>
            <a:r>
              <a:rPr spc="21" dirty="0"/>
              <a:t>правильным</a:t>
            </a:r>
            <a:r>
              <a:rPr spc="-318" dirty="0"/>
              <a:t> </a:t>
            </a:r>
            <a:r>
              <a:rPr spc="15" dirty="0"/>
              <a:t>многоугольником.</a:t>
            </a:r>
          </a:p>
          <a:p>
            <a:pPr marL="7701" marR="690420">
              <a:lnSpc>
                <a:spcPct val="100000"/>
              </a:lnSpc>
              <a:spcBef>
                <a:spcPts val="1798"/>
              </a:spcBef>
            </a:pPr>
            <a:r>
              <a:rPr spc="133" dirty="0"/>
              <a:t>В </a:t>
            </a:r>
            <a:r>
              <a:rPr spc="79" dirty="0"/>
              <a:t>любой </a:t>
            </a:r>
            <a:r>
              <a:rPr spc="21" dirty="0"/>
              <a:t>правильный </a:t>
            </a:r>
            <a:r>
              <a:rPr spc="3" dirty="0"/>
              <a:t>многоугольник, </a:t>
            </a:r>
            <a:r>
              <a:rPr spc="27" dirty="0"/>
              <a:t>например, </a:t>
            </a:r>
            <a:r>
              <a:rPr spc="76" dirty="0"/>
              <a:t>можно </a:t>
            </a:r>
            <a:r>
              <a:rPr spc="-897" dirty="0"/>
              <a:t> </a:t>
            </a:r>
            <a:r>
              <a:rPr spc="18" dirty="0"/>
              <a:t>вписать</a:t>
            </a:r>
            <a:r>
              <a:rPr spc="-330" dirty="0"/>
              <a:t> </a:t>
            </a:r>
            <a:r>
              <a:rPr spc="6" dirty="0"/>
              <a:t>окружность,</a:t>
            </a:r>
            <a:r>
              <a:rPr spc="-327" dirty="0"/>
              <a:t> </a:t>
            </a:r>
            <a:r>
              <a:rPr spc="33" dirty="0"/>
              <a:t>а</a:t>
            </a:r>
            <a:r>
              <a:rPr spc="-315" dirty="0"/>
              <a:t> </a:t>
            </a:r>
            <a:r>
              <a:rPr dirty="0"/>
              <a:t>в</a:t>
            </a:r>
            <a:r>
              <a:rPr spc="-315" dirty="0"/>
              <a:t> </a:t>
            </a:r>
            <a:r>
              <a:rPr spc="36" dirty="0"/>
              <a:t>произвольный</a:t>
            </a:r>
            <a:r>
              <a:rPr spc="-315" dirty="0"/>
              <a:t> </a:t>
            </a:r>
            <a:r>
              <a:rPr spc="30" dirty="0"/>
              <a:t>прямоугольник</a:t>
            </a:r>
            <a:r>
              <a:rPr spc="-300" dirty="0"/>
              <a:t> </a:t>
            </a:r>
            <a:r>
              <a:rPr spc="570" dirty="0"/>
              <a:t>— </a:t>
            </a:r>
            <a:r>
              <a:rPr spc="-897" dirty="0"/>
              <a:t> </a:t>
            </a:r>
            <a:r>
              <a:rPr spc="-73" dirty="0"/>
              <a:t>нельзя.</a:t>
            </a:r>
          </a:p>
          <a:p>
            <a:pPr marL="7701" marR="1084725">
              <a:lnSpc>
                <a:spcPct val="100000"/>
              </a:lnSpc>
              <a:spcBef>
                <a:spcPts val="1795"/>
              </a:spcBef>
            </a:pPr>
            <a:r>
              <a:rPr spc="42" dirty="0"/>
              <a:t>Давайте</a:t>
            </a:r>
            <a:r>
              <a:rPr spc="-334" dirty="0"/>
              <a:t> </a:t>
            </a:r>
            <a:r>
              <a:rPr spc="45" dirty="0"/>
              <a:t>напишем</a:t>
            </a:r>
            <a:r>
              <a:rPr spc="-318" dirty="0"/>
              <a:t> </a:t>
            </a:r>
            <a:r>
              <a:rPr spc="3" dirty="0"/>
              <a:t>отдельный</a:t>
            </a:r>
            <a:r>
              <a:rPr spc="-324" dirty="0"/>
              <a:t> </a:t>
            </a:r>
            <a:r>
              <a:rPr spc="-18" dirty="0"/>
              <a:t>класс</a:t>
            </a:r>
            <a:r>
              <a:rPr spc="-309" dirty="0"/>
              <a:t> </a:t>
            </a:r>
            <a:r>
              <a:rPr spc="52" dirty="0"/>
              <a:t>RegularPolygon</a:t>
            </a:r>
            <a:r>
              <a:rPr spc="-312" dirty="0"/>
              <a:t> </a:t>
            </a:r>
            <a:r>
              <a:rPr spc="-42" dirty="0"/>
              <a:t>для </a:t>
            </a:r>
            <a:r>
              <a:rPr spc="-894" dirty="0"/>
              <a:t> </a:t>
            </a:r>
            <a:r>
              <a:rPr spc="24" dirty="0"/>
              <a:t>правиль</a:t>
            </a:r>
            <a:r>
              <a:rPr spc="-24" dirty="0"/>
              <a:t>ных</a:t>
            </a:r>
            <a:r>
              <a:rPr spc="-330" dirty="0"/>
              <a:t> </a:t>
            </a:r>
            <a:r>
              <a:rPr spc="55" dirty="0"/>
              <a:t>многоу</a:t>
            </a:r>
            <a:r>
              <a:rPr spc="49" dirty="0"/>
              <a:t>г</a:t>
            </a:r>
            <a:r>
              <a:rPr spc="3" dirty="0"/>
              <a:t>ольни</a:t>
            </a:r>
            <a:r>
              <a:rPr spc="9" dirty="0"/>
              <a:t>к</a:t>
            </a:r>
            <a:r>
              <a:rPr spc="-69" dirty="0"/>
              <a:t>ов.</a:t>
            </a:r>
          </a:p>
        </p:txBody>
      </p:sp>
    </p:spTree>
    <p:extLst>
      <p:ext uri="{BB962C8B-B14F-4D97-AF65-F5344CB8AC3E}">
        <p14:creationId xmlns:p14="http://schemas.microsoft.com/office/powerpoint/2010/main" val="25376868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199" y="514955"/>
            <a:ext cx="3491795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spc="185" dirty="0"/>
              <a:t>Пример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9199" y="1562411"/>
            <a:ext cx="8995493" cy="3754640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sz="2395" spc="-9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math</a:t>
            </a:r>
            <a:r>
              <a:rPr sz="2395" spc="-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sz="2395" spc="-9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tan,</a:t>
            </a:r>
            <a:r>
              <a:rPr sz="2395" spc="-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pi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sz="278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30"/>
              </a:spcBef>
            </a:pPr>
            <a:endParaRPr sz="2274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>
              <a:spcBef>
                <a:spcPts val="3"/>
              </a:spcBef>
            </a:pPr>
            <a:r>
              <a:rPr sz="2395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sz="2395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dirty="0">
                <a:latin typeface="Calibri" panose="020F0502020204030204" pitchFamily="34" charset="0"/>
                <a:cs typeface="Calibri" panose="020F0502020204030204" pitchFamily="34" charset="0"/>
              </a:rPr>
              <a:t>RegularPolygon:</a:t>
            </a:r>
          </a:p>
          <a:p>
            <a:pPr marL="1473640" marR="1468249" indent="-733162">
              <a:lnSpc>
                <a:spcPct val="100200"/>
              </a:lnSpc>
              <a:tabLst>
                <a:tab pos="3672740" algn="l"/>
                <a:tab pos="4773253" algn="l"/>
                <a:tab pos="5138679" algn="l"/>
                <a:tab pos="5322355" algn="l"/>
              </a:tabLst>
            </a:pPr>
            <a:r>
              <a:rPr sz="2395" spc="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sz="2395" u="heavy" spc="6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u="heavy" spc="9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sz="2395" u="heavy" spc="3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u="heavy" spc="6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(self,</a:t>
            </a:r>
            <a:r>
              <a:rPr sz="2395" spc="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side,	n): </a:t>
            </a:r>
            <a:r>
              <a:rPr sz="2395" spc="6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self.side</a:t>
            </a:r>
            <a:r>
              <a:rPr sz="2395" spc="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3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side	</a:t>
            </a:r>
            <a:r>
              <a:rPr sz="2395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sz="2395" spc="-30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длина</a:t>
            </a:r>
            <a:r>
              <a:rPr sz="2395" spc="-21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стороны </a:t>
            </a:r>
            <a:r>
              <a:rPr sz="2395" spc="-1428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self.n </a:t>
            </a: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395" spc="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n	</a:t>
            </a:r>
            <a:r>
              <a:rPr sz="2395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sz="2395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число	сторон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7"/>
              </a:spcBef>
            </a:pPr>
            <a:endParaRPr sz="251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73640" marR="1468249" indent="-733162">
              <a:lnSpc>
                <a:spcPct val="100200"/>
              </a:lnSpc>
              <a:tabLst>
                <a:tab pos="5139449" algn="l"/>
              </a:tabLst>
            </a:pPr>
            <a:r>
              <a:rPr sz="2395" spc="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inscribed_circle_radius(self): </a:t>
            </a: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6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''</a:t>
            </a:r>
            <a:r>
              <a:rPr sz="2395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sz="2395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Рад</a:t>
            </a:r>
            <a:r>
              <a:rPr sz="2395" spc="-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395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</a:t>
            </a:r>
            <a:r>
              <a:rPr sz="2395" spc="6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 </a:t>
            </a:r>
            <a:r>
              <a:rPr sz="2395" spc="-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395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пис</a:t>
            </a:r>
            <a:r>
              <a:rPr sz="2395" spc="-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395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нно</a:t>
            </a:r>
            <a:r>
              <a:rPr sz="2395" spc="6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й</a:t>
            </a:r>
            <a:r>
              <a:rPr sz="2395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395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ок</a:t>
            </a:r>
            <a:r>
              <a:rPr sz="2395" spc="-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</a:t>
            </a:r>
            <a:r>
              <a:rPr sz="2395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ужн</a:t>
            </a:r>
            <a:r>
              <a:rPr sz="2395" spc="-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sz="2395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сти</a:t>
            </a:r>
            <a:r>
              <a:rPr sz="2395" spc="-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sz="2395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''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73640">
              <a:spcBef>
                <a:spcPts val="6"/>
              </a:spcBef>
            </a:pPr>
            <a:r>
              <a:rPr sz="2395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395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self.side</a:t>
            </a:r>
            <a:r>
              <a:rPr sz="23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395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2395" spc="9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sz="2395" spc="-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tan(pi </a:t>
            </a: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sz="2395" dirty="0">
                <a:latin typeface="Calibri" panose="020F0502020204030204" pitchFamily="34" charset="0"/>
                <a:cs typeface="Calibri" panose="020F0502020204030204" pitchFamily="34" charset="0"/>
              </a:rPr>
              <a:t> self.n))</a:t>
            </a:r>
          </a:p>
        </p:txBody>
      </p:sp>
    </p:spTree>
    <p:extLst>
      <p:ext uri="{BB962C8B-B14F-4D97-AF65-F5344CB8AC3E}">
        <p14:creationId xmlns:p14="http://schemas.microsoft.com/office/powerpoint/2010/main" val="24662020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322" y="598082"/>
            <a:ext cx="3308915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spc="185" dirty="0"/>
              <a:t>Пример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9322" y="1305388"/>
            <a:ext cx="10925437" cy="4381922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>
              <a:spcBef>
                <a:spcPts val="61"/>
              </a:spcBef>
            </a:pPr>
            <a:r>
              <a:rPr sz="2698" spc="39" dirty="0">
                <a:latin typeface="Calibri" panose="020F0502020204030204" pitchFamily="34" charset="0"/>
                <a:cs typeface="Calibri" panose="020F0502020204030204" pitchFamily="34" charset="0"/>
              </a:rPr>
              <a:t>Квадрат </a:t>
            </a:r>
            <a:r>
              <a:rPr sz="2698" spc="69" dirty="0">
                <a:latin typeface="Calibri" panose="020F0502020204030204" pitchFamily="34" charset="0"/>
                <a:cs typeface="Calibri" panose="020F0502020204030204" pitchFamily="34" charset="0"/>
              </a:rPr>
              <a:t>можно </a:t>
            </a:r>
            <a:r>
              <a:rPr sz="2698" spc="18" dirty="0">
                <a:latin typeface="Calibri" panose="020F0502020204030204" pitchFamily="34" charset="0"/>
                <a:cs typeface="Calibri" panose="020F0502020204030204" pitchFamily="34" charset="0"/>
              </a:rPr>
              <a:t>отнаследовать </a:t>
            </a:r>
            <a:r>
              <a:rPr sz="2698" spc="76" dirty="0">
                <a:latin typeface="Calibri" panose="020F0502020204030204" pitchFamily="34" charset="0"/>
                <a:cs typeface="Calibri" panose="020F0502020204030204" pitchFamily="34" charset="0"/>
              </a:rPr>
              <a:t>от </a:t>
            </a:r>
            <a:r>
              <a:rPr sz="2698" spc="30" dirty="0">
                <a:latin typeface="Calibri" panose="020F0502020204030204" pitchFamily="34" charset="0"/>
                <a:cs typeface="Calibri" panose="020F0502020204030204" pitchFamily="34" charset="0"/>
              </a:rPr>
              <a:t>прямоугольника </a:t>
            </a:r>
            <a:r>
              <a:rPr sz="2698" spc="61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sz="2698" spc="39" dirty="0">
                <a:latin typeface="Calibri" panose="020F0502020204030204" pitchFamily="34" charset="0"/>
                <a:cs typeface="Calibri" panose="020F0502020204030204" pitchFamily="34" charset="0"/>
              </a:rPr>
              <a:t>правильного </a:t>
            </a:r>
            <a:r>
              <a:rPr sz="2698" spc="4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6" dirty="0">
                <a:latin typeface="Calibri" panose="020F0502020204030204" pitchFamily="34" charset="0"/>
                <a:cs typeface="Calibri" panose="020F0502020204030204" pitchFamily="34" charset="0"/>
              </a:rPr>
              <a:t>многоугольника.</a:t>
            </a:r>
            <a:r>
              <a:rPr sz="2698" spc="-28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88" dirty="0">
                <a:latin typeface="Calibri" panose="020F0502020204030204" pitchFamily="34" charset="0"/>
                <a:cs typeface="Calibri" panose="020F0502020204030204" pitchFamily="34" charset="0"/>
              </a:rPr>
              <a:t>Обратите</a:t>
            </a:r>
            <a:r>
              <a:rPr sz="2698" spc="-27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6" dirty="0">
                <a:latin typeface="Calibri" panose="020F0502020204030204" pitchFamily="34" charset="0"/>
                <a:cs typeface="Calibri" panose="020F0502020204030204" pitchFamily="34" charset="0"/>
              </a:rPr>
              <a:t>внимание</a:t>
            </a:r>
            <a:r>
              <a:rPr sz="2698" spc="-28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9" dirty="0">
                <a:latin typeface="Calibri" panose="020F0502020204030204" pitchFamily="34" charset="0"/>
                <a:cs typeface="Calibri" panose="020F0502020204030204" pitchFamily="34" charset="0"/>
              </a:rPr>
              <a:t>на</a:t>
            </a:r>
            <a:r>
              <a:rPr sz="2698" spc="-27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55" dirty="0">
                <a:latin typeface="Calibri" panose="020F0502020204030204" pitchFamily="34" charset="0"/>
                <a:cs typeface="Calibri" panose="020F0502020204030204" pitchFamily="34" charset="0"/>
              </a:rPr>
              <a:t>конструктор</a:t>
            </a:r>
            <a:r>
              <a:rPr sz="2698" spc="-27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-6" dirty="0">
                <a:latin typeface="Calibri" panose="020F0502020204030204" pitchFamily="34" charset="0"/>
                <a:cs typeface="Calibri" panose="020F0502020204030204" pitchFamily="34" charset="0"/>
              </a:rPr>
              <a:t>класса</a:t>
            </a:r>
            <a:r>
              <a:rPr sz="2698" spc="-27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24" dirty="0">
                <a:latin typeface="Calibri" panose="020F0502020204030204" pitchFamily="34" charset="0"/>
                <a:cs typeface="Calibri" panose="020F0502020204030204" pitchFamily="34" charset="0"/>
              </a:rPr>
              <a:t>Square:</a:t>
            </a:r>
            <a:endParaRPr sz="26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2"/>
              </a:spcBef>
            </a:pPr>
            <a:endParaRPr sz="388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0408" marR="4183335" indent="-673092">
              <a:lnSpc>
                <a:spcPct val="108400"/>
              </a:lnSpc>
            </a:pPr>
            <a:r>
              <a:rPr sz="2183" spc="12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Square(Rectangle, RegularPolygon): </a:t>
            </a:r>
            <a:r>
              <a:rPr sz="2183" spc="-130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183" u="heavy" spc="1334" dirty="0">
                <a:solidFill>
                  <a:srgbClr val="3878BD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sz="2183" u="heavy" spc="1331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(self, </a:t>
            </a:r>
            <a:r>
              <a:rPr sz="2183" spc="9" dirty="0">
                <a:latin typeface="Calibri" panose="020F0502020204030204" pitchFamily="34" charset="0"/>
                <a:cs typeface="Calibri" panose="020F0502020204030204" pitchFamily="34" charset="0"/>
              </a:rPr>
              <a:t>a):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53115" marR="314597">
              <a:lnSpc>
                <a:spcPct val="108300"/>
              </a:lnSpc>
              <a:spcBef>
                <a:spcPts val="6"/>
              </a:spcBef>
            </a:pPr>
            <a:r>
              <a:rPr sz="2183" spc="1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Приходится </a:t>
            </a:r>
            <a:r>
              <a:rPr sz="2183" spc="9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явно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вызывать конструкторы базовых классов </a:t>
            </a:r>
            <a:r>
              <a:rPr sz="2183" spc="-1304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9" dirty="0">
                <a:latin typeface="Calibri" panose="020F0502020204030204" pitchFamily="34" charset="0"/>
                <a:cs typeface="Calibri" panose="020F0502020204030204" pitchFamily="34" charset="0"/>
              </a:rPr>
              <a:t>Rectangle.</a:t>
            </a:r>
            <a:r>
              <a:rPr sz="2183" u="heavy" spc="18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sz="2183" u="heavy" spc="18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(self,</a:t>
            </a:r>
            <a:r>
              <a:rPr sz="2183" spc="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a,</a:t>
            </a:r>
            <a:r>
              <a:rPr sz="2183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a)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53115">
              <a:spcBef>
                <a:spcPts val="218"/>
              </a:spcBef>
            </a:pP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RegularPolygon.</a:t>
            </a:r>
            <a:r>
              <a:rPr sz="2183" u="heavy" spc="1319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sz="2183" u="heavy" spc="132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(self,</a:t>
            </a:r>
            <a:r>
              <a:rPr sz="2183" spc="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a,</a:t>
            </a:r>
            <a:r>
              <a:rPr sz="218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5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2183" spc="15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sz="254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7"/>
              </a:spcBef>
            </a:pPr>
            <a:endParaRPr sz="263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>
              <a:spcBef>
                <a:spcPts val="3"/>
              </a:spcBef>
            </a:pPr>
            <a:r>
              <a:rPr sz="2183" spc="15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183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5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183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Square(</a:t>
            </a:r>
            <a:r>
              <a:rPr sz="2183" spc="12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59322" y="5687310"/>
          <a:ext cx="10971644" cy="947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7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574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3060">
                <a:tc>
                  <a:txBody>
                    <a:bodyPr/>
                    <a:lstStyle/>
                    <a:p>
                      <a:pPr marL="31750">
                        <a:lnSpc>
                          <a:spcPts val="4090"/>
                        </a:lnSpc>
                      </a:pPr>
                      <a:r>
                        <a:rPr sz="2200" spc="2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s.describe()</a:t>
                      </a:r>
                      <a:endParaRPr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ts val="4090"/>
                        </a:lnSpc>
                      </a:pPr>
                      <a:r>
                        <a:rPr sz="2200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</a:t>
                      </a:r>
                      <a:endParaRPr sz="2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ts val="4090"/>
                        </a:lnSpc>
                      </a:pPr>
                      <a:r>
                        <a:rPr sz="2200" spc="20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метод</a:t>
                      </a:r>
                      <a:endParaRPr sz="2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ts val="4090"/>
                        </a:lnSpc>
                      </a:pPr>
                      <a:r>
                        <a:rPr sz="2200" spc="20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класса</a:t>
                      </a:r>
                      <a:endParaRPr sz="2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4090"/>
                        </a:lnSpc>
                      </a:pPr>
                      <a:r>
                        <a:rPr sz="2200" spc="15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Rectangle</a:t>
                      </a:r>
                      <a:endParaRPr sz="2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60">
                <a:tc>
                  <a:txBody>
                    <a:bodyPr/>
                    <a:lstStyle/>
                    <a:p>
                      <a:pPr marL="31750">
                        <a:lnSpc>
                          <a:spcPts val="4320"/>
                        </a:lnSpc>
                      </a:pPr>
                      <a:r>
                        <a:rPr sz="2200" spc="2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print(s.inscribed_circle_radius())</a:t>
                      </a:r>
                      <a:endParaRPr sz="2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ts val="4320"/>
                        </a:lnSpc>
                      </a:pPr>
                      <a:r>
                        <a:rPr sz="2200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</a:t>
                      </a:r>
                      <a:endParaRPr sz="2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ts val="4320"/>
                        </a:lnSpc>
                      </a:pPr>
                      <a:r>
                        <a:rPr sz="2200" spc="20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метод</a:t>
                      </a:r>
                      <a:endParaRPr sz="2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ts val="4320"/>
                        </a:lnSpc>
                      </a:pPr>
                      <a:r>
                        <a:rPr sz="2200" spc="20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класса</a:t>
                      </a:r>
                      <a:endParaRPr sz="2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4320"/>
                        </a:lnSpc>
                      </a:pPr>
                      <a:r>
                        <a:rPr sz="2200" spc="15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RegularPolygon</a:t>
                      </a:r>
                      <a:endParaRPr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7742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5363" y="268778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Давайте создадим класс </a:t>
            </a:r>
            <a:r>
              <a:rPr lang="en-US" sz="4000" dirty="0"/>
              <a:t>Triangle: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5364" y="1741486"/>
            <a:ext cx="9894309" cy="46037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class Triangle(Polygon):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 Polygon.__</a:t>
            </a:r>
            <a:r>
              <a:rPr lang="en-US" dirty="0" err="1"/>
              <a:t>init</a:t>
            </a:r>
            <a:r>
              <a:rPr lang="en-US" dirty="0"/>
              <a:t>__(self,3)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findArea</a:t>
            </a:r>
            <a:r>
              <a:rPr lang="en-US" dirty="0"/>
              <a:t>(self):</a:t>
            </a:r>
          </a:p>
          <a:p>
            <a:r>
              <a:rPr lang="en-US" dirty="0"/>
              <a:t>        a, b, c = </a:t>
            </a:r>
            <a:r>
              <a:rPr lang="en-US" dirty="0" err="1"/>
              <a:t>self.sides</a:t>
            </a:r>
            <a:endParaRPr lang="en-US" dirty="0"/>
          </a:p>
          <a:p>
            <a:r>
              <a:rPr lang="en-US" dirty="0"/>
              <a:t>        # </a:t>
            </a:r>
            <a:r>
              <a:rPr lang="ru-RU" dirty="0"/>
              <a:t>Вычисляем полупериметр</a:t>
            </a:r>
          </a:p>
          <a:p>
            <a:r>
              <a:rPr lang="ru-RU" dirty="0"/>
              <a:t>        </a:t>
            </a:r>
            <a:r>
              <a:rPr lang="en-US" dirty="0"/>
              <a:t>s = (a + b + c) / 2</a:t>
            </a:r>
          </a:p>
          <a:p>
            <a:r>
              <a:rPr lang="en-US" dirty="0"/>
              <a:t>        area = (s*(s-a)*(s-b)*(s-c)) ** 0.5</a:t>
            </a:r>
          </a:p>
          <a:p>
            <a:r>
              <a:rPr lang="en-US" dirty="0"/>
              <a:t>        print('</a:t>
            </a:r>
            <a:r>
              <a:rPr lang="ru-RU" dirty="0"/>
              <a:t>Площадь треугольника равна %0.2</a:t>
            </a:r>
            <a:r>
              <a:rPr lang="en-US" dirty="0"/>
              <a:t>f' %area)</a:t>
            </a:r>
          </a:p>
        </p:txBody>
      </p:sp>
    </p:spTree>
    <p:extLst>
      <p:ext uri="{BB962C8B-B14F-4D97-AF65-F5344CB8AC3E}">
        <p14:creationId xmlns:p14="http://schemas.microsoft.com/office/powerpoint/2010/main" val="193906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7681" y="401782"/>
            <a:ext cx="11196637" cy="1325563"/>
          </a:xfrm>
        </p:spPr>
        <p:txBody>
          <a:bodyPr>
            <a:noAutofit/>
          </a:bodyPr>
          <a:lstStyle/>
          <a:p>
            <a:r>
              <a:rPr lang="ru-RU" sz="2800" dirty="0"/>
              <a:t>В классе есть и собственный метод </a:t>
            </a:r>
            <a:r>
              <a:rPr lang="ru-RU" sz="2800" dirty="0" err="1"/>
              <a:t>findArea</a:t>
            </a:r>
            <a:r>
              <a:rPr lang="ru-RU" sz="2800" dirty="0"/>
              <a:t>(). Он вычисляет площадь треугольника и выводит ее на экран. </a:t>
            </a:r>
            <a:br>
              <a:rPr lang="ru-RU" sz="2800" dirty="0"/>
            </a:br>
            <a:r>
              <a:rPr lang="ru-RU" sz="2800" dirty="0"/>
              <a:t>Попробуем запустить нашу программу:</a:t>
            </a:r>
            <a:endParaRPr lang="en-US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1989" y="2101849"/>
            <a:ext cx="7450367" cy="4603751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&gt;&gt;&gt; t = </a:t>
            </a:r>
            <a:r>
              <a:rPr lang="ru-RU" dirty="0" err="1"/>
              <a:t>Triangle</a:t>
            </a:r>
            <a:r>
              <a:rPr lang="ru-RU" dirty="0"/>
              <a:t>()</a:t>
            </a:r>
          </a:p>
          <a:p>
            <a:endParaRPr lang="ru-RU" dirty="0"/>
          </a:p>
          <a:p>
            <a:r>
              <a:rPr lang="ru-RU" dirty="0"/>
              <a:t>&gt;&gt;&gt; </a:t>
            </a:r>
            <a:r>
              <a:rPr lang="ru-RU" dirty="0" err="1"/>
              <a:t>t.inputSides</a:t>
            </a:r>
            <a:r>
              <a:rPr lang="ru-RU" dirty="0"/>
              <a:t>()</a:t>
            </a:r>
          </a:p>
          <a:p>
            <a:r>
              <a:rPr lang="ru-RU" dirty="0"/>
              <a:t>Введите сторону 1 : 3</a:t>
            </a:r>
          </a:p>
          <a:p>
            <a:r>
              <a:rPr lang="ru-RU" dirty="0"/>
              <a:t>Введите сторону 2 : 5</a:t>
            </a:r>
          </a:p>
          <a:p>
            <a:r>
              <a:rPr lang="ru-RU" dirty="0"/>
              <a:t>Введите сторону 3 : 4</a:t>
            </a:r>
          </a:p>
          <a:p>
            <a:endParaRPr lang="ru-RU" dirty="0"/>
          </a:p>
          <a:p>
            <a:r>
              <a:rPr lang="ru-RU" dirty="0"/>
              <a:t>&gt;&gt;&gt; </a:t>
            </a:r>
            <a:r>
              <a:rPr lang="ru-RU" dirty="0" err="1"/>
              <a:t>t.dispSides</a:t>
            </a:r>
            <a:r>
              <a:rPr lang="ru-RU" dirty="0"/>
              <a:t>()</a:t>
            </a:r>
          </a:p>
          <a:p>
            <a:r>
              <a:rPr lang="ru-RU" dirty="0"/>
              <a:t>Сторона 1  —  3.0</a:t>
            </a:r>
          </a:p>
          <a:p>
            <a:r>
              <a:rPr lang="ru-RU" dirty="0"/>
              <a:t>Сторона 2  —  5.0</a:t>
            </a:r>
          </a:p>
          <a:p>
            <a:r>
              <a:rPr lang="ru-RU" dirty="0"/>
              <a:t>Сторона 3  —  4.0</a:t>
            </a:r>
          </a:p>
          <a:p>
            <a:endParaRPr lang="ru-RU" dirty="0"/>
          </a:p>
          <a:p>
            <a:r>
              <a:rPr lang="ru-RU" dirty="0"/>
              <a:t>&gt;&gt;&gt; </a:t>
            </a:r>
            <a:r>
              <a:rPr lang="ru-RU" dirty="0" err="1"/>
              <a:t>t.findArea</a:t>
            </a:r>
            <a:r>
              <a:rPr lang="ru-RU" dirty="0"/>
              <a:t>()</a:t>
            </a:r>
          </a:p>
          <a:p>
            <a:r>
              <a:rPr lang="ru-RU" dirty="0"/>
              <a:t>Площадь треугольника равна 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5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794" y="1171626"/>
            <a:ext cx="2925721" cy="315292"/>
          </a:xfrm>
          <a:prstGeom prst="rect">
            <a:avLst/>
          </a:prstGeom>
        </p:spPr>
        <p:txBody>
          <a:bodyPr vert="horz" wrap="square" lIns="0" tIns="7316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58"/>
              </a:spcBef>
            </a:pPr>
            <a:r>
              <a:rPr sz="2001" spc="3" dirty="0">
                <a:solidFill>
                  <a:srgbClr val="3878BD"/>
                </a:solidFill>
                <a:latin typeface="Courier New"/>
                <a:cs typeface="Courier New"/>
              </a:rPr>
              <a:t>from</a:t>
            </a:r>
            <a:r>
              <a:rPr sz="2001" spc="-9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001" spc="3" dirty="0">
                <a:latin typeface="Courier New"/>
                <a:cs typeface="Courier New"/>
              </a:rPr>
              <a:t>math</a:t>
            </a:r>
            <a:r>
              <a:rPr sz="2001" spc="-6" dirty="0">
                <a:latin typeface="Courier New"/>
                <a:cs typeface="Courier New"/>
              </a:rPr>
              <a:t> </a:t>
            </a:r>
            <a:r>
              <a:rPr sz="2001" spc="3" dirty="0">
                <a:solidFill>
                  <a:srgbClr val="3878BD"/>
                </a:solidFill>
                <a:latin typeface="Courier New"/>
                <a:cs typeface="Courier New"/>
              </a:rPr>
              <a:t>import</a:t>
            </a:r>
            <a:r>
              <a:rPr sz="2001" spc="-3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001" spc="3" dirty="0">
                <a:latin typeface="Courier New"/>
                <a:cs typeface="Courier New"/>
              </a:rPr>
              <a:t>pi</a:t>
            </a:r>
            <a:endParaRPr sz="2001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8794" y="1638085"/>
            <a:ext cx="4763633" cy="5079816"/>
          </a:xfrm>
          <a:prstGeom prst="rect">
            <a:avLst/>
          </a:prstGeom>
        </p:spPr>
        <p:txBody>
          <a:bodyPr vert="horz" wrap="square" lIns="0" tIns="32730" rIns="0" bIns="0" rtlCol="0">
            <a:spAutoFit/>
          </a:bodyPr>
          <a:lstStyle/>
          <a:p>
            <a:pPr marL="7701">
              <a:spcBef>
                <a:spcPts val="258"/>
              </a:spcBef>
            </a:pPr>
            <a:r>
              <a:rPr sz="2001" dirty="0">
                <a:solidFill>
                  <a:srgbClr val="3878BD"/>
                </a:solidFill>
                <a:latin typeface="Courier New"/>
                <a:cs typeface="Courier New"/>
              </a:rPr>
              <a:t>class</a:t>
            </a:r>
            <a:r>
              <a:rPr sz="2001" spc="-12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001" dirty="0">
                <a:latin typeface="Courier New"/>
                <a:cs typeface="Courier New"/>
              </a:rPr>
              <a:t>Circle:</a:t>
            </a:r>
          </a:p>
          <a:p>
            <a:pPr marL="1232975" marR="3081" indent="-613021">
              <a:lnSpc>
                <a:spcPts val="2601"/>
              </a:lnSpc>
              <a:spcBef>
                <a:spcPts val="118"/>
              </a:spcBef>
            </a:pPr>
            <a:r>
              <a:rPr sz="2001" spc="3" dirty="0">
                <a:solidFill>
                  <a:srgbClr val="3878BD"/>
                </a:solidFill>
                <a:latin typeface="Courier New"/>
                <a:cs typeface="Courier New"/>
              </a:rPr>
              <a:t>def</a:t>
            </a:r>
            <a:r>
              <a:rPr sz="2001" u="heavy" spc="6" dirty="0">
                <a:solidFill>
                  <a:srgbClr val="3878BD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001" spc="3" dirty="0">
                <a:latin typeface="Courier New"/>
                <a:cs typeface="Courier New"/>
              </a:rPr>
              <a:t>init</a:t>
            </a:r>
            <a:r>
              <a:rPr sz="2001" u="heavy" spc="6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001" spc="3" dirty="0">
                <a:latin typeface="Courier New"/>
                <a:cs typeface="Courier New"/>
              </a:rPr>
              <a:t>(self, radius): </a:t>
            </a:r>
            <a:r>
              <a:rPr sz="2001" spc="-1198" dirty="0">
                <a:latin typeface="Courier New"/>
                <a:cs typeface="Courier New"/>
              </a:rPr>
              <a:t> </a:t>
            </a:r>
            <a:r>
              <a:rPr sz="2001" spc="3" dirty="0">
                <a:latin typeface="Courier New"/>
                <a:cs typeface="Courier New"/>
              </a:rPr>
              <a:t>self.r </a:t>
            </a:r>
            <a:r>
              <a:rPr sz="2001" dirty="0">
                <a:latin typeface="Courier New"/>
                <a:cs typeface="Courier New"/>
              </a:rPr>
              <a:t>=</a:t>
            </a:r>
            <a:r>
              <a:rPr sz="2001" spc="3" dirty="0">
                <a:latin typeface="Courier New"/>
                <a:cs typeface="Courier New"/>
              </a:rPr>
              <a:t> radius</a:t>
            </a:r>
            <a:endParaRPr sz="2001" dirty="0">
              <a:latin typeface="Courier New"/>
              <a:cs typeface="Courier New"/>
            </a:endParaRPr>
          </a:p>
          <a:p>
            <a:pPr>
              <a:spcBef>
                <a:spcPts val="30"/>
              </a:spcBef>
            </a:pPr>
            <a:endParaRPr sz="2335" dirty="0">
              <a:latin typeface="Courier New"/>
              <a:cs typeface="Courier New"/>
            </a:endParaRPr>
          </a:p>
          <a:p>
            <a:pPr marL="620338">
              <a:spcBef>
                <a:spcPts val="3"/>
              </a:spcBef>
            </a:pPr>
            <a:r>
              <a:rPr sz="2001" dirty="0">
                <a:solidFill>
                  <a:srgbClr val="3878BD"/>
                </a:solidFill>
                <a:latin typeface="Courier New"/>
                <a:cs typeface="Courier New"/>
              </a:rPr>
              <a:t>def</a:t>
            </a:r>
            <a:r>
              <a:rPr sz="2001" spc="-9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001" dirty="0">
                <a:latin typeface="Courier New"/>
                <a:cs typeface="Courier New"/>
              </a:rPr>
              <a:t>area(self):</a:t>
            </a:r>
          </a:p>
          <a:p>
            <a:pPr marL="1232975">
              <a:spcBef>
                <a:spcPts val="200"/>
              </a:spcBef>
            </a:pPr>
            <a:r>
              <a:rPr sz="2001" spc="3" dirty="0">
                <a:solidFill>
                  <a:srgbClr val="3878BD"/>
                </a:solidFill>
                <a:latin typeface="Courier New"/>
                <a:cs typeface="Courier New"/>
              </a:rPr>
              <a:t>return</a:t>
            </a:r>
            <a:r>
              <a:rPr sz="2001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001" spc="3" dirty="0">
                <a:latin typeface="Courier New"/>
                <a:cs typeface="Courier New"/>
              </a:rPr>
              <a:t>pi</a:t>
            </a:r>
            <a:r>
              <a:rPr sz="2001" dirty="0">
                <a:latin typeface="Courier New"/>
                <a:cs typeface="Courier New"/>
              </a:rPr>
              <a:t> *</a:t>
            </a:r>
            <a:r>
              <a:rPr sz="2001" spc="-3" dirty="0">
                <a:latin typeface="Courier New"/>
                <a:cs typeface="Courier New"/>
              </a:rPr>
              <a:t> </a:t>
            </a:r>
            <a:r>
              <a:rPr sz="2001" spc="3" dirty="0">
                <a:latin typeface="Courier New"/>
                <a:cs typeface="Courier New"/>
              </a:rPr>
              <a:t>self.r</a:t>
            </a:r>
            <a:r>
              <a:rPr sz="2001" dirty="0">
                <a:latin typeface="Courier New"/>
                <a:cs typeface="Courier New"/>
              </a:rPr>
              <a:t> </a:t>
            </a:r>
            <a:r>
              <a:rPr sz="2001" spc="3" dirty="0">
                <a:latin typeface="Courier New"/>
                <a:cs typeface="Courier New"/>
              </a:rPr>
              <a:t>** </a:t>
            </a:r>
            <a:r>
              <a:rPr sz="2001" dirty="0">
                <a:solidFill>
                  <a:srgbClr val="FA7600"/>
                </a:solidFill>
                <a:latin typeface="Courier New"/>
                <a:cs typeface="Courier New"/>
              </a:rPr>
              <a:t>2</a:t>
            </a:r>
            <a:endParaRPr sz="2001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304" dirty="0">
              <a:latin typeface="Courier New"/>
              <a:cs typeface="Courier New"/>
            </a:endParaRPr>
          </a:p>
          <a:p>
            <a:pPr>
              <a:spcBef>
                <a:spcPts val="9"/>
              </a:spcBef>
            </a:pPr>
            <a:endParaRPr sz="2456" dirty="0">
              <a:latin typeface="Courier New"/>
              <a:cs typeface="Courier New"/>
            </a:endParaRPr>
          </a:p>
          <a:p>
            <a:pPr marL="7701"/>
            <a:r>
              <a:rPr sz="2001" dirty="0">
                <a:solidFill>
                  <a:srgbClr val="3878BD"/>
                </a:solidFill>
                <a:latin typeface="Courier New"/>
                <a:cs typeface="Courier New"/>
              </a:rPr>
              <a:t>class</a:t>
            </a:r>
            <a:r>
              <a:rPr sz="2001" spc="-9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001" dirty="0">
                <a:latin typeface="Courier New"/>
                <a:cs typeface="Courier New"/>
              </a:rPr>
              <a:t>Rectangle:</a:t>
            </a:r>
          </a:p>
          <a:p>
            <a:pPr marL="1232975" marR="309206" indent="-613021">
              <a:lnSpc>
                <a:spcPct val="108200"/>
              </a:lnSpc>
            </a:pPr>
            <a:r>
              <a:rPr sz="2001" spc="3" dirty="0">
                <a:solidFill>
                  <a:srgbClr val="3878BD"/>
                </a:solidFill>
                <a:latin typeface="Courier New"/>
                <a:cs typeface="Courier New"/>
              </a:rPr>
              <a:t>def</a:t>
            </a:r>
            <a:r>
              <a:rPr sz="2001" u="heavy" spc="1201" dirty="0">
                <a:solidFill>
                  <a:srgbClr val="3878BD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001" spc="3" dirty="0">
                <a:latin typeface="Courier New"/>
                <a:cs typeface="Courier New"/>
              </a:rPr>
              <a:t>init</a:t>
            </a:r>
            <a:r>
              <a:rPr sz="2001" u="heavy" spc="1198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001" spc="3" dirty="0">
                <a:latin typeface="Courier New"/>
                <a:cs typeface="Courier New"/>
              </a:rPr>
              <a:t>(self, a,</a:t>
            </a:r>
            <a:r>
              <a:rPr sz="2001" dirty="0">
                <a:latin typeface="Courier New"/>
                <a:cs typeface="Courier New"/>
              </a:rPr>
              <a:t> </a:t>
            </a:r>
            <a:r>
              <a:rPr sz="2001" spc="3" dirty="0">
                <a:latin typeface="Courier New"/>
                <a:cs typeface="Courier New"/>
              </a:rPr>
              <a:t>b): </a:t>
            </a:r>
            <a:r>
              <a:rPr sz="2001" spc="-1195" dirty="0">
                <a:latin typeface="Courier New"/>
                <a:cs typeface="Courier New"/>
              </a:rPr>
              <a:t> </a:t>
            </a:r>
            <a:r>
              <a:rPr sz="2001" spc="3" dirty="0">
                <a:latin typeface="Courier New"/>
                <a:cs typeface="Courier New"/>
              </a:rPr>
              <a:t>self.a </a:t>
            </a:r>
            <a:r>
              <a:rPr sz="2001" dirty="0">
                <a:latin typeface="Courier New"/>
                <a:cs typeface="Courier New"/>
              </a:rPr>
              <a:t>=</a:t>
            </a:r>
            <a:r>
              <a:rPr sz="2001" spc="3" dirty="0">
                <a:latin typeface="Courier New"/>
                <a:cs typeface="Courier New"/>
              </a:rPr>
              <a:t> </a:t>
            </a:r>
            <a:r>
              <a:rPr sz="2001" dirty="0">
                <a:latin typeface="Courier New"/>
                <a:cs typeface="Courier New"/>
              </a:rPr>
              <a:t>a</a:t>
            </a:r>
          </a:p>
          <a:p>
            <a:pPr marL="1232975">
              <a:spcBef>
                <a:spcPts val="203"/>
              </a:spcBef>
            </a:pPr>
            <a:r>
              <a:rPr sz="2001" spc="3" dirty="0">
                <a:latin typeface="Courier New"/>
                <a:cs typeface="Courier New"/>
              </a:rPr>
              <a:t>self.b</a:t>
            </a:r>
            <a:r>
              <a:rPr sz="2001" spc="-15" dirty="0">
                <a:latin typeface="Courier New"/>
                <a:cs typeface="Courier New"/>
              </a:rPr>
              <a:t> </a:t>
            </a:r>
            <a:r>
              <a:rPr sz="2001" dirty="0">
                <a:latin typeface="Courier New"/>
                <a:cs typeface="Courier New"/>
              </a:rPr>
              <a:t>=</a:t>
            </a:r>
            <a:r>
              <a:rPr sz="2001" spc="-18" dirty="0">
                <a:latin typeface="Courier New"/>
                <a:cs typeface="Courier New"/>
              </a:rPr>
              <a:t> </a:t>
            </a:r>
            <a:r>
              <a:rPr sz="2001" dirty="0">
                <a:latin typeface="Courier New"/>
                <a:cs typeface="Courier New"/>
              </a:rPr>
              <a:t>b</a:t>
            </a:r>
          </a:p>
          <a:p>
            <a:pPr>
              <a:spcBef>
                <a:spcPts val="12"/>
              </a:spcBef>
            </a:pPr>
            <a:endParaRPr sz="2456" dirty="0">
              <a:latin typeface="Courier New"/>
              <a:cs typeface="Courier New"/>
            </a:endParaRPr>
          </a:p>
          <a:p>
            <a:pPr marL="620338"/>
            <a:r>
              <a:rPr sz="2001" spc="3" dirty="0">
                <a:solidFill>
                  <a:srgbClr val="3878BD"/>
                </a:solidFill>
                <a:latin typeface="Courier New"/>
                <a:cs typeface="Courier New"/>
              </a:rPr>
              <a:t>def</a:t>
            </a:r>
            <a:r>
              <a:rPr sz="2001" spc="-18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001" spc="3" dirty="0">
                <a:latin typeface="Courier New"/>
                <a:cs typeface="Courier New"/>
              </a:rPr>
              <a:t>area(self):</a:t>
            </a:r>
            <a:endParaRPr sz="2001" dirty="0">
              <a:latin typeface="Courier New"/>
              <a:cs typeface="Courier New"/>
            </a:endParaRPr>
          </a:p>
          <a:p>
            <a:pPr marL="1232975">
              <a:spcBef>
                <a:spcPts val="203"/>
              </a:spcBef>
            </a:pPr>
            <a:r>
              <a:rPr sz="2001" spc="3" dirty="0">
                <a:solidFill>
                  <a:srgbClr val="3878BD"/>
                </a:solidFill>
                <a:latin typeface="Courier New"/>
                <a:cs typeface="Courier New"/>
              </a:rPr>
              <a:t>return</a:t>
            </a:r>
            <a:r>
              <a:rPr sz="2001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2001" spc="3" dirty="0">
                <a:latin typeface="Courier New"/>
                <a:cs typeface="Courier New"/>
              </a:rPr>
              <a:t>self.a</a:t>
            </a:r>
            <a:r>
              <a:rPr sz="2001" spc="-3" dirty="0">
                <a:latin typeface="Courier New"/>
                <a:cs typeface="Courier New"/>
              </a:rPr>
              <a:t> </a:t>
            </a:r>
            <a:r>
              <a:rPr sz="2001" dirty="0">
                <a:latin typeface="Courier New"/>
                <a:cs typeface="Courier New"/>
              </a:rPr>
              <a:t>* </a:t>
            </a:r>
            <a:r>
              <a:rPr sz="2001" spc="3" dirty="0">
                <a:latin typeface="Courier New"/>
                <a:cs typeface="Courier New"/>
              </a:rPr>
              <a:t>self.b</a:t>
            </a:r>
            <a:endParaRPr sz="2001" dirty="0">
              <a:latin typeface="Courier New"/>
              <a:cs typeface="Courier New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Рассмотрим следующий пример</a:t>
            </a:r>
            <a:r>
              <a:rPr lang="en-US" sz="4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0998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795" y="1230975"/>
            <a:ext cx="10695368" cy="60279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701" marR="3081">
              <a:lnSpc>
                <a:spcPts val="4997"/>
              </a:lnSpc>
            </a:pPr>
            <a:r>
              <a:rPr sz="3600" spc="64" dirty="0"/>
              <a:t>Наблюдение:</a:t>
            </a:r>
            <a:r>
              <a:rPr sz="3600" spc="-443" dirty="0"/>
              <a:t> </a:t>
            </a:r>
            <a:r>
              <a:rPr sz="3600" spc="118" dirty="0"/>
              <a:t>Square</a:t>
            </a:r>
            <a:r>
              <a:rPr sz="3600" spc="-431" dirty="0"/>
              <a:t> </a:t>
            </a:r>
            <a:r>
              <a:rPr sz="3600" spc="852" dirty="0"/>
              <a:t>–</a:t>
            </a:r>
            <a:r>
              <a:rPr sz="3600" spc="-428" dirty="0"/>
              <a:t> </a:t>
            </a:r>
            <a:r>
              <a:rPr sz="3600" spc="76" dirty="0"/>
              <a:t>частный</a:t>
            </a:r>
            <a:r>
              <a:rPr sz="3600" spc="-437" dirty="0"/>
              <a:t> </a:t>
            </a:r>
            <a:r>
              <a:rPr sz="3600" spc="58" dirty="0"/>
              <a:t>случай </a:t>
            </a:r>
            <a:r>
              <a:rPr sz="3600" spc="-1198" dirty="0"/>
              <a:t> </a:t>
            </a:r>
            <a:r>
              <a:rPr sz="3600" spc="55" dirty="0"/>
              <a:t>Rectangle</a:t>
            </a:r>
          </a:p>
        </p:txBody>
      </p:sp>
      <p:sp>
        <p:nvSpPr>
          <p:cNvPr id="3" name="object 3"/>
          <p:cNvSpPr/>
          <p:nvPr/>
        </p:nvSpPr>
        <p:spPr>
          <a:xfrm>
            <a:off x="2226975" y="3115109"/>
            <a:ext cx="411634" cy="0"/>
          </a:xfrm>
          <a:custGeom>
            <a:avLst/>
            <a:gdLst/>
            <a:ahLst/>
            <a:cxnLst/>
            <a:rect l="l" t="t" r="r" b="b"/>
            <a:pathLst>
              <a:path w="678814">
                <a:moveTo>
                  <a:pt x="0" y="0"/>
                </a:moveTo>
                <a:lnTo>
                  <a:pt x="678555" y="0"/>
                </a:lnTo>
              </a:path>
            </a:pathLst>
          </a:custGeom>
          <a:ln w="33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" name="object 4"/>
          <p:cNvSpPr/>
          <p:nvPr/>
        </p:nvSpPr>
        <p:spPr>
          <a:xfrm>
            <a:off x="3464580" y="3115109"/>
            <a:ext cx="413174" cy="0"/>
          </a:xfrm>
          <a:custGeom>
            <a:avLst/>
            <a:gdLst/>
            <a:ahLst/>
            <a:cxnLst/>
            <a:rect l="l" t="t" r="r" b="b"/>
            <a:pathLst>
              <a:path w="681354">
                <a:moveTo>
                  <a:pt x="0" y="0"/>
                </a:moveTo>
                <a:lnTo>
                  <a:pt x="680817" y="0"/>
                </a:lnTo>
              </a:path>
            </a:pathLst>
          </a:custGeom>
          <a:ln w="33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 txBox="1"/>
          <p:nvPr/>
        </p:nvSpPr>
        <p:spPr>
          <a:xfrm>
            <a:off x="775481" y="2363925"/>
            <a:ext cx="6204545" cy="2660307"/>
          </a:xfrm>
          <a:prstGeom prst="rect">
            <a:avLst/>
          </a:prstGeom>
        </p:spPr>
        <p:txBody>
          <a:bodyPr vert="horz" wrap="square" lIns="0" tIns="32730" rIns="0" bIns="0" rtlCol="0">
            <a:spAutoFit/>
          </a:bodyPr>
          <a:lstStyle/>
          <a:p>
            <a:pPr marL="7701">
              <a:spcBef>
                <a:spcPts val="258"/>
              </a:spcBef>
            </a:pPr>
            <a:r>
              <a:rPr sz="2698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sz="2698" spc="-30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dirty="0">
                <a:latin typeface="Calibri" panose="020F0502020204030204" pitchFamily="34" charset="0"/>
                <a:cs typeface="Calibri" panose="020F0502020204030204" pitchFamily="34" charset="0"/>
              </a:rPr>
              <a:t>Square:</a:t>
            </a:r>
          </a:p>
          <a:p>
            <a:pPr marL="1658086" marR="829043" indent="-825577">
              <a:lnSpc>
                <a:spcPts val="3438"/>
              </a:lnSpc>
              <a:spcBef>
                <a:spcPts val="149"/>
              </a:spcBef>
              <a:tabLst>
                <a:tab pos="2070489" algn="l"/>
                <a:tab pos="3308470" algn="l"/>
              </a:tabLst>
            </a:pP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def		init	</a:t>
            </a:r>
            <a:r>
              <a:rPr sz="2698" dirty="0">
                <a:latin typeface="Calibri" panose="020F0502020204030204" pitchFamily="34" charset="0"/>
                <a:cs typeface="Calibri" panose="020F0502020204030204" pitchFamily="34" charset="0"/>
              </a:rPr>
              <a:t>(self,</a:t>
            </a:r>
            <a:r>
              <a:rPr sz="2698" spc="-4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dirty="0">
                <a:latin typeface="Calibri" panose="020F0502020204030204" pitchFamily="34" charset="0"/>
                <a:cs typeface="Calibri" panose="020F0502020204030204" pitchFamily="34" charset="0"/>
              </a:rPr>
              <a:t>a): </a:t>
            </a:r>
            <a:r>
              <a:rPr sz="2698" spc="-16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dirty="0">
                <a:latin typeface="Calibri" panose="020F0502020204030204" pitchFamily="34" charset="0"/>
                <a:cs typeface="Calibri" panose="020F0502020204030204" pitchFamily="34" charset="0"/>
              </a:rPr>
              <a:t>self.a</a:t>
            </a:r>
            <a:r>
              <a:rPr sz="2698" spc="-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6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69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6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sz="26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7"/>
              </a:spcBef>
            </a:pPr>
            <a:endParaRPr sz="3062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32893"/>
            <a:r>
              <a:rPr sz="2698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698" spc="-24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dirty="0">
                <a:latin typeface="Calibri" panose="020F0502020204030204" pitchFamily="34" charset="0"/>
                <a:cs typeface="Calibri" panose="020F0502020204030204" pitchFamily="34" charset="0"/>
              </a:rPr>
              <a:t>area(self):</a:t>
            </a:r>
          </a:p>
          <a:p>
            <a:pPr marL="1658086">
              <a:spcBef>
                <a:spcPts val="203"/>
              </a:spcBef>
            </a:pPr>
            <a:r>
              <a:rPr sz="2698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698" spc="-12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self.a</a:t>
            </a:r>
            <a:r>
              <a:rPr sz="2698" spc="-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6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sz="2698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self.a</a:t>
            </a:r>
            <a:endParaRPr sz="269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1055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64</TotalTime>
  <Words>2622</Words>
  <Application>Microsoft Office PowerPoint</Application>
  <PresentationFormat>Широкоэкранный</PresentationFormat>
  <Paragraphs>399</Paragraphs>
  <Slides>56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4" baseType="lpstr">
      <vt:lpstr>Arial</vt:lpstr>
      <vt:lpstr>Calibri</vt:lpstr>
      <vt:lpstr>Courier New</vt:lpstr>
      <vt:lpstr>Helvetica Light</vt:lpstr>
      <vt:lpstr>Lucida Console</vt:lpstr>
      <vt:lpstr>Trebuchet MS</vt:lpstr>
      <vt:lpstr>Wingdings</vt:lpstr>
      <vt:lpstr>Тема Office</vt:lpstr>
      <vt:lpstr>Объектно-ориентированное программирование</vt:lpstr>
      <vt:lpstr>Наследование — одна из концепций объектно-ориентированного программирования (ООП).  Наследование позволяет объявить класс, который дублирует функциональность уже существующего класса.  С помощью этой концепции вы сможете расширить возможности своего класса.</vt:lpstr>
      <vt:lpstr>Синтаксис</vt:lpstr>
      <vt:lpstr>Задача. Пример наследования</vt:lpstr>
      <vt:lpstr>Объяснение</vt:lpstr>
      <vt:lpstr>Давайте создадим класс Triangle: </vt:lpstr>
      <vt:lpstr>В классе есть и собственный метод findArea(). Он вычисляет площадь треугольника и выводит ее на экран.  Попробуем запустить нашу программу:</vt:lpstr>
      <vt:lpstr>from math import pi</vt:lpstr>
      <vt:lpstr>Наблюдение: Square – частный случай  Rectangle</vt:lpstr>
      <vt:lpstr>Задача: реализовать метод perimeter()  у всех фигур</vt:lpstr>
      <vt:lpstr>Задача: реализовать метод perimeter()  у всех фигур</vt:lpstr>
      <vt:lpstr>Наследование</vt:lpstr>
      <vt:lpstr>Синтаксис наследования</vt:lpstr>
      <vt:lpstr>Иерархия классов</vt:lpstr>
      <vt:lpstr>Иерархия геометрических фигур</vt:lpstr>
      <vt:lpstr>Механизм наследования</vt:lpstr>
      <vt:lpstr>Механизм наследования</vt:lpstr>
      <vt:lpstr>Механизм наследования</vt:lpstr>
      <vt:lpstr>Механизм наследования</vt:lpstr>
      <vt:lpstr>Пример</vt:lpstr>
      <vt:lpstr>Наследование  на  примере геометрических фигур</vt:lpstr>
      <vt:lpstr>Использование методов базового класса</vt:lpstr>
      <vt:lpstr>Использование методов базового класса</vt:lpstr>
      <vt:lpstr>Использование методов базового класса</vt:lpstr>
      <vt:lpstr>Как добавить в производный класс новый  метод, которого нет в базовом классе</vt:lpstr>
      <vt:lpstr>Квадратура круга</vt:lpstr>
      <vt:lpstr>Квадратура круга</vt:lpstr>
      <vt:lpstr>Множественное наследование</vt:lpstr>
      <vt:lpstr>Множественное наследование — это возможность класса иметь более одного родительского класса.  </vt:lpstr>
      <vt:lpstr>Многоуровневое наследование </vt:lpstr>
      <vt:lpstr>Мы также можем наследовать класс от уже наследуемого. Это называется многоуровневым наследованием. Оно может иметь сколько угодно уровней.  В многоуровневом наследовании свойства родительского класса и наследуемого от него класса передаются новому наследуемому классу.</vt:lpstr>
      <vt:lpstr>Класс Derived1 наследуется от класса Base, а класс Derived2 — от класса Derived1.</vt:lpstr>
      <vt:lpstr>Расширение методов</vt:lpstr>
      <vt:lpstr>Иерархия геометрических фигур</vt:lpstr>
      <vt:lpstr>Презентация PowerPoint</vt:lpstr>
      <vt:lpstr>Наследуем класс Square от класса Rectangle</vt:lpstr>
      <vt:lpstr>Наследуем класс Square от класса Rectangle</vt:lpstr>
      <vt:lpstr>Расширение метода</vt:lpstr>
      <vt:lpstr>Расширение метода</vt:lpstr>
      <vt:lpstr>Использование методов  наследников в базовом  классе</vt:lpstr>
      <vt:lpstr>Задача: вывести на экран «описание» фигуры</vt:lpstr>
      <vt:lpstr>Если на вход этой функции подать  переменную неправильного типа?</vt:lpstr>
      <vt:lpstr>Правильное решение – добавить  соответствующий метод в базовый класс</vt:lpstr>
      <vt:lpstr>Методы наследников в базовом классе</vt:lpstr>
      <vt:lpstr>Переопределение  методов</vt:lpstr>
      <vt:lpstr>«Починим» метод describe() для класса Shape</vt:lpstr>
      <vt:lpstr>Презентация PowerPoint</vt:lpstr>
      <vt:lpstr>Переопределение методов</vt:lpstr>
      <vt:lpstr>Множественное  наследование</vt:lpstr>
      <vt:lpstr>Множественное наследование</vt:lpstr>
      <vt:lpstr>Пример</vt:lpstr>
      <vt:lpstr>Проблемы множественного наследования</vt:lpstr>
      <vt:lpstr>Множественное наследование: пример</vt:lpstr>
      <vt:lpstr>Пример</vt:lpstr>
      <vt:lpstr>Пример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86</cp:revision>
  <dcterms:created xsi:type="dcterms:W3CDTF">2022-01-30T05:59:16Z</dcterms:created>
  <dcterms:modified xsi:type="dcterms:W3CDTF">2023-06-30T11:45:47Z</dcterms:modified>
</cp:coreProperties>
</file>