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57" r:id="rId4"/>
    <p:sldId id="358" r:id="rId5"/>
    <p:sldId id="359" r:id="rId6"/>
    <p:sldId id="360" r:id="rId7"/>
    <p:sldId id="385" r:id="rId8"/>
    <p:sldId id="386" r:id="rId9"/>
    <p:sldId id="387" r:id="rId10"/>
    <p:sldId id="388" r:id="rId11"/>
    <p:sldId id="389" r:id="rId12"/>
    <p:sldId id="378" r:id="rId13"/>
    <p:sldId id="365" r:id="rId14"/>
    <p:sldId id="366" r:id="rId15"/>
    <p:sldId id="379" r:id="rId16"/>
    <p:sldId id="368" r:id="rId17"/>
    <p:sldId id="369" r:id="rId18"/>
    <p:sldId id="390" r:id="rId19"/>
    <p:sldId id="391" r:id="rId20"/>
    <p:sldId id="381" r:id="rId21"/>
    <p:sldId id="380" r:id="rId22"/>
    <p:sldId id="382" r:id="rId23"/>
    <p:sldId id="384" r:id="rId24"/>
    <p:sldId id="383" r:id="rId25"/>
    <p:sldId id="296" r:id="rId26"/>
    <p:sldId id="297" r:id="rId27"/>
    <p:sldId id="301" r:id="rId28"/>
    <p:sldId id="298" r:id="rId29"/>
    <p:sldId id="302" r:id="rId30"/>
    <p:sldId id="299" r:id="rId31"/>
    <p:sldId id="303" r:id="rId32"/>
    <p:sldId id="300" r:id="rId33"/>
    <p:sldId id="304" r:id="rId34"/>
    <p:sldId id="305" r:id="rId35"/>
    <p:sldId id="306" r:id="rId36"/>
    <p:sldId id="307" r:id="rId37"/>
    <p:sldId id="308" r:id="rId38"/>
    <p:sldId id="39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7726" y="2270870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17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11" y="1480229"/>
            <a:ext cx="11196636" cy="4603751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Обратите внимание, что метод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 получает второй параметр. Это связано с тем, что при использовании «=» в Python для проверки равенства выполняется метод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__. В это время объект с другой стороны знака равенства назначается первому Два параметра.</a:t>
            </a:r>
          </a:p>
          <a:p>
            <a:endParaRPr lang="ru-RU" dirty="0">
              <a:latin typeface="Calibri" panose="020F0502020204030204" pitchFamily="34" charset="0"/>
              <a:ea typeface="Segoe UI Symbol" panose="020B0502040204020203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В этом примере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 проверяет, равны ли они только на основе того, являются ли оба параметра экземплярами класса 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MyClass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, поэтому будет получен следующий результат:</a:t>
            </a:r>
            <a:endParaRPr lang="en-US" dirty="0">
              <a:latin typeface="Calibri" panose="020F0502020204030204" pitchFamily="34" charset="0"/>
              <a:ea typeface="Segoe UI Symbol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127124"/>
            <a:ext cx="11196636" cy="4603751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MyClass</a:t>
            </a:r>
            <a:r>
              <a:rPr lang="en-US" dirty="0"/>
              <a:t>() ==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</a:t>
            </a:r>
            <a:r>
              <a:rPr lang="en-US" dirty="0" err="1"/>
              <a:t>MyClass</a:t>
            </a:r>
            <a:r>
              <a:rPr lang="en-US" dirty="0"/>
              <a:t>() == 23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mc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&gt;&gt;&gt; mc2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&gt;&gt;&gt; mc == mc2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561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69571" y="2183418"/>
            <a:ext cx="9584872" cy="1131282"/>
          </a:xfrm>
        </p:spPr>
        <p:txBody>
          <a:bodyPr>
            <a:normAutofit/>
          </a:bodyPr>
          <a:lstStyle/>
          <a:p>
            <a:r>
              <a:rPr lang="ru-RU" spc="124" dirty="0">
                <a:latin typeface="Calibri" panose="020F0502020204030204" pitchFamily="34" charset="0"/>
                <a:cs typeface="Calibri" panose="020F0502020204030204" pitchFamily="34" charset="0"/>
              </a:rPr>
              <a:t>Переопределение </a:t>
            </a:r>
            <a:r>
              <a:rPr lang="ru-RU" spc="-18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24" dirty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lang="ru-RU" spc="-706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pc="-85" dirty="0">
                <a:latin typeface="Calibri" panose="020F0502020204030204" pitchFamily="34" charset="0"/>
                <a:cs typeface="Calibri" panose="020F0502020204030204" pitchFamily="34" charset="0"/>
              </a:rPr>
              <a:t>print()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069" y="593926"/>
            <a:ext cx="37661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5994" y="3616729"/>
          <a:ext cx="5640877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47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spc="20" dirty="0" err="1">
                          <a:latin typeface="Courier New"/>
                          <a:cs typeface="Courier New"/>
                        </a:rPr>
                        <a:t>self.minute</a:t>
                      </a:r>
                      <a:r>
                        <a:rPr lang="en-US" sz="2200" spc="20" dirty="0" err="1">
                          <a:latin typeface="Courier New"/>
                          <a:cs typeface="Courier New"/>
                        </a:rPr>
                        <a:t>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ourier New"/>
                          <a:cs typeface="Courier New"/>
                        </a:rPr>
                        <a:t>other.minutes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0">
                <a:tc>
                  <a:txBody>
                    <a:bodyPr/>
                    <a:lstStyle/>
                    <a:p>
                      <a:pPr marL="31750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15"/>
                        </a:lnSpc>
                      </a:pPr>
                      <a:r>
                        <a:rPr sz="2200" spc="20" dirty="0" err="1">
                          <a:latin typeface="Courier New"/>
                          <a:cs typeface="Courier New"/>
                        </a:rPr>
                        <a:t>self.second</a:t>
                      </a:r>
                      <a:r>
                        <a:rPr lang="en-US" sz="2200" spc="20" dirty="0" err="1">
                          <a:latin typeface="Courier New"/>
                          <a:cs typeface="Courier New"/>
                        </a:rPr>
                        <a:t>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ourier New"/>
                          <a:cs typeface="Courier New"/>
                        </a:rPr>
                        <a:t>other.seconds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05068" y="1474373"/>
            <a:ext cx="9788117" cy="5252452"/>
          </a:xfrm>
          <a:prstGeom prst="rect">
            <a:avLst/>
          </a:prstGeom>
        </p:spPr>
        <p:txBody>
          <a:bodyPr vert="horz" wrap="square" lIns="0" tIns="35041" rIns="0" bIns="0" rtlCol="0">
            <a:spAutoFit/>
          </a:bodyPr>
          <a:lstStyle/>
          <a:p>
            <a:pPr marL="7701">
              <a:spcBef>
                <a:spcPts val="276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2693908" indent="-673092">
              <a:lnSpc>
                <a:spcPct val="108400"/>
              </a:lnSpc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 minutes, seconds): </a:t>
            </a:r>
            <a:r>
              <a:rPr sz="2400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minutes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 self.seconds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3"/>
              </a:spcBef>
            </a:pPr>
            <a:r>
              <a:rPr sz="2400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1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sz="2400" u="heavy" spc="132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 other):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6226485">
              <a:lnSpc>
                <a:spcPct val="108300"/>
              </a:lnSpc>
            </a:pP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+=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 </a:t>
            </a:r>
            <a:r>
              <a:rPr sz="2400" spc="-13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Time(m,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/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2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sz="2400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'{}:{}'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400" spc="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1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19639"/>
            <a:ext cx="3212594" cy="18410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  <a:tabLst>
                <a:tab pos="2194480" algn="l"/>
              </a:tabLst>
            </a:pPr>
            <a:r>
              <a:rPr sz="2183" spc="15" dirty="0">
                <a:latin typeface="Courier New"/>
                <a:cs typeface="Courier New"/>
              </a:rPr>
              <a:t>t1 =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18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(t1)	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5:50</a:t>
            </a:r>
            <a:endParaRPr sz="2183" dirty="0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2486" dirty="0">
              <a:latin typeface="Courier New"/>
              <a:cs typeface="Courier New"/>
            </a:endParaRPr>
          </a:p>
          <a:p>
            <a:pPr marL="7701" marR="3081">
              <a:lnSpc>
                <a:spcPct val="108300"/>
              </a:lnSpc>
              <a:tabLst>
                <a:tab pos="2194480" algn="l"/>
              </a:tabLst>
            </a:pPr>
            <a:r>
              <a:rPr sz="2183" spc="15" dirty="0">
                <a:latin typeface="Courier New"/>
                <a:cs typeface="Courier New"/>
              </a:rPr>
              <a:t>t2 =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20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18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(t2)	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3:20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3684020"/>
            <a:ext cx="2034681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t3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t1</a:t>
            </a:r>
            <a:r>
              <a:rPr sz="2183" spc="-1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+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t2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(t3)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844" y="4069285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9:10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D0A695E-1B70-42EE-E42A-21D286CC8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069" y="593926"/>
            <a:ext cx="37661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20250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04256" y="2101775"/>
            <a:ext cx="9666515" cy="1327225"/>
          </a:xfrm>
        </p:spPr>
        <p:txBody>
          <a:bodyPr>
            <a:normAutofit/>
          </a:bodyPr>
          <a:lstStyle/>
          <a:p>
            <a:r>
              <a:rPr lang="ru-RU" spc="124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pc="124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pc="124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en-US" spc="124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736" y="1588894"/>
            <a:ext cx="10782578" cy="412089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154411">
              <a:spcBef>
                <a:spcPts val="61"/>
              </a:spcBef>
              <a:tabLst>
                <a:tab pos="1373523" algn="l"/>
                <a:tab pos="2337724" algn="l"/>
              </a:tabLst>
            </a:pP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u="heavy" spc="-3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внутри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себя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8" dirty="0">
                <a:latin typeface="Calibri" panose="020F0502020204030204" pitchFamily="34" charset="0"/>
                <a:cs typeface="Calibri" panose="020F0502020204030204" pitchFamily="34" charset="0"/>
              </a:rPr>
              <a:t>вызывает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функцию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-127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предназн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ченную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выдачи</a:t>
            </a:r>
            <a:r>
              <a:rPr sz="2698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полной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об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объекте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для 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программиста.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107"/>
              </a:spcBef>
            </a:pP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нашего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этот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3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6" dirty="0">
                <a:latin typeface="Calibri" panose="020F0502020204030204" pitchFamily="34" charset="0"/>
                <a:cs typeface="Calibri" panose="020F0502020204030204" pitchFamily="34" charset="0"/>
              </a:rPr>
              <a:t>мог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бы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выглядеть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5" dirty="0">
                <a:latin typeface="Calibri" panose="020F0502020204030204" pitchFamily="34" charset="0"/>
                <a:cs typeface="Calibri" panose="020F0502020204030204" pitchFamily="34" charset="0"/>
              </a:rPr>
              <a:t>так: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36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199497">
              <a:lnSpc>
                <a:spcPct val="201600"/>
              </a:lnSpc>
              <a:tabLst>
                <a:tab pos="7069390" algn="l"/>
              </a:tabLst>
            </a:pP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6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9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9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33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sz="2183" u="heavy" spc="13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'Time({}, 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{})'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736" y="559917"/>
            <a:ext cx="3898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Метод </a:t>
            </a:r>
            <a:r>
              <a:rPr lang="en-US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r>
              <a:rPr lang="en-US" sz="4000" spc="124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repr</a:t>
            </a:r>
            <a:r>
              <a:rPr lang="en-US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5366" y="1860471"/>
            <a:ext cx="2707774" cy="125657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5"/>
              </a:spcBef>
            </a:pPr>
            <a:r>
              <a:rPr sz="2183" spc="15" dirty="0">
                <a:latin typeface="Courier New"/>
                <a:cs typeface="Courier New"/>
              </a:rPr>
              <a:t>t1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(t1)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(repr(t1))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82E156-D5EA-A85D-D8EF-E3C30EDD45CC}"/>
              </a:ext>
            </a:extLst>
          </p:cNvPr>
          <p:cNvSpPr/>
          <p:nvPr/>
        </p:nvSpPr>
        <p:spPr>
          <a:xfrm>
            <a:off x="764736" y="559917"/>
            <a:ext cx="3898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Метод </a:t>
            </a:r>
            <a:r>
              <a:rPr lang="en-US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r>
              <a:rPr lang="en-US" sz="4000" spc="124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repr</a:t>
            </a:r>
            <a:r>
              <a:rPr lang="en-US" sz="4000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12.pikabu.ru/post_img/2020/10/13/11/16026147421235932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96" y="950674"/>
            <a:ext cx="8291434" cy="5760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617" y="640433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7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866" y="332014"/>
            <a:ext cx="11196637" cy="1325563"/>
          </a:xfrm>
        </p:spPr>
        <p:txBody>
          <a:bodyPr/>
          <a:lstStyle/>
          <a:p>
            <a:r>
              <a:rPr lang="kk-KZ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Пример 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 descr="Основные магические методы в python | Пикаб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44" y="679268"/>
            <a:ext cx="5734476" cy="5846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68878" y="1644574"/>
            <a:ext cx="9454243" cy="1621139"/>
          </a:xfrm>
        </p:spPr>
        <p:txBody>
          <a:bodyPr>
            <a:normAutofit/>
          </a:bodyPr>
          <a:lstStyle/>
          <a:p>
            <a:r>
              <a:rPr lang="ru-RU" spc="39" dirty="0"/>
              <a:t>Специальные</a:t>
            </a:r>
            <a:r>
              <a:rPr lang="ru-RU" spc="-703" dirty="0"/>
              <a:t> </a:t>
            </a:r>
            <a:r>
              <a:rPr lang="ru-RU" spc="103" dirty="0"/>
              <a:t>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43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34588" y="2220686"/>
            <a:ext cx="9522823" cy="2155371"/>
          </a:xfrm>
        </p:spPr>
        <p:txBody>
          <a:bodyPr>
            <a:normAutofit/>
          </a:bodyPr>
          <a:lstStyle/>
          <a:p>
            <a:r>
              <a:rPr lang="ru-RU" dirty="0"/>
              <a:t>Магические методы __</a:t>
            </a:r>
            <a:r>
              <a:rPr lang="en-US" dirty="0"/>
              <a:t>add__, __sub__, __</a:t>
            </a:r>
            <a:r>
              <a:rPr lang="en-US" dirty="0" err="1"/>
              <a:t>mul</a:t>
            </a:r>
            <a:r>
              <a:rPr lang="en-US" dirty="0"/>
              <a:t>__, __</a:t>
            </a:r>
            <a:r>
              <a:rPr lang="en-US" dirty="0" err="1"/>
              <a:t>truediv</a:t>
            </a:r>
            <a:r>
              <a:rPr lang="en-US" dirty="0"/>
              <a:t>__</a:t>
            </a:r>
            <a:br>
              <a:rPr lang="en-US" dirty="0"/>
            </a:b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6845" y="2410824"/>
            <a:ext cx="78202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сложения;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вычитания;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умножения;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truediv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деления.</a:t>
            </a:r>
            <a:endParaRPr lang="ru-RU" sz="3200" b="0" i="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17" y="1939970"/>
            <a:ext cx="11042965" cy="29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7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223" y="317952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dirty="0"/>
              <a:t>Задача: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224" y="1865312"/>
            <a:ext cx="11196636" cy="460375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примера рассмотрим класс, описывающий слово. Мы можем сравнивать слова </a:t>
            </a:r>
            <a:r>
              <a:rPr lang="ru-RU" dirty="0" err="1"/>
              <a:t>лексиграфически</a:t>
            </a:r>
            <a:r>
              <a:rPr lang="ru-RU" dirty="0"/>
              <a:t> (по алфавиту), что является дефолтным поведением при сравнении строк, но можем захотеть использовать при сравнении какой-нибудь другой критерий, такой, как длина или количество слогов. </a:t>
            </a:r>
          </a:p>
          <a:p>
            <a:pPr algn="just"/>
            <a:r>
              <a:rPr lang="ru-RU" dirty="0"/>
              <a:t>В этом примере мы будем сравнивать по длине.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756" y="235992"/>
            <a:ext cx="10932069" cy="4603751"/>
          </a:xfrm>
        </p:spPr>
        <p:txBody>
          <a:bodyPr>
            <a:noAutofit/>
          </a:bodyPr>
          <a:lstStyle/>
          <a:p>
            <a:r>
              <a:rPr lang="en-US" sz="1600" dirty="0"/>
              <a:t>class Word(</a:t>
            </a:r>
            <a:r>
              <a:rPr lang="en-US" sz="1600" dirty="0" err="1"/>
              <a:t>str</a:t>
            </a:r>
            <a:r>
              <a:rPr lang="en-US" sz="1600" dirty="0"/>
              <a:t>):</a:t>
            </a:r>
          </a:p>
          <a:p>
            <a:r>
              <a:rPr lang="en-US" sz="1600" dirty="0"/>
              <a:t>    '''</a:t>
            </a:r>
            <a:r>
              <a:rPr lang="ru-RU" sz="1600" dirty="0"/>
              <a:t>Класс для слов, определяющий сравнение по длине слов.'''</a:t>
            </a:r>
          </a:p>
          <a:p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/>
              <a:t>def __new__(</a:t>
            </a:r>
            <a:r>
              <a:rPr lang="en-US" sz="1600" dirty="0" err="1"/>
              <a:t>cls</a:t>
            </a:r>
            <a:r>
              <a:rPr lang="en-US" sz="1600" dirty="0"/>
              <a:t>, word):</a:t>
            </a:r>
          </a:p>
          <a:p>
            <a:r>
              <a:rPr lang="en-US" sz="1600" dirty="0"/>
              <a:t>        # </a:t>
            </a:r>
            <a:r>
              <a:rPr lang="ru-RU" sz="1600" dirty="0"/>
              <a:t>Мы должны использовать __</a:t>
            </a:r>
            <a:r>
              <a:rPr lang="en-US" sz="1600" dirty="0"/>
              <a:t>new__, </a:t>
            </a:r>
            <a:r>
              <a:rPr lang="ru-RU" sz="1600" dirty="0"/>
              <a:t>так как тип </a:t>
            </a:r>
            <a:r>
              <a:rPr lang="en-US" sz="1600" dirty="0" err="1"/>
              <a:t>str</a:t>
            </a:r>
            <a:r>
              <a:rPr lang="en-US" sz="1600" dirty="0"/>
              <a:t> </a:t>
            </a:r>
            <a:r>
              <a:rPr lang="ru-RU" sz="1600" dirty="0"/>
              <a:t>неизменяемый</a:t>
            </a:r>
          </a:p>
          <a:p>
            <a:r>
              <a:rPr lang="ru-RU" sz="1600" dirty="0"/>
              <a:t>        # и мы должны инициализировать его раньше (при создании)</a:t>
            </a:r>
          </a:p>
          <a:p>
            <a:r>
              <a:rPr lang="ru-RU" sz="1600" dirty="0"/>
              <a:t>        </a:t>
            </a:r>
            <a:r>
              <a:rPr lang="en-US" sz="1600" dirty="0"/>
              <a:t>if ' ' in word:</a:t>
            </a:r>
          </a:p>
          <a:p>
            <a:r>
              <a:rPr lang="en-US" sz="1600" dirty="0"/>
              <a:t>            print "Value contains spaces. Truncating to first space."</a:t>
            </a:r>
          </a:p>
          <a:p>
            <a:r>
              <a:rPr lang="en-US" sz="1600" dirty="0"/>
              <a:t>            word = word[:</a:t>
            </a:r>
            <a:r>
              <a:rPr lang="en-US" sz="1600" dirty="0" err="1"/>
              <a:t>word.index</a:t>
            </a:r>
            <a:r>
              <a:rPr lang="en-US" sz="1600" dirty="0"/>
              <a:t>(' ')] # </a:t>
            </a:r>
            <a:r>
              <a:rPr lang="ru-RU" sz="1600" dirty="0"/>
              <a:t>Теперь </a:t>
            </a:r>
            <a:r>
              <a:rPr lang="en-US" sz="1600" dirty="0"/>
              <a:t>Word </a:t>
            </a:r>
            <a:r>
              <a:rPr lang="ru-RU" sz="1600" dirty="0"/>
              <a:t>это все символы до первого пробела</a:t>
            </a:r>
          </a:p>
          <a:p>
            <a:r>
              <a:rPr lang="ru-RU" sz="1600" dirty="0"/>
              <a:t>        </a:t>
            </a:r>
            <a:r>
              <a:rPr lang="en-US" sz="1600" dirty="0"/>
              <a:t>return </a:t>
            </a:r>
            <a:r>
              <a:rPr lang="en-US" sz="1600" dirty="0" err="1"/>
              <a:t>str</a:t>
            </a:r>
            <a:r>
              <a:rPr lang="en-US" sz="1600" dirty="0"/>
              <a:t>.__new__(</a:t>
            </a:r>
            <a:r>
              <a:rPr lang="en-US" sz="1600" dirty="0" err="1"/>
              <a:t>cls</a:t>
            </a:r>
            <a:r>
              <a:rPr lang="en-US" sz="1600" dirty="0"/>
              <a:t>, word)</a:t>
            </a:r>
          </a:p>
          <a:p>
            <a:endParaRPr lang="en-US" sz="1600" dirty="0"/>
          </a:p>
          <a:p>
            <a:r>
              <a:rPr lang="en-US" sz="1600" dirty="0"/>
              <a:t>    def __</a:t>
            </a:r>
            <a:r>
              <a:rPr lang="en-US" sz="1600" dirty="0" err="1"/>
              <a:t>gt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&gt;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lt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&lt;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ge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&gt;=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__le__(self,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&lt;=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</p:txBody>
      </p:sp>
    </p:spTree>
    <p:extLst>
      <p:ext uri="{BB962C8B-B14F-4D97-AF65-F5344CB8AC3E}">
        <p14:creationId xmlns:p14="http://schemas.microsoft.com/office/powerpoint/2010/main" val="127018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EA9459-C889-E161-252D-AC9F5EE9E839}"/>
              </a:ext>
            </a:extLst>
          </p:cNvPr>
          <p:cNvSpPr txBox="1"/>
          <p:nvPr/>
        </p:nvSpPr>
        <p:spPr>
          <a:xfrm>
            <a:off x="699246" y="735484"/>
            <a:ext cx="1093694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ru-RU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Methods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ru-RU" sz="3200" dirty="0"/>
          </a:p>
          <a:p>
            <a:r>
              <a:rPr lang="ru-RU" sz="2800" dirty="0"/>
              <a:t>Методы класса принимают в качестве первого параметра </a:t>
            </a:r>
            <a:r>
              <a:rPr lang="ru-RU" sz="2800" dirty="0" err="1"/>
              <a:t>cls</a:t>
            </a:r>
            <a:r>
              <a:rPr lang="ru-RU" sz="2800" dirty="0"/>
              <a:t> (вместо </a:t>
            </a:r>
            <a:r>
              <a:rPr lang="ru-RU" sz="2800" dirty="0" err="1"/>
              <a:t>self</a:t>
            </a:r>
            <a:r>
              <a:rPr lang="ru-RU" sz="2800" dirty="0"/>
              <a:t> в обычных методах) - класс, на котором был вызван метод. </a:t>
            </a:r>
          </a:p>
          <a:p>
            <a:endParaRPr lang="ru-RU" sz="2800" dirty="0"/>
          </a:p>
          <a:p>
            <a:r>
              <a:rPr lang="ru-RU" sz="2800" dirty="0"/>
              <a:t>Данный тип методов может использоваться, когда не требуется привязка к экземпляру объекта, но при этом нужно иметь информацию о классе, на</a:t>
            </a:r>
          </a:p>
          <a:p>
            <a:r>
              <a:rPr lang="ru-RU" sz="2800" dirty="0"/>
              <a:t> котором он был вызван (например, дополнительные методы инициализации).</a:t>
            </a:r>
          </a:p>
        </p:txBody>
      </p:sp>
    </p:spTree>
    <p:extLst>
      <p:ext uri="{BB962C8B-B14F-4D97-AF65-F5344CB8AC3E}">
        <p14:creationId xmlns:p14="http://schemas.microsoft.com/office/powerpoint/2010/main" val="224168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5223D5-E813-0838-7A35-87DBCCECCA0B}"/>
              </a:ext>
            </a:extLst>
          </p:cNvPr>
          <p:cNvSpPr txBox="1"/>
          <p:nvPr/>
        </p:nvSpPr>
        <p:spPr>
          <a:xfrm>
            <a:off x="791134" y="1874728"/>
            <a:ext cx="1060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Статические методы ничего не знают о классе или об объекте, на </a:t>
            </a:r>
          </a:p>
          <a:p>
            <a:r>
              <a:rPr lang="ru-RU" sz="2800" dirty="0"/>
              <a:t>котором они вызываются, просто принимая параметры без какого-либо специального аргумента типа </a:t>
            </a:r>
            <a:r>
              <a:rPr lang="ru-RU" sz="2800" dirty="0" err="1"/>
              <a:t>self</a:t>
            </a:r>
            <a:r>
              <a:rPr lang="ru-RU" sz="2800" dirty="0"/>
              <a:t> и могут быть вызваны, как через сам класс, так и через его экземпляр. </a:t>
            </a:r>
          </a:p>
          <a:p>
            <a:r>
              <a:rPr lang="ru-RU" sz="2800" dirty="0"/>
              <a:t>Данный тип методов может использоваться, когда функция логически принадлежит классу, но не использует сам объект или класс при выполнении.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19B05-B257-2866-C817-D3CAB35B3AAC}"/>
              </a:ext>
            </a:extLst>
          </p:cNvPr>
          <p:cNvSpPr txBox="1"/>
          <p:nvPr/>
        </p:nvSpPr>
        <p:spPr>
          <a:xfrm>
            <a:off x="850344" y="6995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Static Methods</a:t>
            </a:r>
            <a:endParaRPr lang="ru-RU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18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7176" y="1473569"/>
            <a:ext cx="9977648" cy="1785019"/>
          </a:xfrm>
        </p:spPr>
        <p:txBody>
          <a:bodyPr>
            <a:normAutofit/>
          </a:bodyPr>
          <a:lstStyle/>
          <a:p>
            <a:r>
              <a:rPr lang="ru-RU" dirty="0"/>
              <a:t>Рассмотрим первый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539060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50DC2B-EAF8-9786-107A-D8FF6D53AE2A}"/>
              </a:ext>
            </a:extLst>
          </p:cNvPr>
          <p:cNvSpPr txBox="1"/>
          <p:nvPr/>
        </p:nvSpPr>
        <p:spPr>
          <a:xfrm>
            <a:off x="459971" y="1026162"/>
            <a:ext cx="5636029" cy="474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datetime import date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Person: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name, age):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self.name = name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self.age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age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# a class method to create a Person object by birth year.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@classmethod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year):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(name,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date.today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().year - year)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20D9-75E7-BD82-3A96-F664D409271A}"/>
              </a:ext>
            </a:extLst>
          </p:cNvPr>
          <p:cNvSpPr txBox="1"/>
          <p:nvPr/>
        </p:nvSpPr>
        <p:spPr>
          <a:xfrm>
            <a:off x="6454262" y="1026162"/>
            <a:ext cx="4900924" cy="548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a static method to check if a Person is adult or not.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@staticmethod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isAdult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(age):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age &gt; 18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person1 = Person('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21)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person2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Person.fromBirthYear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1996)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print(person1.age)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print(person2.age)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print the result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Person.isAdult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(22))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23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0180" y="1922458"/>
            <a:ext cx="9711640" cy="1269630"/>
          </a:xfrm>
        </p:spPr>
        <p:txBody>
          <a:bodyPr>
            <a:normAutofit/>
          </a:bodyPr>
          <a:lstStyle/>
          <a:p>
            <a:r>
              <a:rPr lang="ru-RU" dirty="0"/>
              <a:t>Рассмотрим второй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49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141" y="600483"/>
            <a:ext cx="743677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3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4000" spc="-4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100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141" y="1703194"/>
            <a:ext cx="10919276" cy="409428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имеют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интерпретатора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особое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значение.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227958"/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Имена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специальных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смысл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определены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создателями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языка: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создавать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новые </a:t>
            </a:r>
            <a:r>
              <a:rPr sz="2698" spc="-30" dirty="0">
                <a:latin typeface="Calibri" panose="020F0502020204030204" pitchFamily="34" charset="0"/>
                <a:cs typeface="Calibri" panose="020F0502020204030204" pitchFamily="34" charset="0"/>
              </a:rPr>
              <a:t>нельзя, 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можно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только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реализовывать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существующие.</a:t>
            </a:r>
            <a:r>
              <a:rPr sz="2698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Названия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всех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специальных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9" dirty="0">
                <a:latin typeface="Calibri" panose="020F0502020204030204" pitchFamily="34" charset="0"/>
                <a:cs typeface="Calibri" panose="020F0502020204030204" pitchFamily="34" charset="0"/>
              </a:rPr>
              <a:t>методо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инаются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и 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закан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иваются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5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100" dirty="0">
                <a:latin typeface="Calibri" panose="020F0502020204030204" pitchFamily="34" charset="0"/>
                <a:cs typeface="Calibri" panose="020F0502020204030204" pitchFamily="34" charset="0"/>
              </a:rPr>
              <a:t>ѐ</a:t>
            </a:r>
            <a:r>
              <a:rPr sz="2698" spc="106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вани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698" spc="-12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tabLst>
                <a:tab pos="7386683" algn="l"/>
                <a:tab pos="8123310" algn="l"/>
              </a:tabLst>
            </a:pPr>
            <a:r>
              <a:rPr sz="2698" spc="121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такого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698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уже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знакомый</a:t>
            </a:r>
            <a:r>
              <a:rPr sz="2698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нам</a:t>
            </a:r>
            <a:r>
              <a:rPr sz="2698" u="heavy" spc="6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698" u="heavy" spc="2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-12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3"/>
              </a:spcBef>
            </a:pP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предназначен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инициализации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экземпляров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36" dirty="0">
                <a:latin typeface="Calibri" panose="020F0502020204030204" pitchFamily="34" charset="0"/>
                <a:cs typeface="Calibri" panose="020F0502020204030204" pitchFamily="34" charset="0"/>
              </a:rPr>
              <a:t>вызы</a:t>
            </a:r>
            <a:r>
              <a:rPr sz="2698" spc="-3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ается</a:t>
            </a:r>
            <a:r>
              <a:rPr sz="2698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3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интерпретатором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после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698" spc="112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здания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112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ъекта.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4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9B0CA7-E78E-FBC0-C27A-6E2914D2F425}"/>
              </a:ext>
            </a:extLst>
          </p:cNvPr>
          <p:cNvSpPr txBox="1"/>
          <p:nvPr/>
        </p:nvSpPr>
        <p:spPr>
          <a:xfrm>
            <a:off x="1716009" y="179232"/>
            <a:ext cx="6096000" cy="649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Man: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instances_count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def __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self,name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self.name=name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Man.instances_count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+=1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@staticmethod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def counter():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Man.instances_count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a=Man("a")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b=Man("aa")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c=Man("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Man.counter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8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2238" y="1328097"/>
            <a:ext cx="10027524" cy="2100903"/>
          </a:xfrm>
        </p:spPr>
        <p:txBody>
          <a:bodyPr>
            <a:normAutofit/>
          </a:bodyPr>
          <a:lstStyle/>
          <a:p>
            <a:r>
              <a:rPr lang="ru-RU" dirty="0"/>
              <a:t>Рассмотрим третий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98115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0353" y="666224"/>
            <a:ext cx="9432571" cy="552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 Point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instances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__(self, x, y):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x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y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Point2D.instances_count += 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'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Точка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2D ({}, {})'.format(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5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154" y="823713"/>
            <a:ext cx="10202092" cy="537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__add__(self, other):</a:t>
            </a:r>
            <a:endParaRPr lang="ru-RU" sz="2400" spc="10" dirty="0">
              <a:solidFill>
                <a:srgbClr val="273239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isinstance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(other,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self.__class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isinstance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(other, 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float)):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+=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+= other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return self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else: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raise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TypeError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("Не могу добавить {1} к {0}".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format(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self.__class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__, type(other)))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077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2347" y="1065917"/>
            <a:ext cx="9353005" cy="472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"""Создать новый объект как разность координат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и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neg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"""Вернуть новый объект, инвертировав координаты."""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Point2D(-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eq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"""Вернуть ответ, являются ли точки одинаковыми."""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2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8902" y="889922"/>
            <a:ext cx="10776857" cy="555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ne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not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@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staticmethod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sum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(*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 &gt; 0, "Количество суммируемых точек = 0!"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res = points[0]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for point in points[1:]: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res += point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return res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21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1966" y="1781464"/>
            <a:ext cx="10267406" cy="345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classmethod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from_string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str_value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values = [float(x) for x in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str_value.split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(',')]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assert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(values) == 2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return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(*values)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84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26526" y="849960"/>
            <a:ext cx="8631382" cy="515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 __name__ == "__main__":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p1 = Point2D(0, 5)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 =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(-5, 10)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p3 = Point2D.from_string("5, 6")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print(p1 + p3)  #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Точка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2D (5.0, 11.0)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print(Point2D.instances_count)  # 4 (p1, p2, p3, p1 + p2)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p4 = Point2D.sum(p1, p2, p3, Point2D(0, -21))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print(p4)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4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17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2698" y="1540953"/>
            <a:ext cx="10606604" cy="28592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1008482">
              <a:spcBef>
                <a:spcPts val="61"/>
              </a:spcBef>
            </a:pP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Остальные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также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9" dirty="0">
                <a:latin typeface="Calibri" panose="020F0502020204030204" pitchFamily="34" charset="0"/>
                <a:cs typeface="Calibri" panose="020F0502020204030204" pitchFamily="34" charset="0"/>
              </a:rPr>
              <a:t>вызываются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строго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определѐнных</a:t>
            </a:r>
            <a:r>
              <a:rPr sz="2698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ситуациях.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/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Так,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3" dirty="0">
                <a:latin typeface="Calibri" panose="020F0502020204030204" pitchFamily="34" charset="0"/>
                <a:cs typeface="Calibri" panose="020F0502020204030204" pitchFamily="34" charset="0"/>
              </a:rPr>
              <a:t>всякий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раз,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3" dirty="0">
                <a:latin typeface="Calibri" panose="020F0502020204030204" pitchFamily="34" charset="0"/>
                <a:cs typeface="Calibri" panose="020F0502020204030204" pitchFamily="34" charset="0"/>
              </a:rPr>
              <a:t>встречает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запись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вида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786"/>
              </a:spcBef>
            </a:pP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698" spc="-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3002" spc="-6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919"/>
              </a:spcBef>
            </a:pPr>
            <a:r>
              <a:rPr sz="2698" spc="67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за</a:t>
            </a:r>
            <a:r>
              <a:rPr sz="2698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еняет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еѐ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497" y="53214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0" y="0"/>
                </a:moveTo>
                <a:lnTo>
                  <a:pt x="681068" y="0"/>
                </a:lnTo>
              </a:path>
            </a:pathLst>
          </a:custGeom>
          <a:ln w="3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1998" y="53214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068" y="0"/>
                </a:lnTo>
              </a:path>
            </a:pathLst>
          </a:custGeom>
          <a:ln w="3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444" y="4937108"/>
            <a:ext cx="1460935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  <a:tabLst>
                <a:tab pos="833664" algn="l"/>
              </a:tabLst>
            </a:pP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sz="2698" spc="6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sz="2698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sz="269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326" y="4890689"/>
            <a:ext cx="733163" cy="4697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(y</a:t>
            </a:r>
            <a:r>
              <a:rPr sz="2698" spc="6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sz="3002" spc="-139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sz="300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698" y="5478278"/>
            <a:ext cx="10386347" cy="83813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  <a:tabLst>
                <a:tab pos="3489450" algn="l"/>
                <a:tab pos="4351608" algn="l"/>
              </a:tabLst>
            </a:pP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 для реализации сложения нам достаточно определить в классе  экземпляра x метод	add	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341C2E2-C8D7-9A3B-D46B-4C43981B3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497" y="541590"/>
            <a:ext cx="743677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3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4000" spc="-4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100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301539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384" y="583770"/>
            <a:ext cx="33872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3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529" y="1521541"/>
            <a:ext cx="6912294" cy="1578622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18"/>
              </a:spcBef>
            </a:pPr>
            <a:r>
              <a:rPr sz="2400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13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31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minutes,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seconds):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1852543">
              <a:lnSpc>
                <a:spcPct val="108300"/>
              </a:lnSpc>
              <a:spcBef>
                <a:spcPts val="9"/>
              </a:spcBef>
            </a:pP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minutes </a:t>
            </a:r>
            <a:r>
              <a:rPr sz="2400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</a:t>
            </a:r>
            <a:r>
              <a:rPr sz="2400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635" y="3323463"/>
            <a:ext cx="6072083" cy="2184048"/>
          </a:xfrm>
          <a:prstGeom prst="rect">
            <a:avLst/>
          </a:prstGeom>
        </p:spPr>
        <p:txBody>
          <a:bodyPr vert="horz" wrap="square" lIns="0" tIns="35041" rIns="0" bIns="0" rtlCol="0">
            <a:spAutoFit/>
          </a:bodyPr>
          <a:lstStyle/>
          <a:p>
            <a:pPr marL="7701">
              <a:spcBef>
                <a:spcPts val="276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33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sz="2183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2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other):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081">
              <a:lnSpc>
                <a:spcPct val="108300"/>
              </a:lnSpc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m =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other.minutes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</a:t>
            </a:r>
            <a:r>
              <a:rPr sz="2183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other.seconds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367385">
              <a:lnSpc>
                <a:spcPct val="108400"/>
              </a:lnSpc>
              <a:spcBef>
                <a:spcPts val="6"/>
              </a:spcBef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+=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 </a:t>
            </a:r>
            <a:r>
              <a:rPr sz="2183" spc="-13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18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Time(m,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635" y="5730811"/>
            <a:ext cx="8931958" cy="732493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info(self):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'{}:{}'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183" spc="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03" y="3855291"/>
            <a:ext cx="2847862" cy="74451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200"/>
              </a:lnSpc>
              <a:spcBef>
                <a:spcPts val="58"/>
              </a:spcBef>
            </a:pPr>
            <a:r>
              <a:rPr sz="2395" spc="6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</a:t>
            </a:r>
            <a:r>
              <a:rPr lang="kk-KZ" sz="2395" spc="6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395" spc="6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-288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2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новый  </a:t>
            </a:r>
            <a:r>
              <a:rPr sz="2395" spc="36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endParaRPr sz="2395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19639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t1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(t1.info())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3126" y="1904904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5:50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94" y="2601798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t2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20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(t2.info())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126" y="2987063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3:20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94" y="3684020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t3 = </a:t>
            </a:r>
            <a:r>
              <a:rPr sz="2183" spc="12" dirty="0">
                <a:latin typeface="Courier New"/>
                <a:cs typeface="Courier New"/>
              </a:rPr>
              <a:t>t1 </a:t>
            </a:r>
            <a:r>
              <a:rPr sz="2183" spc="15" dirty="0">
                <a:latin typeface="Courier New"/>
                <a:cs typeface="Courier New"/>
              </a:rPr>
              <a:t>+ </a:t>
            </a:r>
            <a:r>
              <a:rPr sz="2183" spc="12" dirty="0">
                <a:latin typeface="Courier New"/>
                <a:cs typeface="Courier New"/>
              </a:rPr>
              <a:t>t2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183" spc="12" dirty="0">
                <a:latin typeface="Courier New"/>
                <a:cs typeface="Courier New"/>
              </a:rPr>
              <a:t>(t3.in</a:t>
            </a:r>
            <a:r>
              <a:rPr sz="2183" spc="6" dirty="0">
                <a:latin typeface="Courier New"/>
                <a:cs typeface="Courier New"/>
              </a:rPr>
              <a:t>f</a:t>
            </a:r>
            <a:r>
              <a:rPr sz="2183" spc="15" dirty="0">
                <a:latin typeface="Courier New"/>
                <a:cs typeface="Courier New"/>
              </a:rPr>
              <a:t>o</a:t>
            </a:r>
            <a:r>
              <a:rPr sz="2183" spc="12" dirty="0">
                <a:latin typeface="Courier New"/>
                <a:cs typeface="Courier New"/>
              </a:rPr>
              <a:t>())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3126" y="4069285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9:10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7A079F0-6677-60D6-FD69-9655E3F95AE5}"/>
              </a:ext>
            </a:extLst>
          </p:cNvPr>
          <p:cNvSpPr txBox="1">
            <a:spLocks/>
          </p:cNvSpPr>
          <p:nvPr/>
        </p:nvSpPr>
        <p:spPr>
          <a:xfrm>
            <a:off x="890384" y="583770"/>
            <a:ext cx="33872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lang="ru-RU" sz="4000" spc="73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3396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953" y="2434139"/>
            <a:ext cx="9577387" cy="2390410"/>
          </a:xfrm>
        </p:spPr>
        <p:txBody>
          <a:bodyPr>
            <a:noAutofit/>
          </a:bodyPr>
          <a:lstStyle/>
          <a:p>
            <a:r>
              <a:rPr lang="ru-RU" sz="3200" dirty="0"/>
              <a:t>Все магические методы вступают в силу таким образом и требуют определенного имени функции и сигнатуры метода (иногда сигнатура метода является переменной), и тогда метод будет вызываться при определенных обстоятельствах.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89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__</a:t>
            </a:r>
            <a:r>
              <a:rPr lang="en-US" b="1" dirty="0" err="1"/>
              <a:t>eq</a:t>
            </a:r>
            <a:r>
              <a:rPr lang="en-US" b="1" dirty="0"/>
              <a:t>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07377" y="1576251"/>
            <a:ext cx="11196637" cy="1325563"/>
          </a:xfrm>
        </p:spPr>
        <p:txBody>
          <a:bodyPr>
            <a:noAutofit/>
          </a:bodyPr>
          <a:lstStyle/>
          <a:p>
            <a:r>
              <a:rPr lang="en-US" sz="3600" dirty="0"/>
              <a:t>&gt;&gt;&gt; class </a:t>
            </a:r>
            <a:r>
              <a:rPr lang="en-US" sz="3600" dirty="0" err="1"/>
              <a:t>MyClass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		def __</a:t>
            </a:r>
            <a:r>
              <a:rPr lang="en-US" sz="3600" dirty="0" err="1"/>
              <a:t>eq</a:t>
            </a:r>
            <a:r>
              <a:rPr lang="en-US" sz="3600" dirty="0"/>
              <a:t>__(self, other):</a:t>
            </a:r>
            <a:br>
              <a:rPr lang="en-US" sz="3600" dirty="0"/>
            </a:br>
            <a:r>
              <a:rPr lang="en-US" sz="3600" dirty="0"/>
              <a:t>			return type(self) == type(other)</a:t>
            </a:r>
          </a:p>
        </p:txBody>
      </p:sp>
    </p:spTree>
    <p:extLst>
      <p:ext uri="{BB962C8B-B14F-4D97-AF65-F5344CB8AC3E}">
        <p14:creationId xmlns:p14="http://schemas.microsoft.com/office/powerpoint/2010/main" val="2102938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60</TotalTime>
  <Words>1786</Words>
  <Application>Microsoft Office PowerPoint</Application>
  <PresentationFormat>Широкоэкранный</PresentationFormat>
  <Paragraphs>236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Helvetica Light</vt:lpstr>
      <vt:lpstr>Lucida Console</vt:lpstr>
      <vt:lpstr>Segoe UI Light</vt:lpstr>
      <vt:lpstr>Wingdings</vt:lpstr>
      <vt:lpstr>Тема Office</vt:lpstr>
      <vt:lpstr>Объектно-ориентированное программирование</vt:lpstr>
      <vt:lpstr>Специальные методы</vt:lpstr>
      <vt:lpstr>Специальные методы</vt:lpstr>
      <vt:lpstr>Специальные методы</vt:lpstr>
      <vt:lpstr>Пример</vt:lpstr>
      <vt:lpstr>Презентация PowerPoint</vt:lpstr>
      <vt:lpstr>Все магические методы вступают в силу таким образом и требуют определенного имени функции и сигнатуры метода (иногда сигнатура метода является переменной), и тогда метод будет вызываться при определенных обстоятельствах.</vt:lpstr>
      <vt:lpstr>__eq__</vt:lpstr>
      <vt:lpstr>&gt;&gt;&gt; class MyClass:   def __eq__(self, other):    return type(self) == type(other)</vt:lpstr>
      <vt:lpstr>Презентация PowerPoint</vt:lpstr>
      <vt:lpstr>Презентация PowerPoint</vt:lpstr>
      <vt:lpstr>Переопределение  функции   print()</vt:lpstr>
      <vt:lpstr>Пример</vt:lpstr>
      <vt:lpstr>Пример</vt:lpstr>
      <vt:lpstr>Метод __repr__</vt:lpstr>
      <vt:lpstr>Презентация PowerPoint</vt:lpstr>
      <vt:lpstr>Презентация PowerPoint</vt:lpstr>
      <vt:lpstr>Презентация PowerPoint</vt:lpstr>
      <vt:lpstr>Пример 2</vt:lpstr>
      <vt:lpstr>Магические методы __add__, __sub__, __mul__, __truediv__ </vt:lpstr>
      <vt:lpstr>Презентация PowerPoint</vt:lpstr>
      <vt:lpstr>Презентация PowerPoint</vt:lpstr>
      <vt:lpstr>Задача:</vt:lpstr>
      <vt:lpstr>Презентация PowerPoint</vt:lpstr>
      <vt:lpstr>Презентация PowerPoint</vt:lpstr>
      <vt:lpstr>Презентация PowerPoint</vt:lpstr>
      <vt:lpstr>Рассмотрим первый пример</vt:lpstr>
      <vt:lpstr>Презентация PowerPoint</vt:lpstr>
      <vt:lpstr>Рассмотрим второй пример</vt:lpstr>
      <vt:lpstr>Презентация PowerPoint</vt:lpstr>
      <vt:lpstr>Рассмотрим третий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87</cp:revision>
  <dcterms:created xsi:type="dcterms:W3CDTF">2022-01-30T05:59:16Z</dcterms:created>
  <dcterms:modified xsi:type="dcterms:W3CDTF">2023-06-30T11:52:17Z</dcterms:modified>
</cp:coreProperties>
</file>