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5" r:id="rId5"/>
    <p:sldId id="286" r:id="rId6"/>
    <p:sldId id="287" r:id="rId7"/>
    <p:sldId id="288" r:id="rId8"/>
    <p:sldId id="289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6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85770" y="2684335"/>
            <a:ext cx="6489857" cy="1560477"/>
          </a:xfrm>
        </p:spPr>
        <p:txBody>
          <a:bodyPr>
            <a:normAutofit/>
          </a:bodyPr>
          <a:lstStyle/>
          <a:p>
            <a:r>
              <a:rPr lang="ru-RU" dirty="0"/>
              <a:t>Работа с базой данных. </a:t>
            </a:r>
            <a:r>
              <a:rPr lang="ru-RU" dirty="0" err="1"/>
              <a:t>Big</a:t>
            </a:r>
            <a:r>
              <a:rPr lang="ru-RU" dirty="0"/>
              <a:t> </a:t>
            </a:r>
            <a:r>
              <a:rPr lang="ru-RU" dirty="0" err="1"/>
              <a:t>data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№29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Что такое </a:t>
            </a:r>
            <a:r>
              <a:rPr lang="en-US" dirty="0"/>
              <a:t>SQL </a:t>
            </a:r>
            <a:r>
              <a:rPr lang="ru-RU" dirty="0"/>
              <a:t>и </a:t>
            </a:r>
            <a:r>
              <a:rPr lang="en-US" dirty="0"/>
              <a:t>NOSQL</a:t>
            </a:r>
            <a:r>
              <a:rPr lang="ru-RU" dirty="0"/>
              <a:t>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Что такое SQL и NOSQL?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81CFD6-C63E-AB16-55A8-51FC5B9A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0694" y="1347352"/>
            <a:ext cx="10859622" cy="53582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>
                <a:solidFill>
                  <a:schemeClr val="accent5">
                    <a:lumMod val="75000"/>
                  </a:schemeClr>
                </a:solidFill>
              </a:rPr>
              <a:t>Структура данных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SQL: данные хранятся в таблицах. Каждая сущность имеет собственную таблицу, они связаны друг с другом с использованием реляционных механизмов. Отсюда и термин — «реляционная система управления базами данных».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 err="1"/>
              <a:t>NoSQL</a:t>
            </a:r>
            <a:r>
              <a:rPr lang="ru-RU" sz="2000" dirty="0"/>
              <a:t>: данные хранятся с использованием большего количества подходов, чем при использовании SQL-БД. В частности, доступны такие способы хранения данных, как база данных типа «ключ-значение», документно-ориентированная база данных, колоночная база данных, </a:t>
            </a:r>
            <a:r>
              <a:rPr lang="ru-RU" sz="2000" dirty="0" err="1"/>
              <a:t>графовая</a:t>
            </a:r>
            <a:r>
              <a:rPr lang="ru-RU" sz="2000" dirty="0"/>
              <a:t> база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Что такое SQL и NOSQL?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B10166DE-1CA3-4A04-9C69-5A5BA034B5FC}"/>
              </a:ext>
            </a:extLst>
          </p:cNvPr>
          <p:cNvSpPr txBox="1">
            <a:spLocks/>
          </p:cNvSpPr>
          <p:nvPr/>
        </p:nvSpPr>
        <p:spPr>
          <a:xfrm>
            <a:off x="663817" y="1477963"/>
            <a:ext cx="10806287" cy="346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>
                <a:solidFill>
                  <a:schemeClr val="accent5">
                    <a:lumMod val="75000"/>
                  </a:schemeClr>
                </a:solidFill>
              </a:rPr>
              <a:t>Набор требований, обеспечивающий сохранность данных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SQL: </a:t>
            </a:r>
            <a:r>
              <a:rPr lang="ru-RU" sz="2000" dirty="0"/>
              <a:t>эти БД следуют требованиям </a:t>
            </a:r>
            <a:r>
              <a:rPr lang="en-US" sz="2000" dirty="0"/>
              <a:t>ACID. ACID — </a:t>
            </a:r>
            <a:r>
              <a:rPr lang="ru-RU" sz="2000" dirty="0"/>
              <a:t>это сокращение от </a:t>
            </a:r>
            <a:r>
              <a:rPr lang="en-US" sz="2000" dirty="0"/>
              <a:t>Atomicity (</a:t>
            </a:r>
            <a:r>
              <a:rPr lang="ru-RU" sz="2000" dirty="0"/>
              <a:t>атомарность), </a:t>
            </a:r>
            <a:r>
              <a:rPr lang="en-US" sz="2000" dirty="0"/>
              <a:t>Consistency (</a:t>
            </a:r>
            <a:r>
              <a:rPr lang="ru-RU" sz="2000" dirty="0"/>
              <a:t>согласованность), </a:t>
            </a:r>
            <a:r>
              <a:rPr lang="en-US" sz="2000" dirty="0"/>
              <a:t>Isolation (</a:t>
            </a:r>
            <a:r>
              <a:rPr lang="ru-RU" sz="2000" dirty="0"/>
              <a:t>изолированность) и </a:t>
            </a:r>
            <a:r>
              <a:rPr lang="en-US" sz="2000" dirty="0"/>
              <a:t>Durability (</a:t>
            </a:r>
            <a:r>
              <a:rPr lang="ru-RU" sz="2000" dirty="0"/>
              <a:t>надёжность).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NoSQL: </a:t>
            </a:r>
            <a:r>
              <a:rPr lang="ru-RU" sz="2000" dirty="0"/>
              <a:t>эти БД следуют требованиям теоремы </a:t>
            </a:r>
            <a:r>
              <a:rPr lang="en-US" sz="2000" dirty="0"/>
              <a:t>CAP. CAP </a:t>
            </a:r>
            <a:r>
              <a:rPr lang="ru-RU" sz="2000" dirty="0"/>
              <a:t>расшифровывается как </a:t>
            </a:r>
            <a:r>
              <a:rPr lang="en-US" sz="2000" dirty="0"/>
              <a:t>Consistency (</a:t>
            </a:r>
            <a:r>
              <a:rPr lang="ru-RU" sz="2000" dirty="0"/>
              <a:t>согласованность), </a:t>
            </a:r>
            <a:r>
              <a:rPr lang="en-US" sz="2000" dirty="0"/>
              <a:t>Availability (</a:t>
            </a:r>
            <a:r>
              <a:rPr lang="ru-RU" sz="2000" dirty="0"/>
              <a:t>доступность) и </a:t>
            </a:r>
            <a:r>
              <a:rPr lang="en-US" sz="2000" dirty="0"/>
              <a:t>Partition Tolerance (</a:t>
            </a:r>
            <a:r>
              <a:rPr lang="ru-RU" sz="2000" dirty="0"/>
              <a:t>устойчивость к разделению).</a:t>
            </a:r>
          </a:p>
        </p:txBody>
      </p:sp>
    </p:spTree>
    <p:extLst>
      <p:ext uri="{BB962C8B-B14F-4D97-AF65-F5344CB8AC3E}">
        <p14:creationId xmlns:p14="http://schemas.microsoft.com/office/powerpoint/2010/main" val="286122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Что такое SQL и NOSQL?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7" name="Объект 4">
            <a:extLst>
              <a:ext uri="{FF2B5EF4-FFF2-40B4-BE49-F238E27FC236}">
                <a16:creationId xmlns:a16="http://schemas.microsoft.com/office/drawing/2014/main" id="{5528BD81-4FA1-4A46-B741-7DA9B8B960C9}"/>
              </a:ext>
            </a:extLst>
          </p:cNvPr>
          <p:cNvSpPr txBox="1">
            <a:spLocks/>
          </p:cNvSpPr>
          <p:nvPr/>
        </p:nvSpPr>
        <p:spPr>
          <a:xfrm>
            <a:off x="680751" y="1231195"/>
            <a:ext cx="11031823" cy="5189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b="1" dirty="0">
                <a:solidFill>
                  <a:schemeClr val="accent5">
                    <a:lumMod val="75000"/>
                  </a:schemeClr>
                </a:solidFill>
              </a:rPr>
              <a:t>Сценарии использования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SQL: SQL-базы данных обычно предназначены для решения широкого круга задач. Они используются в достаточно старых системах, в приложениях, нуждающихся в строгом контроле данных, там, где нужно выполнять большие и сложные запросы. Такие базы данных, кроме того, часто используются в финансовом секторе, так как транзакции, проводимые в таких БД, строго соответствуют требованиям ACID.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 err="1"/>
              <a:t>NoSQL</a:t>
            </a:r>
            <a:r>
              <a:rPr lang="ru-RU" sz="1800" dirty="0"/>
              <a:t>: </a:t>
            </a:r>
            <a:r>
              <a:rPr lang="ru-RU" sz="1800" dirty="0" err="1"/>
              <a:t>NoSQL</a:t>
            </a:r>
            <a:r>
              <a:rPr lang="ru-RU" sz="1800" dirty="0"/>
              <a:t>-базы данных тоже можно назвать универсальными, но они по-настоящему раскрываются в приложениях, которые работают с разными источниками данных, имеющих различную структуру. Это могут быть </a:t>
            </a:r>
            <a:r>
              <a:rPr lang="ru-RU" sz="1800" dirty="0" err="1"/>
              <a:t>IoT</a:t>
            </a:r>
            <a:r>
              <a:rPr lang="ru-RU" sz="1800" dirty="0"/>
              <a:t>-приложения, игры и прочее подобное. </a:t>
            </a:r>
            <a:br>
              <a:rPr lang="en-US" sz="1800" dirty="0"/>
            </a:br>
            <a:br>
              <a:rPr lang="en-US" sz="1800" dirty="0"/>
            </a:br>
            <a:r>
              <a:rPr lang="ru-RU" sz="1800" dirty="0"/>
              <a:t>Если рассмотреть варианты использования разных типов </a:t>
            </a:r>
            <a:r>
              <a:rPr lang="ru-RU" sz="1800" dirty="0" err="1"/>
              <a:t>NoSQL</a:t>
            </a:r>
            <a:r>
              <a:rPr lang="ru-RU" sz="1800" dirty="0"/>
              <a:t>-БД, о которых мы говорили выше, то получится следующее:</a:t>
            </a:r>
          </a:p>
          <a:p>
            <a:pPr marL="285750" indent="-2857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Документно-ориентированные базы данных: широкий круг задач.</a:t>
            </a:r>
          </a:p>
          <a:p>
            <a:pPr marL="285750" indent="-2857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Базы данных типа «ключ-значение»: обработка больших объёмов данных, где применяются простые запросы на поиск данных (например — управление сессиями в крупномасштабных системах).</a:t>
            </a:r>
          </a:p>
          <a:p>
            <a:pPr marL="285750" indent="-2857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Колоночные базы данных: обработка больших объёмов данных с предсказуемыми шаблонами запросов (работа с журналами, </a:t>
            </a:r>
            <a:r>
              <a:rPr lang="ru-RU" sz="1800" dirty="0" err="1"/>
              <a:t>IoT</a:t>
            </a:r>
            <a:r>
              <a:rPr lang="ru-RU" sz="1800" dirty="0"/>
              <a:t>).</a:t>
            </a:r>
          </a:p>
          <a:p>
            <a:pPr marL="285750" indent="-2857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1800" dirty="0" err="1"/>
              <a:t>Графовые</a:t>
            </a:r>
            <a:r>
              <a:rPr lang="ru-RU" sz="1800" dirty="0"/>
              <a:t> базы данных: анализ и просмотр отношений между связанными данными (обнаружение мошенничеств, рекомендательные системы).</a:t>
            </a:r>
          </a:p>
        </p:txBody>
      </p:sp>
    </p:spTree>
    <p:extLst>
      <p:ext uri="{BB962C8B-B14F-4D97-AF65-F5344CB8AC3E}">
        <p14:creationId xmlns:p14="http://schemas.microsoft.com/office/powerpoint/2010/main" val="3604568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Транзакции это?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8626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Транзакции это?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81CFD6-C63E-AB16-55A8-51FC5B9A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7" y="1390651"/>
            <a:ext cx="4276196" cy="51840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Транзакции — это фундаментальное понятие во всех СУБД. Суть транзакции в том, что она объединяет последовательность действий в одну операцию «всё или ничего».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br>
              <a:rPr lang="ru-RU" sz="1800" dirty="0"/>
            </a:br>
            <a:r>
              <a:rPr lang="ru-RU" sz="1800" dirty="0"/>
              <a:t>Промежуточные состояния внутри последовательности не видны другим транзакциям, и если что-то помешает успешно завершить транзакцию, ни один из результатов этих действий не сохранится в базе данных.</a:t>
            </a:r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7A838C60-8B02-402D-96DE-E268CED99FAD}"/>
              </a:ext>
            </a:extLst>
          </p:cNvPr>
          <p:cNvSpPr txBox="1">
            <a:spLocks/>
          </p:cNvSpPr>
          <p:nvPr/>
        </p:nvSpPr>
        <p:spPr>
          <a:xfrm>
            <a:off x="5566572" y="643375"/>
            <a:ext cx="6354495" cy="1174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В </a:t>
            </a:r>
            <a:r>
              <a:rPr lang="ru-RU" sz="1800" dirty="0" err="1"/>
              <a:t>Postgres</a:t>
            </a:r>
            <a:r>
              <a:rPr lang="ru-RU" sz="1800" dirty="0"/>
              <a:t> транзакция определяется набором SQL-команд, окружённым командами BEGIN и COMMIT. Таким образом, наша банковская транзакция должна была бы выглядеть так: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4F2E765-91AB-443F-ACA7-06682C71A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572" y="2158751"/>
            <a:ext cx="4877481" cy="1724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Объект 4">
            <a:extLst>
              <a:ext uri="{FF2B5EF4-FFF2-40B4-BE49-F238E27FC236}">
                <a16:creationId xmlns:a16="http://schemas.microsoft.com/office/drawing/2014/main" id="{43FA05D3-D844-43CC-A351-21A7ACE7E80D}"/>
              </a:ext>
            </a:extLst>
          </p:cNvPr>
          <p:cNvSpPr txBox="1">
            <a:spLocks/>
          </p:cNvSpPr>
          <p:nvPr/>
        </p:nvSpPr>
        <p:spPr>
          <a:xfrm>
            <a:off x="5173772" y="4563805"/>
            <a:ext cx="6747295" cy="1724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Если в процессе выполнения транзакции мы решим, что не хотим фиксировать её изменения (например, потому что оказалось, что баланс Алисы стал отрицательным), мы можем выполнить команду ROLLBACK вместо COMMIT, и все наши изменения будут отменены.</a:t>
            </a:r>
          </a:p>
        </p:txBody>
      </p:sp>
    </p:spTree>
    <p:extLst>
      <p:ext uri="{BB962C8B-B14F-4D97-AF65-F5344CB8AC3E}">
        <p14:creationId xmlns:p14="http://schemas.microsoft.com/office/powerpoint/2010/main" val="65249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61131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55</TotalTime>
  <Words>510</Words>
  <Application>Microsoft Office PowerPoint</Application>
  <PresentationFormat>Широкоэкранный</PresentationFormat>
  <Paragraphs>30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Helvetica Light</vt:lpstr>
      <vt:lpstr>Lucida Console</vt:lpstr>
      <vt:lpstr>Wingdings</vt:lpstr>
      <vt:lpstr>Тема Office</vt:lpstr>
      <vt:lpstr>Работа с базой данных. Big data</vt:lpstr>
      <vt:lpstr>1. Что такое SQL и NOSQL?</vt:lpstr>
      <vt:lpstr>Что такое SQL и NOSQL?</vt:lpstr>
      <vt:lpstr>Что такое SQL и NOSQL?</vt:lpstr>
      <vt:lpstr>Что такое SQL и NOSQL?</vt:lpstr>
      <vt:lpstr>2. Транзакции это?</vt:lpstr>
      <vt:lpstr>Транзакции это?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74</cp:revision>
  <dcterms:created xsi:type="dcterms:W3CDTF">2022-01-30T05:59:16Z</dcterms:created>
  <dcterms:modified xsi:type="dcterms:W3CDTF">2023-06-30T12:58:43Z</dcterms:modified>
</cp:coreProperties>
</file>