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3" r:id="rId3"/>
    <p:sldId id="258" r:id="rId4"/>
    <p:sldId id="259" r:id="rId5"/>
    <p:sldId id="260" r:id="rId6"/>
    <p:sldId id="285" r:id="rId7"/>
    <p:sldId id="261" r:id="rId8"/>
    <p:sldId id="262" r:id="rId9"/>
    <p:sldId id="286" r:id="rId10"/>
    <p:sldId id="287" r:id="rId11"/>
    <p:sldId id="288" r:id="rId12"/>
    <p:sldId id="289" r:id="rId13"/>
    <p:sldId id="290" r:id="rId14"/>
    <p:sldId id="291" r:id="rId15"/>
    <p:sldId id="294" r:id="rId16"/>
    <p:sldId id="292" r:id="rId17"/>
    <p:sldId id="295" r:id="rId18"/>
    <p:sldId id="332"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9" d="100"/>
          <a:sy n="59" d="100"/>
        </p:scale>
        <p:origin x="7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570B0-5BCB-4623-A788-F2235DD7E8BC}" type="datetimeFigureOut">
              <a:rPr lang="ru-RU" smtClean="0"/>
              <a:t>01.07.2023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3F353-E314-485C-AF9D-4CA5A87F1172}" type="slidenum">
              <a:rPr lang="ru-RU" smtClean="0"/>
              <a:t>‹#›</a:t>
            </a:fld>
            <a:endParaRPr lang="ru-RU"/>
          </a:p>
        </p:txBody>
      </p:sp>
    </p:spTree>
    <p:extLst>
      <p:ext uri="{BB962C8B-B14F-4D97-AF65-F5344CB8AC3E}">
        <p14:creationId xmlns:p14="http://schemas.microsoft.com/office/powerpoint/2010/main" val="2196722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с рисунком">
    <p:bg>
      <p:bgPr>
        <a:gradFill flip="none" rotWithShape="1">
          <a:gsLst>
            <a:gs pos="0">
              <a:schemeClr val="tx2"/>
            </a:gs>
            <a:gs pos="100000">
              <a:schemeClr val="tx2">
                <a:lumMod val="60000"/>
                <a:lumOff val="40000"/>
              </a:schemeClr>
            </a:gs>
          </a:gsLst>
          <a:lin ang="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11894" y="2382873"/>
            <a:ext cx="6489857" cy="2390410"/>
          </a:xfrm>
        </p:spPr>
        <p:txBody>
          <a:bodyPr anchor="b" anchorCtr="0"/>
          <a:lstStyle>
            <a:lvl1pPr>
              <a:defRPr baseline="0">
                <a:solidFill>
                  <a:schemeClr val="bg1"/>
                </a:solidFill>
              </a:defRPr>
            </a:lvl1pPr>
          </a:lstStyle>
          <a:p>
            <a:r>
              <a:rPr lang="ru-RU" dirty="0"/>
              <a:t>Тема занятия</a:t>
            </a:r>
          </a:p>
        </p:txBody>
      </p:sp>
      <p:sp>
        <p:nvSpPr>
          <p:cNvPr id="6" name="Текст 5"/>
          <p:cNvSpPr>
            <a:spLocks noGrp="1"/>
          </p:cNvSpPr>
          <p:nvPr>
            <p:ph type="body" sz="quarter" idx="12" hasCustomPrompt="1"/>
          </p:nvPr>
        </p:nvSpPr>
        <p:spPr>
          <a:xfrm>
            <a:off x="2194311" y="1219601"/>
            <a:ext cx="5607440" cy="902703"/>
          </a:xfrm>
        </p:spPr>
        <p:txBody>
          <a:bodyPr/>
          <a:lstStyle>
            <a:lvl1pPr>
              <a:defRPr>
                <a:solidFill>
                  <a:schemeClr val="accent4"/>
                </a:solidFill>
              </a:defRPr>
            </a:lvl1pPr>
          </a:lstStyle>
          <a:p>
            <a:pPr lvl="0"/>
            <a:r>
              <a:rPr lang="ru-RU" dirty="0"/>
              <a:t>Занятие №</a:t>
            </a:r>
          </a:p>
        </p:txBody>
      </p:sp>
      <p:grpSp>
        <p:nvGrpSpPr>
          <p:cNvPr id="100" name="Группа 99"/>
          <p:cNvGrpSpPr/>
          <p:nvPr userDrawn="1"/>
        </p:nvGrpSpPr>
        <p:grpSpPr>
          <a:xfrm>
            <a:off x="-144087" y="-782639"/>
            <a:ext cx="13101520" cy="7640639"/>
            <a:chOff x="157279" y="-1903690"/>
            <a:chExt cx="27678889" cy="16141974"/>
          </a:xfrm>
        </p:grpSpPr>
        <p:sp>
          <p:nvSpPr>
            <p:cNvPr id="101" name="Полилиния 100">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2" name="Полилиния 101">
              <a:extLst>
                <a:ext uri="{FF2B5EF4-FFF2-40B4-BE49-F238E27FC236}">
                  <a16:creationId xmlns:a16="http://schemas.microsoft.com/office/drawing/2014/main" id="{495B0F79-C1A2-5D4B-BD3A-D3BCB4CB5525}"/>
                </a:ext>
              </a:extLst>
            </p:cNvPr>
            <p:cNvSpPr/>
            <p:nvPr/>
          </p:nvSpPr>
          <p:spPr>
            <a:xfrm rot="8100000">
              <a:off x="17562566" y="-1903690"/>
              <a:ext cx="3397703" cy="339770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3" name="Полилиния 102">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7318F8"/>
                </a:solidFill>
                <a:effectLst/>
                <a:uFillTx/>
                <a:latin typeface="Helvetica Light"/>
                <a:ea typeface="Helvetica Light"/>
                <a:cs typeface="Helvetica Light"/>
                <a:sym typeface="Helvetica Light"/>
              </a:endParaRPr>
            </a:p>
          </p:txBody>
        </p:sp>
        <p:sp>
          <p:nvSpPr>
            <p:cNvPr id="104" name="Полилиния 103">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5" name="Полилиния 104">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6" name="Полилиния 105">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7" name="Полилиния 106">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8" name="Полилиния 107">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9" name="Полилиния 108">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0" name="Полилиния 109">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1" name="Полилиния 110">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3" name="Полилиния 112">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4" name="Овал 113">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5" name="Овал 114">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6" name="Овал 115">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60000"/>
                <a:lumOff val="4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7" name="Овал 116">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75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8" name="Овал 117">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9" name="Овал 118">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0" name="Овал 119">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1" name="Полилиния 120">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3" name="Блок-схема: альтернативный процесс 2"/>
          <p:cNvSpPr/>
          <p:nvPr userDrawn="1"/>
        </p:nvSpPr>
        <p:spPr>
          <a:xfrm>
            <a:off x="8160346" y="1110976"/>
            <a:ext cx="3185306" cy="3553682"/>
          </a:xfrm>
          <a:prstGeom prst="flowChartAlternateProcess">
            <a:avLst/>
          </a:prstGeom>
          <a:noFill/>
          <a:ln>
            <a:solidFill>
              <a:schemeClr val="accent4"/>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ru-RU"/>
          </a:p>
        </p:txBody>
      </p:sp>
      <p:sp>
        <p:nvSpPr>
          <p:cNvPr id="4" name="Рисунок 3"/>
          <p:cNvSpPr>
            <a:spLocks noGrp="1"/>
          </p:cNvSpPr>
          <p:nvPr>
            <p:ph type="pic" sz="quarter" idx="13"/>
          </p:nvPr>
        </p:nvSpPr>
        <p:spPr>
          <a:xfrm>
            <a:off x="8027190" y="1232048"/>
            <a:ext cx="3161281" cy="3579509"/>
          </a:xfrm>
          <a:prstGeom prst="flowChartAlternateProcess">
            <a:avLst/>
          </a:prstGeom>
          <a:solidFill>
            <a:schemeClr val="bg1">
              <a:lumMod val="85000"/>
            </a:schemeClr>
          </a:solidFill>
        </p:spPr>
        <p:txBody>
          <a:bodyPr>
            <a:normAutofit/>
          </a:bodyPr>
          <a:lstStyle>
            <a:lvl1pPr>
              <a:defRPr sz="2000">
                <a:solidFill>
                  <a:schemeClr val="bg1"/>
                </a:solidFill>
              </a:defRPr>
            </a:lvl1pPr>
          </a:lstStyle>
          <a:p>
            <a:r>
              <a:rPr lang="ru-RU"/>
              <a:t>Вставка рисунка</a:t>
            </a:r>
            <a:endParaRPr lang="ru-RU" dirty="0"/>
          </a:p>
        </p:txBody>
      </p:sp>
      <p:pic>
        <p:nvPicPr>
          <p:cNvPr id="28" name="Рисунок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2071" y="1104964"/>
            <a:ext cx="854192" cy="1053633"/>
          </a:xfrm>
          <a:prstGeom prst="rect">
            <a:avLst/>
          </a:prstGeom>
        </p:spPr>
      </p:pic>
    </p:spTree>
    <p:extLst>
      <p:ext uri="{BB962C8B-B14F-4D97-AF65-F5344CB8AC3E}">
        <p14:creationId xmlns:p14="http://schemas.microsoft.com/office/powerpoint/2010/main" val="295759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Заголовок, текст и код вертикальн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515938" y="1736725"/>
            <a:ext cx="5503862" cy="44402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6D5D6B6-42D2-4EEE-A047-A30BE7A3596A}" type="slidenum">
              <a:rPr lang="ru-RU" smtClean="0"/>
              <a:t>‹#›</a:t>
            </a:fld>
            <a:endParaRPr lang="ru-RU"/>
          </a:p>
        </p:txBody>
      </p:sp>
      <p:sp>
        <p:nvSpPr>
          <p:cNvPr id="8" name="Объект 2"/>
          <p:cNvSpPr>
            <a:spLocks noGrp="1"/>
          </p:cNvSpPr>
          <p:nvPr>
            <p:ph idx="14" hasCustomPrompt="1"/>
          </p:nvPr>
        </p:nvSpPr>
        <p:spPr>
          <a:xfrm>
            <a:off x="6172199" y="1736725"/>
            <a:ext cx="5540375" cy="4440238"/>
          </a:xfrm>
          <a:solidFill>
            <a:schemeClr val="accent5">
              <a:lumMod val="20000"/>
              <a:lumOff val="80000"/>
            </a:schemeClr>
          </a:solidFill>
        </p:spPr>
        <p:txBody>
          <a:bodyPr/>
          <a:lstStyle>
            <a:lvl1pPr>
              <a:defRPr baseline="0">
                <a:latin typeface="Lucida Console" panose="020B0609040504020204" pitchFamily="49" charset="0"/>
              </a:defRPr>
            </a:lvl1pPr>
            <a:lvl2pPr>
              <a:defRPr>
                <a:latin typeface="Lucida Console" panose="020B0609040504020204" pitchFamily="49" charset="0"/>
              </a:defRPr>
            </a:lvl2pPr>
            <a:lvl3pPr>
              <a:defRPr>
                <a:latin typeface="Lucida Console" panose="020B0609040504020204" pitchFamily="49" charset="0"/>
              </a:defRPr>
            </a:lvl3pPr>
            <a:lvl4pPr>
              <a:defRPr>
                <a:latin typeface="Lucida Console" panose="020B0609040504020204" pitchFamily="49" charset="0"/>
              </a:defRPr>
            </a:lvl4pPr>
            <a:lvl5pPr>
              <a:defRPr>
                <a:latin typeface="Lucida Console" panose="020B0609040504020204" pitchFamily="49" charset="0"/>
              </a:defRPr>
            </a:lvl5pPr>
          </a:lstStyle>
          <a:p>
            <a:pPr lvl="0"/>
            <a:r>
              <a:rPr lang="ru-RU" dirty="0"/>
              <a:t>Код программы</a:t>
            </a:r>
          </a:p>
        </p:txBody>
      </p:sp>
    </p:spTree>
    <p:extLst>
      <p:ext uri="{BB962C8B-B14F-4D97-AF65-F5344CB8AC3E}">
        <p14:creationId xmlns:p14="http://schemas.microsoft.com/office/powerpoint/2010/main" val="82891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6" y="152400"/>
            <a:ext cx="11196637" cy="1325563"/>
          </a:xfrm>
        </p:spPr>
        <p:txBody>
          <a:bodyPr/>
          <a:lstStyle/>
          <a:p>
            <a:r>
              <a:rPr lang="ru-RU"/>
              <a:t>Образец заголовка</a:t>
            </a:r>
            <a:endParaRPr lang="ru-RU" dirty="0"/>
          </a:p>
        </p:txBody>
      </p:sp>
      <p:sp>
        <p:nvSpPr>
          <p:cNvPr id="3" name="Текст 2"/>
          <p:cNvSpPr>
            <a:spLocks noGrp="1"/>
          </p:cNvSpPr>
          <p:nvPr>
            <p:ph type="body" idx="1"/>
          </p:nvPr>
        </p:nvSpPr>
        <p:spPr>
          <a:xfrm>
            <a:off x="515938" y="1681163"/>
            <a:ext cx="5481637" cy="823912"/>
          </a:xfrm>
        </p:spPr>
        <p:txBody>
          <a:bodyPr anchor="b"/>
          <a:lstStyle>
            <a:lvl1pPr marL="342900" indent="-342900">
              <a:buFont typeface="Wingdings" panose="05000000000000000000" pitchFamily="2" charset="2"/>
              <a:buChar char="ü"/>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515938" y="2505075"/>
            <a:ext cx="548163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199" y="1681163"/>
            <a:ext cx="5540375" cy="823912"/>
          </a:xfrm>
        </p:spPr>
        <p:txBody>
          <a:bodyPr anchor="b"/>
          <a:lstStyle>
            <a:lvl1pPr marL="342900" indent="-342900">
              <a:buFont typeface="Wingdings" panose="05000000000000000000" pitchFamily="2" charset="2"/>
              <a:buChar char="ü"/>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199" y="2505075"/>
            <a:ext cx="5540375"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609824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156679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8" y="152400"/>
            <a:ext cx="4426452"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7" y="740780"/>
            <a:ext cx="6529387" cy="53359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515938" y="1752599"/>
            <a:ext cx="4426452" cy="432410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0"/>
            <a:ext cx="2743200" cy="365125"/>
          </a:xfrm>
          <a:prstGeom prst="rect">
            <a:avLst/>
          </a:prstGeom>
        </p:spPr>
        <p:txBody>
          <a:bodyPr/>
          <a:lstStyle/>
          <a:p>
            <a:fld id="{C26F39AC-E685-4A3B-BA29-8D6D2E0E49F3}" type="datetimeFigureOut">
              <a:rPr lang="ru-RU" smtClean="0"/>
              <a:t>01.07.2023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1256200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8" y="152400"/>
            <a:ext cx="4750542" cy="1584325"/>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567422" y="987425"/>
            <a:ext cx="6145151" cy="50198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515937" y="1736725"/>
            <a:ext cx="4750543" cy="42705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0"/>
            <a:ext cx="2743200" cy="365125"/>
          </a:xfrm>
          <a:prstGeom prst="rect">
            <a:avLst/>
          </a:prstGeom>
        </p:spPr>
        <p:txBody>
          <a:bodyPr/>
          <a:lstStyle/>
          <a:p>
            <a:fld id="{C26F39AC-E685-4A3B-BA29-8D6D2E0E49F3}" type="datetimeFigureOut">
              <a:rPr lang="ru-RU" smtClean="0"/>
              <a:t>01.07.2023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741169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799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Последний слайд">
    <p:bg>
      <p:bgPr>
        <a:gradFill flip="none" rotWithShape="1">
          <a:gsLst>
            <a:gs pos="0">
              <a:schemeClr val="tx2"/>
            </a:gs>
            <a:gs pos="100000">
              <a:schemeClr val="tx2">
                <a:lumMod val="60000"/>
                <a:lumOff val="40000"/>
              </a:schemeClr>
            </a:gs>
          </a:gsLst>
          <a:lin ang="0" scaled="0"/>
          <a:tileRect/>
        </a:gradFill>
        <a:effectLst/>
      </p:bgPr>
    </p:bg>
    <p:spTree>
      <p:nvGrpSpPr>
        <p:cNvPr id="1" name=""/>
        <p:cNvGrpSpPr/>
        <p:nvPr/>
      </p:nvGrpSpPr>
      <p:grpSpPr>
        <a:xfrm>
          <a:off x="0" y="0"/>
          <a:ext cx="0" cy="0"/>
          <a:chOff x="0" y="0"/>
          <a:chExt cx="0" cy="0"/>
        </a:xfrm>
      </p:grpSpPr>
      <p:grpSp>
        <p:nvGrpSpPr>
          <p:cNvPr id="100" name="Группа 99"/>
          <p:cNvGrpSpPr/>
          <p:nvPr userDrawn="1"/>
        </p:nvGrpSpPr>
        <p:grpSpPr>
          <a:xfrm>
            <a:off x="-398730" y="-433145"/>
            <a:ext cx="11388975" cy="7025601"/>
            <a:chOff x="157279" y="-896347"/>
            <a:chExt cx="24060886" cy="14842617"/>
          </a:xfrm>
        </p:grpSpPr>
        <p:sp>
          <p:nvSpPr>
            <p:cNvPr id="101" name="Полилиния 100">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2" name="Полилиния 101">
              <a:extLst>
                <a:ext uri="{FF2B5EF4-FFF2-40B4-BE49-F238E27FC236}">
                  <a16:creationId xmlns:a16="http://schemas.microsoft.com/office/drawing/2014/main" id="{495B0F79-C1A2-5D4B-BD3A-D3BCB4CB5525}"/>
                </a:ext>
              </a:extLst>
            </p:cNvPr>
            <p:cNvSpPr/>
            <p:nvPr/>
          </p:nvSpPr>
          <p:spPr>
            <a:xfrm rot="8100000">
              <a:off x="16432226" y="-226848"/>
              <a:ext cx="3397703" cy="339770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3" name="Полилиния 102">
              <a:extLst>
                <a:ext uri="{FF2B5EF4-FFF2-40B4-BE49-F238E27FC236}">
                  <a16:creationId xmlns:a16="http://schemas.microsoft.com/office/drawing/2014/main" id="{35F49C68-5DDA-564E-9187-CF5F0242E532}"/>
                </a:ext>
              </a:extLst>
            </p:cNvPr>
            <p:cNvSpPr/>
            <p:nvPr/>
          </p:nvSpPr>
          <p:spPr>
            <a:xfrm rot="8100000">
              <a:off x="18741125" y="3550537"/>
              <a:ext cx="5477040" cy="5477040"/>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7318F8"/>
                </a:solidFill>
                <a:effectLst/>
                <a:uFillTx/>
                <a:latin typeface="Helvetica Light"/>
                <a:ea typeface="Helvetica Light"/>
                <a:cs typeface="Helvetica Light"/>
                <a:sym typeface="Helvetica Light"/>
              </a:endParaRPr>
            </a:p>
          </p:txBody>
        </p:sp>
        <p:sp>
          <p:nvSpPr>
            <p:cNvPr id="104" name="Полилиния 103">
              <a:extLst>
                <a:ext uri="{FF2B5EF4-FFF2-40B4-BE49-F238E27FC236}">
                  <a16:creationId xmlns:a16="http://schemas.microsoft.com/office/drawing/2014/main" id="{1544341F-E63B-D14C-9DDE-1CCCCCD7C9EA}"/>
                </a:ext>
              </a:extLst>
            </p:cNvPr>
            <p:cNvSpPr/>
            <p:nvPr/>
          </p:nvSpPr>
          <p:spPr>
            <a:xfrm rot="8100000">
              <a:off x="15436860" y="8062027"/>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5" name="Полилиния 104">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6" name="Полилиния 105">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7" name="Полилиния 106">
              <a:extLst>
                <a:ext uri="{FF2B5EF4-FFF2-40B4-BE49-F238E27FC236}">
                  <a16:creationId xmlns:a16="http://schemas.microsoft.com/office/drawing/2014/main" id="{A5D01F2D-B34E-0940-BEBC-5C71FD55FD86}"/>
                </a:ext>
              </a:extLst>
            </p:cNvPr>
            <p:cNvSpPr/>
            <p:nvPr/>
          </p:nvSpPr>
          <p:spPr>
            <a:xfrm rot="8100000">
              <a:off x="12353849" y="556884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8" name="Полилиния 107">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9" name="Полилиния 108">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0" name="Полилиния 109">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1" name="Полилиния 110">
              <a:extLst>
                <a:ext uri="{FF2B5EF4-FFF2-40B4-BE49-F238E27FC236}">
                  <a16:creationId xmlns:a16="http://schemas.microsoft.com/office/drawing/2014/main" id="{C0740C42-A66F-614D-B24B-DE251F75DE61}"/>
                </a:ext>
              </a:extLst>
            </p:cNvPr>
            <p:cNvSpPr/>
            <p:nvPr/>
          </p:nvSpPr>
          <p:spPr>
            <a:xfrm rot="8100000">
              <a:off x="19539619" y="12901701"/>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3" name="Полилиния 112">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4" name="Овал 113">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5" name="Овал 114">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6" name="Овал 115">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60000"/>
                <a:lumOff val="4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7" name="Овал 116">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75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8" name="Овал 117">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9" name="Овал 118">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0" name="Овал 119">
              <a:extLst>
                <a:ext uri="{FF2B5EF4-FFF2-40B4-BE49-F238E27FC236}">
                  <a16:creationId xmlns:a16="http://schemas.microsoft.com/office/drawing/2014/main" id="{E347825D-90E8-6445-81D4-455FB0B7B471}"/>
                </a:ext>
              </a:extLst>
            </p:cNvPr>
            <p:cNvSpPr/>
            <p:nvPr/>
          </p:nvSpPr>
          <p:spPr>
            <a:xfrm>
              <a:off x="17895056" y="11659927"/>
              <a:ext cx="472041" cy="472041"/>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1" name="Полилиния 120">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3" name="Текст 2"/>
          <p:cNvSpPr>
            <a:spLocks noGrp="1"/>
          </p:cNvSpPr>
          <p:nvPr>
            <p:ph type="body" sz="quarter" idx="10"/>
          </p:nvPr>
        </p:nvSpPr>
        <p:spPr>
          <a:xfrm>
            <a:off x="4903788" y="2524125"/>
            <a:ext cx="5368925" cy="1751013"/>
          </a:xfrm>
        </p:spPr>
        <p:txBody>
          <a:bodyPr/>
          <a:lstStyle>
            <a:lvl1pPr>
              <a:defRPr>
                <a:solidFill>
                  <a:schemeClr val="bg1"/>
                </a:solidFill>
              </a:defRPr>
            </a:lvl1pPr>
          </a:lstStyle>
          <a:p>
            <a:pPr lvl="0"/>
            <a:r>
              <a:rPr lang="ru-RU"/>
              <a:t>Образец текста</a:t>
            </a:r>
          </a:p>
        </p:txBody>
      </p:sp>
      <p:pic>
        <p:nvPicPr>
          <p:cNvPr id="25" name="Рисунок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39089" y="1955784"/>
            <a:ext cx="1932033" cy="2383134"/>
          </a:xfrm>
          <a:prstGeom prst="rect">
            <a:avLst/>
          </a:prstGeom>
        </p:spPr>
      </p:pic>
    </p:spTree>
    <p:extLst>
      <p:ext uri="{BB962C8B-B14F-4D97-AF65-F5344CB8AC3E}">
        <p14:creationId xmlns:p14="http://schemas.microsoft.com/office/powerpoint/2010/main" val="121411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2"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0664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gradFill flip="none" rotWithShape="1">
          <a:gsLst>
            <a:gs pos="0">
              <a:schemeClr val="tx2"/>
            </a:gs>
            <a:gs pos="100000">
              <a:schemeClr val="tx2">
                <a:lumMod val="60000"/>
                <a:lumOff val="40000"/>
              </a:schemeClr>
            </a:gs>
          </a:gsLst>
          <a:lin ang="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71587" y="1206231"/>
            <a:ext cx="9577387" cy="2390410"/>
          </a:xfrm>
        </p:spPr>
        <p:txBody>
          <a:bodyPr anchor="b" anchorCtr="0"/>
          <a:lstStyle>
            <a:lvl1pPr>
              <a:defRPr baseline="0">
                <a:solidFill>
                  <a:schemeClr val="bg1"/>
                </a:solidFill>
              </a:defRPr>
            </a:lvl1pPr>
          </a:lstStyle>
          <a:p>
            <a:r>
              <a:rPr lang="ru-RU" dirty="0"/>
              <a:t>Тема занятия</a:t>
            </a:r>
          </a:p>
        </p:txBody>
      </p:sp>
      <p:sp>
        <p:nvSpPr>
          <p:cNvPr id="6" name="Текст 5"/>
          <p:cNvSpPr>
            <a:spLocks noGrp="1"/>
          </p:cNvSpPr>
          <p:nvPr>
            <p:ph type="body" sz="quarter" idx="12" hasCustomPrompt="1"/>
          </p:nvPr>
        </p:nvSpPr>
        <p:spPr>
          <a:xfrm>
            <a:off x="1271588" y="3716338"/>
            <a:ext cx="9577387" cy="1069671"/>
          </a:xfrm>
        </p:spPr>
        <p:txBody>
          <a:bodyPr/>
          <a:lstStyle>
            <a:lvl1pPr>
              <a:defRPr>
                <a:solidFill>
                  <a:schemeClr val="accent4"/>
                </a:solidFill>
              </a:defRPr>
            </a:lvl1pPr>
          </a:lstStyle>
          <a:p>
            <a:pPr lvl="0"/>
            <a:r>
              <a:rPr lang="ru-RU" dirty="0"/>
              <a:t>Занятие №</a:t>
            </a:r>
          </a:p>
        </p:txBody>
      </p:sp>
      <p:grpSp>
        <p:nvGrpSpPr>
          <p:cNvPr id="100" name="Группа 99"/>
          <p:cNvGrpSpPr/>
          <p:nvPr userDrawn="1"/>
        </p:nvGrpSpPr>
        <p:grpSpPr>
          <a:xfrm>
            <a:off x="-144087" y="-782639"/>
            <a:ext cx="13101520" cy="7640639"/>
            <a:chOff x="157279" y="-1903690"/>
            <a:chExt cx="27678889" cy="16141974"/>
          </a:xfrm>
        </p:grpSpPr>
        <p:sp>
          <p:nvSpPr>
            <p:cNvPr id="101" name="Полилиния 100">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2" name="Полилиния 101">
              <a:extLst>
                <a:ext uri="{FF2B5EF4-FFF2-40B4-BE49-F238E27FC236}">
                  <a16:creationId xmlns:a16="http://schemas.microsoft.com/office/drawing/2014/main" id="{495B0F79-C1A2-5D4B-BD3A-D3BCB4CB5525}"/>
                </a:ext>
              </a:extLst>
            </p:cNvPr>
            <p:cNvSpPr/>
            <p:nvPr/>
          </p:nvSpPr>
          <p:spPr>
            <a:xfrm rot="8100000">
              <a:off x="17562566" y="-1903690"/>
              <a:ext cx="3397703" cy="339770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3" name="Полилиния 102">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7318F8"/>
                </a:solidFill>
                <a:effectLst/>
                <a:uFillTx/>
                <a:latin typeface="Helvetica Light"/>
                <a:ea typeface="Helvetica Light"/>
                <a:cs typeface="Helvetica Light"/>
                <a:sym typeface="Helvetica Light"/>
              </a:endParaRPr>
            </a:p>
          </p:txBody>
        </p:sp>
        <p:sp>
          <p:nvSpPr>
            <p:cNvPr id="104" name="Полилиния 103">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5" name="Полилиния 104">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6" name="Полилиния 105">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7" name="Полилиния 106">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8" name="Полилиния 107">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9" name="Полилиния 108">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0" name="Полилиния 109">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1" name="Полилиния 110">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3" name="Полилиния 112">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4" name="Овал 113">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5" name="Овал 114">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6" name="Овал 115">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60000"/>
                <a:lumOff val="4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7" name="Овал 116">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75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8" name="Овал 117">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9" name="Овал 118">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0" name="Овал 119">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1" name="Полилиния 120">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1587" y="1157474"/>
            <a:ext cx="854192" cy="1053633"/>
          </a:xfrm>
          <a:prstGeom prst="rect">
            <a:avLst/>
          </a:prstGeom>
        </p:spPr>
      </p:pic>
    </p:spTree>
    <p:extLst>
      <p:ext uri="{BB962C8B-B14F-4D97-AF65-F5344CB8AC3E}">
        <p14:creationId xmlns:p14="http://schemas.microsoft.com/office/powerpoint/2010/main" val="303182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588" y="1709738"/>
            <a:ext cx="9577387" cy="2852737"/>
          </a:xfrm>
        </p:spPr>
        <p:txBody>
          <a:bodyPr anchor="b"/>
          <a:lstStyle>
            <a:lvl1pPr algn="ctr">
              <a:defRPr sz="6000"/>
            </a:lvl1pPr>
          </a:lstStyle>
          <a:p>
            <a:r>
              <a:rPr lang="ru-RU"/>
              <a:t>Образец заголовка</a:t>
            </a:r>
            <a:endParaRPr lang="ru-RU" dirty="0"/>
          </a:p>
        </p:txBody>
      </p:sp>
      <p:sp>
        <p:nvSpPr>
          <p:cNvPr id="3" name="Текст 2"/>
          <p:cNvSpPr>
            <a:spLocks noGrp="1"/>
          </p:cNvSpPr>
          <p:nvPr>
            <p:ph type="body" idx="1"/>
          </p:nvPr>
        </p:nvSpPr>
        <p:spPr>
          <a:xfrm>
            <a:off x="1271588" y="4589463"/>
            <a:ext cx="9577387"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Tree>
    <p:extLst>
      <p:ext uri="{BB962C8B-B14F-4D97-AF65-F5344CB8AC3E}">
        <p14:creationId xmlns:p14="http://schemas.microsoft.com/office/powerpoint/2010/main" val="232074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темный">
    <p:bg>
      <p:bgPr>
        <a:gradFill flip="none" rotWithShape="1">
          <a:gsLst>
            <a:gs pos="0">
              <a:schemeClr val="tx2"/>
            </a:gs>
            <a:gs pos="100000">
              <a:schemeClr val="tx2">
                <a:lumMod val="60000"/>
                <a:lumOff val="40000"/>
              </a:schemeClr>
            </a:gs>
          </a:gsLst>
          <a:lin ang="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71587" y="1206231"/>
            <a:ext cx="9577387" cy="2390410"/>
          </a:xfrm>
        </p:spPr>
        <p:txBody>
          <a:bodyPr anchor="b" anchorCtr="0"/>
          <a:lstStyle>
            <a:lvl1pPr algn="ctr">
              <a:defRPr baseline="0">
                <a:solidFill>
                  <a:schemeClr val="bg1"/>
                </a:solidFill>
              </a:defRPr>
            </a:lvl1pPr>
          </a:lstStyle>
          <a:p>
            <a:r>
              <a:rPr lang="ru-RU" dirty="0"/>
              <a:t>Подраздел темы</a:t>
            </a:r>
          </a:p>
        </p:txBody>
      </p:sp>
      <p:sp>
        <p:nvSpPr>
          <p:cNvPr id="6" name="Текст 5"/>
          <p:cNvSpPr>
            <a:spLocks noGrp="1"/>
          </p:cNvSpPr>
          <p:nvPr>
            <p:ph type="body" sz="quarter" idx="12" hasCustomPrompt="1"/>
          </p:nvPr>
        </p:nvSpPr>
        <p:spPr>
          <a:xfrm>
            <a:off x="1271588" y="3716338"/>
            <a:ext cx="9577387" cy="1069671"/>
          </a:xfrm>
        </p:spPr>
        <p:txBody>
          <a:bodyPr/>
          <a:lstStyle>
            <a:lvl1pPr algn="ctr">
              <a:defRPr>
                <a:solidFill>
                  <a:schemeClr val="accent4"/>
                </a:solidFill>
              </a:defRPr>
            </a:lvl1pPr>
          </a:lstStyle>
          <a:p>
            <a:pPr lvl="0"/>
            <a:r>
              <a:rPr lang="ru-RU" dirty="0"/>
              <a:t>Подзаголовок</a:t>
            </a:r>
          </a:p>
        </p:txBody>
      </p:sp>
      <p:grpSp>
        <p:nvGrpSpPr>
          <p:cNvPr id="100" name="Группа 99"/>
          <p:cNvGrpSpPr/>
          <p:nvPr userDrawn="1"/>
        </p:nvGrpSpPr>
        <p:grpSpPr>
          <a:xfrm>
            <a:off x="-144087" y="-782639"/>
            <a:ext cx="13101520" cy="7640639"/>
            <a:chOff x="157279" y="-1903690"/>
            <a:chExt cx="27678889" cy="16141974"/>
          </a:xfrm>
        </p:grpSpPr>
        <p:sp>
          <p:nvSpPr>
            <p:cNvPr id="101" name="Полилиния 100">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2" name="Полилиния 101">
              <a:extLst>
                <a:ext uri="{FF2B5EF4-FFF2-40B4-BE49-F238E27FC236}">
                  <a16:creationId xmlns:a16="http://schemas.microsoft.com/office/drawing/2014/main" id="{495B0F79-C1A2-5D4B-BD3A-D3BCB4CB5525}"/>
                </a:ext>
              </a:extLst>
            </p:cNvPr>
            <p:cNvSpPr/>
            <p:nvPr/>
          </p:nvSpPr>
          <p:spPr>
            <a:xfrm rot="8100000">
              <a:off x="17562566" y="-1903690"/>
              <a:ext cx="3397703" cy="339770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3" name="Полилиния 102">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7318F8"/>
                </a:solidFill>
                <a:effectLst/>
                <a:uFillTx/>
                <a:latin typeface="Helvetica Light"/>
                <a:ea typeface="Helvetica Light"/>
                <a:cs typeface="Helvetica Light"/>
                <a:sym typeface="Helvetica Light"/>
              </a:endParaRPr>
            </a:p>
          </p:txBody>
        </p:sp>
        <p:sp>
          <p:nvSpPr>
            <p:cNvPr id="104" name="Полилиния 103">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5" name="Полилиния 104">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6" name="Полилиния 105">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7" name="Полилиния 106">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8" name="Полилиния 107">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9" name="Полилиния 108">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0" name="Полилиния 109">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1" name="Полилиния 110">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3" name="Полилиния 112">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4" name="Овал 113">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5" name="Овал 114">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6" name="Овал 115">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60000"/>
                <a:lumOff val="4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7" name="Овал 116">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75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8" name="Овал 117">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9" name="Овал 118">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0" name="Овал 119">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1" name="Полилиния 120">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1587" y="1157474"/>
            <a:ext cx="854192" cy="1053633"/>
          </a:xfrm>
          <a:prstGeom prst="rect">
            <a:avLst/>
          </a:prstGeom>
        </p:spPr>
      </p:pic>
    </p:spTree>
    <p:extLst>
      <p:ext uri="{BB962C8B-B14F-4D97-AF65-F5344CB8AC3E}">
        <p14:creationId xmlns:p14="http://schemas.microsoft.com/office/powerpoint/2010/main" val="110276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44258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Заголовок и 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hasCustomPrompt="1"/>
          </p:nvPr>
        </p:nvSpPr>
        <p:spPr>
          <a:solidFill>
            <a:schemeClr val="accent5">
              <a:lumMod val="20000"/>
              <a:lumOff val="80000"/>
            </a:schemeClr>
          </a:solidFill>
        </p:spPr>
        <p:txBody>
          <a:bodyPr/>
          <a:lstStyle>
            <a:lvl1pPr>
              <a:defRPr baseline="0">
                <a:latin typeface="Lucida Console" panose="020B0609040504020204" pitchFamily="49" charset="0"/>
              </a:defRPr>
            </a:lvl1pPr>
            <a:lvl2pPr>
              <a:defRPr>
                <a:latin typeface="Lucida Console" panose="020B0609040504020204" pitchFamily="49" charset="0"/>
              </a:defRPr>
            </a:lvl2pPr>
            <a:lvl3pPr>
              <a:defRPr>
                <a:latin typeface="Lucida Console" panose="020B0609040504020204" pitchFamily="49" charset="0"/>
              </a:defRPr>
            </a:lvl3pPr>
            <a:lvl4pPr>
              <a:defRPr>
                <a:latin typeface="Lucida Console" panose="020B0609040504020204" pitchFamily="49" charset="0"/>
              </a:defRPr>
            </a:lvl4pPr>
            <a:lvl5pPr>
              <a:defRPr>
                <a:latin typeface="Lucida Console" panose="020B0609040504020204" pitchFamily="49" charset="0"/>
              </a:defRPr>
            </a:lvl5pPr>
          </a:lstStyle>
          <a:p>
            <a:pPr lvl="0"/>
            <a:r>
              <a:rPr lang="ru-RU" dirty="0"/>
              <a:t>Код программы</a:t>
            </a:r>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346277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a:xfrm>
            <a:off x="515938" y="1741487"/>
            <a:ext cx="11196636" cy="18462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6D5D6B6-42D2-4EEE-A047-A30BE7A3596A}" type="slidenum">
              <a:rPr lang="ru-RU" smtClean="0"/>
              <a:t>‹#›</a:t>
            </a:fld>
            <a:endParaRPr lang="ru-RU"/>
          </a:p>
        </p:txBody>
      </p:sp>
      <p:sp>
        <p:nvSpPr>
          <p:cNvPr id="7" name="Объект 2"/>
          <p:cNvSpPr>
            <a:spLocks noGrp="1"/>
          </p:cNvSpPr>
          <p:nvPr>
            <p:ph idx="13"/>
          </p:nvPr>
        </p:nvSpPr>
        <p:spPr>
          <a:xfrm>
            <a:off x="515939" y="3848180"/>
            <a:ext cx="11196636" cy="18462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Tree>
    <p:extLst>
      <p:ext uri="{BB962C8B-B14F-4D97-AF65-F5344CB8AC3E}">
        <p14:creationId xmlns:p14="http://schemas.microsoft.com/office/powerpoint/2010/main" val="283536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Заголовок, текст и код горизонтальн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a:xfrm>
            <a:off x="515938" y="1741487"/>
            <a:ext cx="11196636" cy="18462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6D5D6B6-42D2-4EEE-A047-A30BE7A3596A}" type="slidenum">
              <a:rPr lang="ru-RU" smtClean="0"/>
              <a:t>‹#›</a:t>
            </a:fld>
            <a:endParaRPr lang="ru-RU"/>
          </a:p>
        </p:txBody>
      </p:sp>
      <p:sp>
        <p:nvSpPr>
          <p:cNvPr id="8" name="Объект 2"/>
          <p:cNvSpPr>
            <a:spLocks noGrp="1"/>
          </p:cNvSpPr>
          <p:nvPr>
            <p:ph idx="14" hasCustomPrompt="1"/>
          </p:nvPr>
        </p:nvSpPr>
        <p:spPr>
          <a:xfrm>
            <a:off x="515939" y="3851275"/>
            <a:ext cx="11196636" cy="1846264"/>
          </a:xfrm>
          <a:solidFill>
            <a:schemeClr val="accent5">
              <a:lumMod val="20000"/>
              <a:lumOff val="80000"/>
            </a:schemeClr>
          </a:solidFill>
        </p:spPr>
        <p:txBody>
          <a:bodyPr/>
          <a:lstStyle>
            <a:lvl1pPr>
              <a:defRPr baseline="0">
                <a:latin typeface="Lucida Console" panose="020B0609040504020204" pitchFamily="49" charset="0"/>
              </a:defRPr>
            </a:lvl1pPr>
            <a:lvl2pPr>
              <a:defRPr>
                <a:latin typeface="Lucida Console" panose="020B0609040504020204" pitchFamily="49" charset="0"/>
              </a:defRPr>
            </a:lvl2pPr>
            <a:lvl3pPr>
              <a:defRPr>
                <a:latin typeface="Lucida Console" panose="020B0609040504020204" pitchFamily="49" charset="0"/>
              </a:defRPr>
            </a:lvl3pPr>
            <a:lvl4pPr>
              <a:defRPr>
                <a:latin typeface="Lucida Console" panose="020B0609040504020204" pitchFamily="49" charset="0"/>
              </a:defRPr>
            </a:lvl4pPr>
            <a:lvl5pPr>
              <a:defRPr>
                <a:latin typeface="Lucida Console" panose="020B0609040504020204" pitchFamily="49" charset="0"/>
              </a:defRPr>
            </a:lvl5pPr>
          </a:lstStyle>
          <a:p>
            <a:pPr lvl="0"/>
            <a:r>
              <a:rPr lang="ru-RU" dirty="0"/>
              <a:t>Код программы</a:t>
            </a:r>
          </a:p>
        </p:txBody>
      </p:sp>
    </p:spTree>
    <p:extLst>
      <p:ext uri="{BB962C8B-B14F-4D97-AF65-F5344CB8AC3E}">
        <p14:creationId xmlns:p14="http://schemas.microsoft.com/office/powerpoint/2010/main" val="205866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515938" y="1736725"/>
            <a:ext cx="5503862" cy="44402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736725"/>
            <a:ext cx="5540374" cy="44402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1609176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7" y="152400"/>
            <a:ext cx="11196637" cy="1325563"/>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515938" y="1741486"/>
            <a:ext cx="11196636" cy="4603751"/>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Нижний колонтитул 4"/>
          <p:cNvSpPr>
            <a:spLocks noGrp="1"/>
          </p:cNvSpPr>
          <p:nvPr>
            <p:ph type="ftr" sz="quarter" idx="3"/>
          </p:nvPr>
        </p:nvSpPr>
        <p:spPr>
          <a:xfrm>
            <a:off x="515937" y="6356350"/>
            <a:ext cx="1062311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11255433" y="6356350"/>
            <a:ext cx="4571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5D6B6-42D2-4EEE-A047-A30BE7A3596A}" type="slidenum">
              <a:rPr lang="ru-RU" smtClean="0"/>
              <a:t>‹#›</a:t>
            </a:fld>
            <a:endParaRPr lang="ru-RU"/>
          </a:p>
        </p:txBody>
      </p:sp>
    </p:spTree>
    <p:extLst>
      <p:ext uri="{BB962C8B-B14F-4D97-AF65-F5344CB8AC3E}">
        <p14:creationId xmlns:p14="http://schemas.microsoft.com/office/powerpoint/2010/main" val="1993233214"/>
      </p:ext>
    </p:extLst>
  </p:cSld>
  <p:clrMap bg1="lt1" tx1="dk1" bg2="lt2" tx2="dk2" accent1="accent1" accent2="accent2" accent3="accent3" accent4="accent4" accent5="accent5" accent6="accent6" hlink="hlink" folHlink="folHlink"/>
  <p:sldLayoutIdLst>
    <p:sldLayoutId id="2147483680" r:id="rId1"/>
    <p:sldLayoutId id="2147483673" r:id="rId2"/>
    <p:sldLayoutId id="2147483651" r:id="rId3"/>
    <p:sldLayoutId id="2147483679" r:id="rId4"/>
    <p:sldLayoutId id="2147483650" r:id="rId5"/>
    <p:sldLayoutId id="2147483675" r:id="rId6"/>
    <p:sldLayoutId id="2147483674" r:id="rId7"/>
    <p:sldLayoutId id="2147483676" r:id="rId8"/>
    <p:sldLayoutId id="2147483652" r:id="rId9"/>
    <p:sldLayoutId id="2147483677" r:id="rId10"/>
    <p:sldLayoutId id="2147483653" r:id="rId11"/>
    <p:sldLayoutId id="2147483654" r:id="rId12"/>
    <p:sldLayoutId id="2147483656" r:id="rId13"/>
    <p:sldLayoutId id="2147483657" r:id="rId14"/>
    <p:sldLayoutId id="2147483655" r:id="rId15"/>
    <p:sldLayoutId id="2147483678" r:id="rId16"/>
    <p:sldLayoutId id="2147483682" r:id="rId17"/>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p15:clr>
            <a:srgbClr val="F26B43"/>
          </p15:clr>
        </p15:guide>
        <p15:guide id="2" pos="7378">
          <p15:clr>
            <a:srgbClr val="F26B43"/>
          </p15:clr>
        </p15:guide>
        <p15:guide id="3" orient="horz" pos="96">
          <p15:clr>
            <a:srgbClr val="F26B43"/>
          </p15:clr>
        </p15:guide>
        <p15:guide id="4" orient="horz" pos="3997">
          <p15:clr>
            <a:srgbClr val="F26B43"/>
          </p15:clr>
        </p15:guide>
        <p15:guide id="5" pos="801">
          <p15:clr>
            <a:srgbClr val="F26B43"/>
          </p15:clr>
        </p15:guide>
        <p15:guide id="6" pos="6834">
          <p15:clr>
            <a:srgbClr val="F26B43"/>
          </p15:clr>
        </p15:guide>
        <p15:guide id="7" pos="3840">
          <p15:clr>
            <a:srgbClr val="F26B43"/>
          </p15:clr>
        </p15:guide>
        <p15:guide id="8" orient="horz" pos="1094" userDrawn="1">
          <p15:clr>
            <a:srgbClr val="F26B43"/>
          </p15:clr>
        </p15:guide>
        <p15:guide id="9" orient="horz" pos="22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150624" y="2648761"/>
            <a:ext cx="6489857" cy="1560477"/>
          </a:xfrm>
        </p:spPr>
        <p:txBody>
          <a:bodyPr>
            <a:noAutofit/>
          </a:bodyPr>
          <a:lstStyle/>
          <a:p>
            <a:r>
              <a:rPr lang="ru-RU" dirty="0"/>
              <a:t>Основные понятия </a:t>
            </a:r>
            <a:r>
              <a:rPr lang="ru-RU" dirty="0" err="1"/>
              <a:t>Django</a:t>
            </a:r>
            <a:r>
              <a:rPr lang="ru-RU" dirty="0"/>
              <a:t>. Вывод данных</a:t>
            </a:r>
          </a:p>
        </p:txBody>
      </p:sp>
      <p:sp>
        <p:nvSpPr>
          <p:cNvPr id="5" name="Текст 4"/>
          <p:cNvSpPr>
            <a:spLocks noGrp="1"/>
          </p:cNvSpPr>
          <p:nvPr>
            <p:ph type="body" sz="quarter" idx="12"/>
          </p:nvPr>
        </p:nvSpPr>
        <p:spPr>
          <a:xfrm>
            <a:off x="2307455" y="1408511"/>
            <a:ext cx="5607440" cy="634762"/>
          </a:xfrm>
        </p:spPr>
        <p:txBody>
          <a:bodyPr/>
          <a:lstStyle/>
          <a:p>
            <a:r>
              <a:rPr lang="ru-RU" dirty="0"/>
              <a:t>Занятие №1</a:t>
            </a:r>
          </a:p>
          <a:p>
            <a:endParaRPr lang="ru-RU" dirty="0"/>
          </a:p>
          <a:p>
            <a:endParaRPr lang="ru-RU" dirty="0"/>
          </a:p>
        </p:txBody>
      </p:sp>
      <p:pic>
        <p:nvPicPr>
          <p:cNvPr id="2" name="Рисунок 1"/>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5831" r="5831"/>
          <a:stretch>
            <a:fillRect/>
          </a:stretch>
        </p:blipFill>
        <p:spPr>
          <a:solidFill>
            <a:schemeClr val="accent1">
              <a:lumMod val="50000"/>
            </a:schemeClr>
          </a:solidFill>
        </p:spPr>
      </p:pic>
    </p:spTree>
    <p:extLst>
      <p:ext uri="{BB962C8B-B14F-4D97-AF65-F5344CB8AC3E}">
        <p14:creationId xmlns:p14="http://schemas.microsoft.com/office/powerpoint/2010/main" val="334164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latin typeface="+mn-lt"/>
              </a:rPr>
              <a:t>3. </a:t>
            </a:r>
            <a:r>
              <a:rPr lang="ru-RU" sz="4000" dirty="0" err="1">
                <a:latin typeface="+mn-lt"/>
              </a:rPr>
              <a:t>Python</a:t>
            </a:r>
            <a:r>
              <a:rPr lang="ru-RU" sz="4000" dirty="0">
                <a:latin typeface="+mn-lt"/>
              </a:rPr>
              <a:t> веб-</a:t>
            </a:r>
            <a:r>
              <a:rPr lang="ru-RU" sz="4000" dirty="0" err="1">
                <a:latin typeface="+mn-lt"/>
              </a:rPr>
              <a:t>фреймворки</a:t>
            </a:r>
            <a:r>
              <a:rPr lang="ru-RU" sz="4000" dirty="0">
                <a:latin typeface="+mn-lt"/>
              </a:rPr>
              <a:t>, их отличия и преимущества</a:t>
            </a:r>
          </a:p>
        </p:txBody>
      </p:sp>
      <p:sp>
        <p:nvSpPr>
          <p:cNvPr id="3" name="Объект 2"/>
          <p:cNvSpPr>
            <a:spLocks noGrp="1"/>
          </p:cNvSpPr>
          <p:nvPr>
            <p:ph idx="1"/>
          </p:nvPr>
        </p:nvSpPr>
        <p:spPr/>
        <p:txBody>
          <a:bodyPr>
            <a:normAutofit fontScale="77500" lnSpcReduction="20000"/>
          </a:bodyPr>
          <a:lstStyle/>
          <a:p>
            <a:r>
              <a:rPr lang="ru-RU" b="1" dirty="0" err="1"/>
              <a:t>Django</a:t>
            </a:r>
            <a:r>
              <a:rPr lang="ru-RU" b="1" dirty="0"/>
              <a:t> — </a:t>
            </a:r>
          </a:p>
          <a:p>
            <a:r>
              <a:rPr lang="ru-RU" dirty="0"/>
              <a:t>Это бесплатная среда веб-разработки </a:t>
            </a:r>
            <a:r>
              <a:rPr lang="ru-RU" dirty="0" err="1"/>
              <a:t>python</a:t>
            </a:r>
            <a:r>
              <a:rPr lang="ru-RU" dirty="0"/>
              <a:t> с открытым исходным кодом, используемая для создания веб-сайтов. Он был создан </a:t>
            </a:r>
            <a:r>
              <a:rPr lang="ru-RU" dirty="0" err="1"/>
              <a:t>адрианом</a:t>
            </a:r>
            <a:r>
              <a:rPr lang="ru-RU" dirty="0"/>
              <a:t> </a:t>
            </a:r>
            <a:r>
              <a:rPr lang="ru-RU" dirty="0" err="1"/>
              <a:t>головатым</a:t>
            </a:r>
            <a:r>
              <a:rPr lang="ru-RU" dirty="0"/>
              <a:t> и </a:t>
            </a:r>
            <a:r>
              <a:rPr lang="ru-RU" dirty="0" err="1"/>
              <a:t>саймоном</a:t>
            </a:r>
            <a:r>
              <a:rPr lang="ru-RU" dirty="0"/>
              <a:t> </a:t>
            </a:r>
            <a:r>
              <a:rPr lang="ru-RU" dirty="0" err="1"/>
              <a:t>уиллисоном</a:t>
            </a:r>
            <a:r>
              <a:rPr lang="ru-RU" dirty="0"/>
              <a:t> в 2003 году и использовал шаблон </a:t>
            </a:r>
            <a:r>
              <a:rPr lang="ru-RU" dirty="0" err="1"/>
              <a:t>model-template-view</a:t>
            </a:r>
            <a:r>
              <a:rPr lang="ru-RU" dirty="0"/>
              <a:t>.</a:t>
            </a:r>
          </a:p>
          <a:p>
            <a:r>
              <a:rPr lang="ru-RU" dirty="0"/>
              <a:t>Он популярен благодаря своей прочности и прямолинейности. Это один из самых популярных </a:t>
            </a:r>
            <a:r>
              <a:rPr lang="ru-RU" dirty="0" err="1"/>
              <a:t>фреймворков</a:t>
            </a:r>
            <a:r>
              <a:rPr lang="ru-RU" dirty="0"/>
              <a:t> в мире, который используется такими технологическими гигантами, как </a:t>
            </a:r>
            <a:r>
              <a:rPr lang="ru-RU" dirty="0" err="1"/>
              <a:t>instagram</a:t>
            </a:r>
            <a:r>
              <a:rPr lang="ru-RU" dirty="0"/>
              <a:t>, </a:t>
            </a:r>
            <a:r>
              <a:rPr lang="ru-RU" dirty="0" err="1"/>
              <a:t>youtube</a:t>
            </a:r>
            <a:r>
              <a:rPr lang="ru-RU" dirty="0"/>
              <a:t> и т. Д. </a:t>
            </a:r>
            <a:r>
              <a:rPr lang="ru-RU" dirty="0" err="1"/>
              <a:t>Django</a:t>
            </a:r>
            <a:r>
              <a:rPr lang="ru-RU" dirty="0"/>
              <a:t> также популярен, потому что он поощряет многократное использование кода.</a:t>
            </a:r>
          </a:p>
          <a:p>
            <a:r>
              <a:rPr lang="ru-RU" b="1" dirty="0"/>
              <a:t>Плюсы:</a:t>
            </a:r>
          </a:p>
          <a:p>
            <a:r>
              <a:rPr lang="ru-RU" dirty="0"/>
              <a:t>Структура кода </a:t>
            </a:r>
            <a:r>
              <a:rPr lang="ru-RU" dirty="0" err="1"/>
              <a:t>django</a:t>
            </a:r>
            <a:r>
              <a:rPr lang="ru-RU" dirty="0"/>
              <a:t> очень эффективна, что позволяет разработчикам легко добавлять дополнительные функции на свои веб-сайты.</a:t>
            </a:r>
          </a:p>
          <a:p>
            <a:r>
              <a:rPr lang="ru-RU" dirty="0"/>
              <a:t>Фреймворк </a:t>
            </a:r>
            <a:r>
              <a:rPr lang="ru-RU" dirty="0" err="1"/>
              <a:t>rest</a:t>
            </a:r>
            <a:r>
              <a:rPr lang="ru-RU" dirty="0"/>
              <a:t> (передача репрезентативного состояния может быть определена как стиль архитектуры программного обеспечения, который определяет набор ограничений, которые будут использоваться при создании веб-сервисов) в </a:t>
            </a:r>
            <a:r>
              <a:rPr lang="ru-RU" dirty="0" err="1"/>
              <a:t>django</a:t>
            </a:r>
            <a:r>
              <a:rPr lang="ru-RU" dirty="0"/>
              <a:t>. Это называется </a:t>
            </a:r>
            <a:r>
              <a:rPr lang="ru-RU" dirty="0" err="1"/>
              <a:t>django</a:t>
            </a:r>
            <a:r>
              <a:rPr lang="ru-RU" dirty="0"/>
              <a:t> </a:t>
            </a:r>
            <a:r>
              <a:rPr lang="ru-RU" dirty="0" err="1"/>
              <a:t>rest</a:t>
            </a:r>
            <a:r>
              <a:rPr lang="ru-RU" dirty="0"/>
              <a:t> </a:t>
            </a:r>
            <a:r>
              <a:rPr lang="ru-RU" dirty="0" err="1"/>
              <a:t>framework</a:t>
            </a:r>
            <a:r>
              <a:rPr lang="ru-RU" dirty="0"/>
              <a:t> (DRF). Это гибкий инструментарий, используемый для создания веб-</a:t>
            </a:r>
            <a:r>
              <a:rPr lang="ru-RU" dirty="0" err="1"/>
              <a:t>api</a:t>
            </a:r>
            <a:r>
              <a:rPr lang="ru-RU" dirty="0"/>
              <a:t> в </a:t>
            </a:r>
            <a:r>
              <a:rPr lang="ru-RU" dirty="0" err="1"/>
              <a:t>django</a:t>
            </a:r>
            <a:r>
              <a:rPr lang="ru-RU" dirty="0"/>
              <a:t>.</a:t>
            </a:r>
          </a:p>
        </p:txBody>
      </p:sp>
    </p:spTree>
    <p:extLst>
      <p:ext uri="{BB962C8B-B14F-4D97-AF65-F5344CB8AC3E}">
        <p14:creationId xmlns:p14="http://schemas.microsoft.com/office/powerpoint/2010/main" val="248602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latin typeface="+mn-lt"/>
              </a:rPr>
              <a:t>3. </a:t>
            </a:r>
            <a:r>
              <a:rPr lang="ru-RU" sz="4000" dirty="0" err="1">
                <a:latin typeface="+mn-lt"/>
              </a:rPr>
              <a:t>Python</a:t>
            </a:r>
            <a:r>
              <a:rPr lang="ru-RU" sz="4000" dirty="0">
                <a:latin typeface="+mn-lt"/>
              </a:rPr>
              <a:t> веб-</a:t>
            </a:r>
            <a:r>
              <a:rPr lang="ru-RU" sz="4000" dirty="0" err="1">
                <a:latin typeface="+mn-lt"/>
              </a:rPr>
              <a:t>фреймворки</a:t>
            </a:r>
            <a:r>
              <a:rPr lang="ru-RU" sz="4000" dirty="0">
                <a:latin typeface="+mn-lt"/>
              </a:rPr>
              <a:t>, их отличия и преимущества</a:t>
            </a:r>
          </a:p>
        </p:txBody>
      </p:sp>
      <p:sp>
        <p:nvSpPr>
          <p:cNvPr id="3" name="Объект 2"/>
          <p:cNvSpPr>
            <a:spLocks noGrp="1"/>
          </p:cNvSpPr>
          <p:nvPr>
            <p:ph idx="1"/>
          </p:nvPr>
        </p:nvSpPr>
        <p:spPr/>
        <p:txBody>
          <a:bodyPr>
            <a:noAutofit/>
          </a:bodyPr>
          <a:lstStyle/>
          <a:p>
            <a:r>
              <a:rPr lang="ru-RU" sz="2400" b="1" dirty="0"/>
              <a:t>Плюсы:</a:t>
            </a:r>
          </a:p>
          <a:p>
            <a:r>
              <a:rPr lang="ru-RU" sz="2400" dirty="0" err="1"/>
              <a:t>Django</a:t>
            </a:r>
            <a:r>
              <a:rPr lang="ru-RU" sz="2400" dirty="0"/>
              <a:t> уделяет особое внимание безопасности, обеспечивая защиту от совместных SQL-инъекций и атак с подделкой межсайтовых запросов .</a:t>
            </a:r>
          </a:p>
          <a:p>
            <a:r>
              <a:rPr lang="ru-RU" sz="2400" b="1" dirty="0"/>
              <a:t>Минусы:</a:t>
            </a:r>
          </a:p>
          <a:p>
            <a:r>
              <a:rPr lang="ru-RU" sz="2400" dirty="0"/>
              <a:t>Громоздкое программное обеспечение </a:t>
            </a:r>
            <a:r>
              <a:rPr lang="ru-RU" sz="2400" dirty="0" err="1"/>
              <a:t>Django</a:t>
            </a:r>
            <a:r>
              <a:rPr lang="ru-RU" sz="2400" dirty="0"/>
              <a:t> может ограничивать скорость разработки из-за множества повторно используемых модулей.</a:t>
            </a:r>
          </a:p>
          <a:p>
            <a:r>
              <a:rPr lang="ru-RU" sz="2400" dirty="0"/>
              <a:t>Модели </a:t>
            </a:r>
            <a:r>
              <a:rPr lang="ru-RU" sz="2400" dirty="0" err="1"/>
              <a:t>Django</a:t>
            </a:r>
            <a:r>
              <a:rPr lang="ru-RU" sz="2400" dirty="0"/>
              <a:t> не могут иметь примесей, они просто имеют простое наследование.</a:t>
            </a:r>
          </a:p>
          <a:p>
            <a:r>
              <a:rPr lang="ru-RU" sz="2400" dirty="0" err="1"/>
              <a:t>Django</a:t>
            </a:r>
            <a:r>
              <a:rPr lang="ru-RU" sz="2400" dirty="0"/>
              <a:t> использует ORM, который был создан до </a:t>
            </a:r>
            <a:r>
              <a:rPr lang="ru-RU" sz="2400" dirty="0" err="1"/>
              <a:t>sqlalchemy</a:t>
            </a:r>
            <a:r>
              <a:rPr lang="ru-RU" sz="2400" dirty="0"/>
              <a:t>, что делает </a:t>
            </a:r>
            <a:r>
              <a:rPr lang="ru-RU" sz="2400" dirty="0" err="1"/>
              <a:t>django</a:t>
            </a:r>
            <a:r>
              <a:rPr lang="ru-RU" sz="2400" dirty="0"/>
              <a:t> ORM хуже </a:t>
            </a:r>
            <a:r>
              <a:rPr lang="ru-RU" sz="2400" dirty="0" err="1"/>
              <a:t>sqlalchemy</a:t>
            </a:r>
            <a:r>
              <a:rPr lang="ru-RU" sz="2400" dirty="0"/>
              <a:t>, потому что он менее гибкий.</a:t>
            </a:r>
          </a:p>
        </p:txBody>
      </p:sp>
    </p:spTree>
    <p:extLst>
      <p:ext uri="{BB962C8B-B14F-4D97-AF65-F5344CB8AC3E}">
        <p14:creationId xmlns:p14="http://schemas.microsoft.com/office/powerpoint/2010/main" val="70743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latin typeface="+mn-lt"/>
              </a:rPr>
              <a:t>3. </a:t>
            </a:r>
            <a:r>
              <a:rPr lang="ru-RU" sz="4000" dirty="0" err="1">
                <a:latin typeface="+mn-lt"/>
              </a:rPr>
              <a:t>Python</a:t>
            </a:r>
            <a:r>
              <a:rPr lang="ru-RU" sz="4000" dirty="0">
                <a:latin typeface="+mn-lt"/>
              </a:rPr>
              <a:t> веб-</a:t>
            </a:r>
            <a:r>
              <a:rPr lang="ru-RU" sz="4000" dirty="0" err="1">
                <a:latin typeface="+mn-lt"/>
              </a:rPr>
              <a:t>фреймворки</a:t>
            </a:r>
            <a:r>
              <a:rPr lang="ru-RU" sz="4000" dirty="0">
                <a:latin typeface="+mn-lt"/>
              </a:rPr>
              <a:t>, их отличия и преимущества</a:t>
            </a:r>
          </a:p>
        </p:txBody>
      </p:sp>
      <p:sp>
        <p:nvSpPr>
          <p:cNvPr id="3" name="Объект 2"/>
          <p:cNvSpPr>
            <a:spLocks noGrp="1"/>
          </p:cNvSpPr>
          <p:nvPr>
            <p:ph idx="1"/>
          </p:nvPr>
        </p:nvSpPr>
        <p:spPr/>
        <p:txBody>
          <a:bodyPr>
            <a:normAutofit fontScale="77500" lnSpcReduction="20000"/>
          </a:bodyPr>
          <a:lstStyle/>
          <a:p>
            <a:r>
              <a:rPr lang="ru-RU" b="1" dirty="0"/>
              <a:t>FLASK — </a:t>
            </a:r>
          </a:p>
          <a:p>
            <a:r>
              <a:rPr lang="ru-RU" dirty="0"/>
              <a:t>это </a:t>
            </a:r>
            <a:r>
              <a:rPr lang="ru-RU" dirty="0" err="1"/>
              <a:t>микровеб-фреймворк</a:t>
            </a:r>
            <a:r>
              <a:rPr lang="ru-RU" dirty="0"/>
              <a:t>, написанный на </a:t>
            </a:r>
            <a:r>
              <a:rPr lang="ru-RU" dirty="0" err="1"/>
              <a:t>Python</a:t>
            </a:r>
            <a:r>
              <a:rPr lang="ru-RU" dirty="0"/>
              <a:t>. </a:t>
            </a:r>
            <a:r>
              <a:rPr lang="ru-RU" dirty="0" err="1"/>
              <a:t>Микровеб-фреймворк</a:t>
            </a:r>
            <a:r>
              <a:rPr lang="ru-RU" dirty="0"/>
              <a:t> — это </a:t>
            </a:r>
            <a:r>
              <a:rPr lang="ru-RU" dirty="0" err="1"/>
              <a:t>фреймворк</a:t>
            </a:r>
            <a:r>
              <a:rPr lang="ru-RU" dirty="0"/>
              <a:t> веб-разработки с простой настройкой, который можно использовать при разработке </a:t>
            </a:r>
            <a:r>
              <a:rPr lang="ru-RU" dirty="0" err="1"/>
              <a:t>минималистичных</a:t>
            </a:r>
            <a:r>
              <a:rPr lang="ru-RU" dirty="0"/>
              <a:t> веб-приложений. </a:t>
            </a:r>
            <a:r>
              <a:rPr lang="ru-RU" dirty="0" err="1"/>
              <a:t>Flask</a:t>
            </a:r>
            <a:r>
              <a:rPr lang="ru-RU" dirty="0"/>
              <a:t> поставляется с такими опциями, как механизмы шаблонов, такие как ORM, кэширование и аутентификация.</a:t>
            </a:r>
          </a:p>
          <a:p>
            <a:r>
              <a:rPr lang="ru-RU" dirty="0"/>
              <a:t>Он был создан для создания веб-приложений с помощью языка программирования </a:t>
            </a:r>
            <a:r>
              <a:rPr lang="ru-RU" dirty="0" err="1"/>
              <a:t>Python</a:t>
            </a:r>
            <a:r>
              <a:rPr lang="ru-RU" dirty="0"/>
              <a:t>. Он был разработан, чтобы быть простым, быстрым и масштабировать сложные приложения и </a:t>
            </a:r>
            <a:r>
              <a:rPr lang="ru-RU" dirty="0" err="1"/>
              <a:t>микросервисы</a:t>
            </a:r>
            <a:r>
              <a:rPr lang="ru-RU" dirty="0"/>
              <a:t> (это легкое приложение, которое предоставляет узкий список функций с четко определенным контрактом).</a:t>
            </a:r>
          </a:p>
          <a:p>
            <a:r>
              <a:rPr lang="ru-RU" b="1" dirty="0"/>
              <a:t>Плюсы:</a:t>
            </a:r>
          </a:p>
          <a:p>
            <a:r>
              <a:rPr lang="ru-RU" dirty="0" err="1"/>
              <a:t>Flask</a:t>
            </a:r>
            <a:r>
              <a:rPr lang="ru-RU" dirty="0"/>
              <a:t> гибкий и удобный. Большинство частей </a:t>
            </a:r>
            <a:r>
              <a:rPr lang="ru-RU" dirty="0" err="1"/>
              <a:t>Flask</a:t>
            </a:r>
            <a:r>
              <a:rPr lang="ru-RU" dirty="0"/>
              <a:t> можно изменить, что очень маловероятно для некоторых других веб-</a:t>
            </a:r>
            <a:r>
              <a:rPr lang="ru-RU" dirty="0" err="1"/>
              <a:t>фреймворков</a:t>
            </a:r>
            <a:r>
              <a:rPr lang="ru-RU" dirty="0"/>
              <a:t>.</a:t>
            </a:r>
          </a:p>
          <a:p>
            <a:r>
              <a:rPr lang="ru-RU" dirty="0" err="1"/>
              <a:t>Flask</a:t>
            </a:r>
            <a:r>
              <a:rPr lang="ru-RU" dirty="0"/>
              <a:t> позволяет выполнять модульное тестирование и позволяет перейти на веб-</a:t>
            </a:r>
            <a:r>
              <a:rPr lang="ru-RU" dirty="0" err="1"/>
              <a:t>фреймворк</a:t>
            </a:r>
            <a:r>
              <a:rPr lang="ru-RU" dirty="0"/>
              <a:t>, настроив некоторые расширения благодаря встроенному серверу разработки, интегрированной поддержке и т. д.</a:t>
            </a:r>
          </a:p>
        </p:txBody>
      </p:sp>
    </p:spTree>
    <p:extLst>
      <p:ext uri="{BB962C8B-B14F-4D97-AF65-F5344CB8AC3E}">
        <p14:creationId xmlns:p14="http://schemas.microsoft.com/office/powerpoint/2010/main" val="89489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latin typeface="+mn-lt"/>
              </a:rPr>
              <a:t>3. </a:t>
            </a:r>
            <a:r>
              <a:rPr lang="ru-RU" sz="4000" dirty="0" err="1">
                <a:latin typeface="+mn-lt"/>
              </a:rPr>
              <a:t>Python</a:t>
            </a:r>
            <a:r>
              <a:rPr lang="ru-RU" sz="4000" dirty="0">
                <a:latin typeface="+mn-lt"/>
              </a:rPr>
              <a:t> веб-</a:t>
            </a:r>
            <a:r>
              <a:rPr lang="ru-RU" sz="4000" dirty="0" err="1">
                <a:latin typeface="+mn-lt"/>
              </a:rPr>
              <a:t>фреймворки</a:t>
            </a:r>
            <a:r>
              <a:rPr lang="ru-RU" sz="4000" dirty="0">
                <a:latin typeface="+mn-lt"/>
              </a:rPr>
              <a:t>, их отличия и преимущества</a:t>
            </a:r>
          </a:p>
        </p:txBody>
      </p:sp>
      <p:sp>
        <p:nvSpPr>
          <p:cNvPr id="3" name="Объект 2"/>
          <p:cNvSpPr>
            <a:spLocks noGrp="1"/>
          </p:cNvSpPr>
          <p:nvPr>
            <p:ph idx="1"/>
          </p:nvPr>
        </p:nvSpPr>
        <p:spPr/>
        <p:txBody>
          <a:bodyPr>
            <a:normAutofit/>
          </a:bodyPr>
          <a:lstStyle/>
          <a:p>
            <a:r>
              <a:rPr lang="ru-RU" sz="2400" b="1" dirty="0"/>
              <a:t>Плюсы:</a:t>
            </a:r>
          </a:p>
          <a:p>
            <a:r>
              <a:rPr lang="ru-RU" sz="2400" dirty="0" err="1"/>
              <a:t>Flask</a:t>
            </a:r>
            <a:r>
              <a:rPr lang="ru-RU" sz="2400" dirty="0"/>
              <a:t> очень удобен для начинающих из-за своей простоты, что дает разработчикам возможность лучше изучить и понять его. Это также позволяет разработчикам легко и быстро создавать приложения.</a:t>
            </a:r>
          </a:p>
          <a:p>
            <a:r>
              <a:rPr lang="ru-RU" sz="2400" b="1" dirty="0"/>
              <a:t>Минусы:</a:t>
            </a:r>
          </a:p>
          <a:p>
            <a:r>
              <a:rPr lang="ru-RU" sz="2400" dirty="0" err="1"/>
              <a:t>Flask</a:t>
            </a:r>
            <a:r>
              <a:rPr lang="ru-RU" sz="2400" dirty="0"/>
              <a:t> использует модули, которые являются сторонними и могут привести к нарушениям безопасности. Модули находятся между </a:t>
            </a:r>
            <a:r>
              <a:rPr lang="ru-RU" sz="2400" dirty="0" err="1"/>
              <a:t>фреймворком</a:t>
            </a:r>
            <a:r>
              <a:rPr lang="ru-RU" sz="2400" dirty="0"/>
              <a:t> и разработчиком.</a:t>
            </a:r>
          </a:p>
          <a:p>
            <a:r>
              <a:rPr lang="ru-RU" sz="2400" dirty="0" err="1"/>
              <a:t>Flask</a:t>
            </a:r>
            <a:r>
              <a:rPr lang="ru-RU" sz="2400" dirty="0"/>
              <a:t> имеет единый источник, что означает, что он будет обрабатывать каждый запрос по очереди, один за другим, поэтому независимо от того, сколько запросов, он все равно обрабатывает их по очереди, что занимает больше времени.</a:t>
            </a:r>
          </a:p>
        </p:txBody>
      </p:sp>
    </p:spTree>
    <p:extLst>
      <p:ext uri="{BB962C8B-B14F-4D97-AF65-F5344CB8AC3E}">
        <p14:creationId xmlns:p14="http://schemas.microsoft.com/office/powerpoint/2010/main" val="157776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latin typeface="+mn-lt"/>
              </a:rPr>
              <a:t>3. </a:t>
            </a:r>
            <a:r>
              <a:rPr lang="ru-RU" sz="4000" dirty="0" err="1">
                <a:latin typeface="+mn-lt"/>
              </a:rPr>
              <a:t>Python</a:t>
            </a:r>
            <a:r>
              <a:rPr lang="ru-RU" sz="4000" dirty="0">
                <a:latin typeface="+mn-lt"/>
              </a:rPr>
              <a:t> веб-</a:t>
            </a:r>
            <a:r>
              <a:rPr lang="ru-RU" sz="4000" dirty="0" err="1">
                <a:latin typeface="+mn-lt"/>
              </a:rPr>
              <a:t>фреймворки</a:t>
            </a:r>
            <a:r>
              <a:rPr lang="ru-RU" sz="4000" dirty="0">
                <a:latin typeface="+mn-lt"/>
              </a:rPr>
              <a:t>, их отличия и преимущества</a:t>
            </a:r>
          </a:p>
        </p:txBody>
      </p:sp>
      <p:sp>
        <p:nvSpPr>
          <p:cNvPr id="3" name="Объект 2"/>
          <p:cNvSpPr>
            <a:spLocks noGrp="1"/>
          </p:cNvSpPr>
          <p:nvPr>
            <p:ph idx="1"/>
          </p:nvPr>
        </p:nvSpPr>
        <p:spPr/>
        <p:txBody>
          <a:bodyPr>
            <a:normAutofit fontScale="77500" lnSpcReduction="20000"/>
          </a:bodyPr>
          <a:lstStyle/>
          <a:p>
            <a:r>
              <a:rPr lang="ru-RU" b="1" dirty="0" err="1"/>
              <a:t>FastAPI</a:t>
            </a:r>
            <a:r>
              <a:rPr lang="ru-RU" b="1" dirty="0"/>
              <a:t> — </a:t>
            </a:r>
          </a:p>
          <a:p>
            <a:r>
              <a:rPr lang="ru-RU" dirty="0"/>
              <a:t>это современная, быстрая и высокопроизводительная веб-инфраструктура </a:t>
            </a:r>
            <a:r>
              <a:rPr lang="ru-RU" dirty="0" err="1"/>
              <a:t>Python</a:t>
            </a:r>
            <a:r>
              <a:rPr lang="ru-RU" dirty="0"/>
              <a:t> с открытым исходным кодом, используемая для создания веб-API и основанная на подсказках стандартных типов </a:t>
            </a:r>
            <a:r>
              <a:rPr lang="ru-RU" dirty="0" err="1"/>
              <a:t>Python</a:t>
            </a:r>
            <a:r>
              <a:rPr lang="ru-RU" dirty="0"/>
              <a:t> 3.6+. </a:t>
            </a:r>
          </a:p>
          <a:p>
            <a:r>
              <a:rPr lang="ru-RU" b="1" dirty="0"/>
              <a:t>Плюсы:</a:t>
            </a:r>
          </a:p>
          <a:p>
            <a:r>
              <a:rPr lang="ru-RU" dirty="0" err="1"/>
              <a:t>Fast</a:t>
            </a:r>
            <a:r>
              <a:rPr lang="ru-RU" dirty="0"/>
              <a:t> API проверяет тип данных разработчика даже в глубоко вложенных запросах JSON.</a:t>
            </a:r>
          </a:p>
          <a:p>
            <a:r>
              <a:rPr lang="ru-RU" dirty="0" err="1"/>
              <a:t>Fast</a:t>
            </a:r>
            <a:r>
              <a:rPr lang="ru-RU" dirty="0"/>
              <a:t> API основан на таких стандартах, как JSON </a:t>
            </a:r>
            <a:r>
              <a:rPr lang="ru-RU" dirty="0" err="1"/>
              <a:t>Schema</a:t>
            </a:r>
            <a:r>
              <a:rPr lang="ru-RU" dirty="0"/>
              <a:t> (инструмент, используемый для проверки структуры данных JSON), </a:t>
            </a:r>
            <a:r>
              <a:rPr lang="ru-RU" dirty="0" err="1"/>
              <a:t>OAuth</a:t>
            </a:r>
            <a:r>
              <a:rPr lang="ru-RU" dirty="0"/>
              <a:t> 2.0 (это стандартный отраслевой протокол для авторизации) и </a:t>
            </a:r>
            <a:r>
              <a:rPr lang="ru-RU" dirty="0" err="1"/>
              <a:t>OpenAPI</a:t>
            </a:r>
            <a:r>
              <a:rPr lang="ru-RU" dirty="0"/>
              <a:t> (общедоступный интерфейс прикладного программирования).</a:t>
            </a:r>
          </a:p>
          <a:p>
            <a:r>
              <a:rPr lang="ru-RU" dirty="0" err="1"/>
              <a:t>FastAPI</a:t>
            </a:r>
            <a:r>
              <a:rPr lang="ru-RU" dirty="0"/>
              <a:t> упрощает создание </a:t>
            </a:r>
            <a:r>
              <a:rPr lang="ru-RU" dirty="0" err="1"/>
              <a:t>GraphQL</a:t>
            </a:r>
            <a:r>
              <a:rPr lang="ru-RU" dirty="0"/>
              <a:t> API с библиотекой </a:t>
            </a:r>
            <a:r>
              <a:rPr lang="ru-RU" dirty="0" err="1"/>
              <a:t>Python</a:t>
            </a:r>
            <a:r>
              <a:rPr lang="ru-RU" dirty="0"/>
              <a:t> под названием </a:t>
            </a:r>
            <a:r>
              <a:rPr lang="ru-RU" dirty="0" err="1"/>
              <a:t>graphene-python</a:t>
            </a:r>
            <a:r>
              <a:rPr lang="ru-RU" dirty="0"/>
              <a:t>.</a:t>
            </a:r>
          </a:p>
          <a:p>
            <a:r>
              <a:rPr lang="ru-RU" b="1" dirty="0"/>
              <a:t>Минусы:</a:t>
            </a:r>
          </a:p>
          <a:p>
            <a:r>
              <a:rPr lang="ru-RU" dirty="0"/>
              <a:t>Поскольку </a:t>
            </a:r>
            <a:r>
              <a:rPr lang="ru-RU" dirty="0" err="1"/>
              <a:t>fastapi</a:t>
            </a:r>
            <a:r>
              <a:rPr lang="ru-RU" dirty="0"/>
              <a:t> является относительно новым, сообщество невелико по сравнению с другими фреймворками, и, несмотря на его подробную документацию, внешних обучающих материалов очень мало.</a:t>
            </a:r>
          </a:p>
        </p:txBody>
      </p:sp>
    </p:spTree>
    <p:extLst>
      <p:ext uri="{BB962C8B-B14F-4D97-AF65-F5344CB8AC3E}">
        <p14:creationId xmlns:p14="http://schemas.microsoft.com/office/powerpoint/2010/main" val="327659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4. Общее сравнение </a:t>
            </a:r>
            <a:r>
              <a:rPr lang="ru-RU" dirty="0" err="1"/>
              <a:t>Python</a:t>
            </a:r>
            <a:r>
              <a:rPr lang="ru-RU" dirty="0"/>
              <a:t> </a:t>
            </a:r>
            <a:r>
              <a:rPr lang="ru-RU" dirty="0" err="1"/>
              <a:t>фреймворков</a:t>
            </a:r>
            <a:endParaRPr lang="ru-RU" dirty="0"/>
          </a:p>
        </p:txBody>
      </p:sp>
      <p:sp>
        <p:nvSpPr>
          <p:cNvPr id="5" name="Текст 4"/>
          <p:cNvSpPr>
            <a:spLocks noGrp="1"/>
          </p:cNvSpPr>
          <p:nvPr>
            <p:ph type="body" sz="quarter" idx="12"/>
          </p:nvPr>
        </p:nvSpPr>
        <p:spPr/>
        <p:txBody>
          <a:bodyPr/>
          <a:lstStyle/>
          <a:p>
            <a:endParaRPr lang="ru-RU" dirty="0"/>
          </a:p>
        </p:txBody>
      </p:sp>
    </p:spTree>
    <p:extLst>
      <p:ext uri="{BB962C8B-B14F-4D97-AF65-F5344CB8AC3E}">
        <p14:creationId xmlns:p14="http://schemas.microsoft.com/office/powerpoint/2010/main" val="3892954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latin typeface="+mn-lt"/>
              </a:rPr>
              <a:t>4. Общее сравнение </a:t>
            </a:r>
            <a:r>
              <a:rPr lang="ru-RU" sz="4000" dirty="0" err="1">
                <a:latin typeface="+mn-lt"/>
              </a:rPr>
              <a:t>Python</a:t>
            </a:r>
            <a:r>
              <a:rPr lang="ru-RU" sz="4000" dirty="0">
                <a:latin typeface="+mn-lt"/>
              </a:rPr>
              <a:t> </a:t>
            </a:r>
            <a:r>
              <a:rPr lang="ru-RU" sz="4000" dirty="0" err="1">
                <a:latin typeface="+mn-lt"/>
              </a:rPr>
              <a:t>фреймворков</a:t>
            </a:r>
            <a:endParaRPr lang="ru-RU" sz="4000" dirty="0">
              <a:latin typeface="+mn-lt"/>
            </a:endParaRPr>
          </a:p>
        </p:txBody>
      </p:sp>
      <p:sp>
        <p:nvSpPr>
          <p:cNvPr id="3" name="Объект 2"/>
          <p:cNvSpPr>
            <a:spLocks noGrp="1"/>
          </p:cNvSpPr>
          <p:nvPr>
            <p:ph idx="1"/>
          </p:nvPr>
        </p:nvSpPr>
        <p:spPr/>
        <p:txBody>
          <a:bodyPr>
            <a:normAutofit fontScale="77500" lnSpcReduction="20000"/>
          </a:bodyPr>
          <a:lstStyle/>
          <a:p>
            <a:r>
              <a:rPr lang="ru-RU" dirty="0">
                <a:cs typeface="Times New Roman" panose="02020603050405020304" pitchFamily="18" charset="0"/>
              </a:rPr>
              <a:t>Сравним </a:t>
            </a:r>
            <a:r>
              <a:rPr lang="ru-RU" dirty="0" err="1">
                <a:cs typeface="Times New Roman" panose="02020603050405020304" pitchFamily="18" charset="0"/>
              </a:rPr>
              <a:t>django</a:t>
            </a:r>
            <a:r>
              <a:rPr lang="ru-RU" dirty="0">
                <a:cs typeface="Times New Roman" panose="02020603050405020304" pitchFamily="18" charset="0"/>
              </a:rPr>
              <a:t>, </a:t>
            </a:r>
            <a:r>
              <a:rPr lang="ru-RU" dirty="0" err="1">
                <a:cs typeface="Times New Roman" panose="02020603050405020304" pitchFamily="18" charset="0"/>
              </a:rPr>
              <a:t>flask</a:t>
            </a:r>
            <a:r>
              <a:rPr lang="ru-RU" dirty="0">
                <a:cs typeface="Times New Roman" panose="02020603050405020304" pitchFamily="18" charset="0"/>
              </a:rPr>
              <a:t> и </a:t>
            </a:r>
            <a:r>
              <a:rPr lang="ru-RU" dirty="0" err="1">
                <a:cs typeface="Times New Roman" panose="02020603050405020304" pitchFamily="18" charset="0"/>
              </a:rPr>
              <a:t>fastapi</a:t>
            </a:r>
            <a:r>
              <a:rPr lang="ru-RU" dirty="0">
                <a:cs typeface="Times New Roman" panose="02020603050405020304" pitchFamily="18" charset="0"/>
              </a:rPr>
              <a:t> на основе их модулей , сообщества , производительности , гибкости , вакансий и сложности обучения.</a:t>
            </a:r>
          </a:p>
          <a:p>
            <a:r>
              <a:rPr lang="ru-RU" b="1" dirty="0">
                <a:cs typeface="Times New Roman" panose="02020603050405020304" pitchFamily="18" charset="0"/>
              </a:rPr>
              <a:t>Пакеты</a:t>
            </a:r>
            <a:r>
              <a:rPr lang="ru-RU" dirty="0">
                <a:cs typeface="Times New Roman" panose="02020603050405020304" pitchFamily="18" charset="0"/>
              </a:rPr>
              <a:t> среди </a:t>
            </a:r>
            <a:r>
              <a:rPr lang="ru-RU" dirty="0" err="1">
                <a:cs typeface="Times New Roman" panose="02020603050405020304" pitchFamily="18" charset="0"/>
              </a:rPr>
              <a:t>django</a:t>
            </a:r>
            <a:r>
              <a:rPr lang="ru-RU" dirty="0">
                <a:cs typeface="Times New Roman" panose="02020603050405020304" pitchFamily="18" charset="0"/>
              </a:rPr>
              <a:t>, </a:t>
            </a:r>
            <a:r>
              <a:rPr lang="ru-RU" dirty="0" err="1">
                <a:cs typeface="Times New Roman" panose="02020603050405020304" pitchFamily="18" charset="0"/>
              </a:rPr>
              <a:t>flask</a:t>
            </a:r>
            <a:r>
              <a:rPr lang="ru-RU" dirty="0">
                <a:cs typeface="Times New Roman" panose="02020603050405020304" pitchFamily="18" charset="0"/>
              </a:rPr>
              <a:t> и </a:t>
            </a:r>
            <a:r>
              <a:rPr lang="ru-RU" dirty="0" err="1">
                <a:cs typeface="Times New Roman" panose="02020603050405020304" pitchFamily="18" charset="0"/>
              </a:rPr>
              <a:t>fastapi</a:t>
            </a:r>
            <a:r>
              <a:rPr lang="ru-RU" dirty="0">
                <a:cs typeface="Times New Roman" panose="02020603050405020304" pitchFamily="18" charset="0"/>
              </a:rPr>
              <a:t> у </a:t>
            </a:r>
            <a:r>
              <a:rPr lang="ru-RU" dirty="0" err="1">
                <a:cs typeface="Times New Roman" panose="02020603050405020304" pitchFamily="18" charset="0"/>
              </a:rPr>
              <a:t>django</a:t>
            </a:r>
            <a:r>
              <a:rPr lang="ru-RU" dirty="0">
                <a:cs typeface="Times New Roman" panose="02020603050405020304" pitchFamily="18" charset="0"/>
              </a:rPr>
              <a:t> больше всего модулей, позволяющих повторно использовать код. Это полнофункциональная среда веб-разработки, в отличие от </a:t>
            </a:r>
            <a:r>
              <a:rPr lang="ru-RU" dirty="0" err="1">
                <a:cs typeface="Times New Roman" panose="02020603050405020304" pitchFamily="18" charset="0"/>
              </a:rPr>
              <a:t>flask</a:t>
            </a:r>
            <a:r>
              <a:rPr lang="ru-RU" dirty="0">
                <a:cs typeface="Times New Roman" panose="02020603050405020304" pitchFamily="18" charset="0"/>
              </a:rPr>
              <a:t> и </a:t>
            </a:r>
            <a:r>
              <a:rPr lang="ru-RU" dirty="0" err="1">
                <a:cs typeface="Times New Roman" panose="02020603050405020304" pitchFamily="18" charset="0"/>
              </a:rPr>
              <a:t>fastapi</a:t>
            </a:r>
            <a:r>
              <a:rPr lang="ru-RU" dirty="0">
                <a:cs typeface="Times New Roman" panose="02020603050405020304" pitchFamily="18" charset="0"/>
              </a:rPr>
              <a:t>, которые представляют собой </a:t>
            </a:r>
            <a:r>
              <a:rPr lang="ru-RU" dirty="0" err="1">
                <a:cs typeface="Times New Roman" panose="02020603050405020304" pitchFamily="18" charset="0"/>
              </a:rPr>
              <a:t>минималистичные</a:t>
            </a:r>
            <a:r>
              <a:rPr lang="ru-RU" dirty="0">
                <a:cs typeface="Times New Roman" panose="02020603050405020304" pitchFamily="18" charset="0"/>
              </a:rPr>
              <a:t> среды, используемые для создания быстрых веб-сайтов.</a:t>
            </a:r>
          </a:p>
          <a:p>
            <a:r>
              <a:rPr lang="ru-RU" b="1" dirty="0">
                <a:cs typeface="Times New Roman" panose="02020603050405020304" pitchFamily="18" charset="0"/>
              </a:rPr>
              <a:t>Сообщество</a:t>
            </a:r>
            <a:r>
              <a:rPr lang="ru-RU" dirty="0">
                <a:cs typeface="Times New Roman" panose="02020603050405020304" pitchFamily="18" charset="0"/>
              </a:rPr>
              <a:t> </a:t>
            </a:r>
            <a:r>
              <a:rPr lang="ru-RU" dirty="0" err="1">
                <a:cs typeface="Times New Roman" panose="02020603050405020304" pitchFamily="18" charset="0"/>
              </a:rPr>
              <a:t>django</a:t>
            </a:r>
            <a:r>
              <a:rPr lang="ru-RU" dirty="0">
                <a:cs typeface="Times New Roman" panose="02020603050405020304" pitchFamily="18" charset="0"/>
              </a:rPr>
              <a:t> имеет самое значительное сообщество из-за его широкого использования и популярности после </a:t>
            </a:r>
            <a:r>
              <a:rPr lang="ru-RU" dirty="0" err="1">
                <a:cs typeface="Times New Roman" panose="02020603050405020304" pitchFamily="18" charset="0"/>
              </a:rPr>
              <a:t>flask</a:t>
            </a:r>
            <a:r>
              <a:rPr lang="ru-RU" dirty="0">
                <a:cs typeface="Times New Roman" panose="02020603050405020304" pitchFamily="18" charset="0"/>
              </a:rPr>
              <a:t>, у которого также есть процветающее сообщество. </a:t>
            </a:r>
            <a:r>
              <a:rPr lang="ru-RU" dirty="0" err="1">
                <a:cs typeface="Times New Roman" panose="02020603050405020304" pitchFamily="18" charset="0"/>
              </a:rPr>
              <a:t>Fastapi</a:t>
            </a:r>
            <a:r>
              <a:rPr lang="ru-RU" dirty="0">
                <a:cs typeface="Times New Roman" panose="02020603050405020304" pitchFamily="18" charset="0"/>
              </a:rPr>
              <a:t>, с другой стороны, имеет небольшое сообщество, потому что он относительно новый.</a:t>
            </a:r>
          </a:p>
          <a:p>
            <a:r>
              <a:rPr lang="ru-RU" b="1" dirty="0">
                <a:cs typeface="Times New Roman" panose="02020603050405020304" pitchFamily="18" charset="0"/>
              </a:rPr>
              <a:t>Производительность.</a:t>
            </a:r>
            <a:r>
              <a:rPr lang="ru-RU" dirty="0">
                <a:cs typeface="Times New Roman" panose="02020603050405020304" pitchFamily="18" charset="0"/>
              </a:rPr>
              <a:t> По производительности лидирует </a:t>
            </a:r>
            <a:r>
              <a:rPr lang="ru-RU" dirty="0" err="1">
                <a:cs typeface="Times New Roman" panose="02020603050405020304" pitchFamily="18" charset="0"/>
              </a:rPr>
              <a:t>FastAPI</a:t>
            </a:r>
            <a:r>
              <a:rPr lang="ru-RU" dirty="0">
                <a:cs typeface="Times New Roman" panose="02020603050405020304" pitchFamily="18" charset="0"/>
              </a:rPr>
              <a:t>, потому что он ориентирован на скорость, затем следует </a:t>
            </a:r>
            <a:r>
              <a:rPr lang="ru-RU" dirty="0" err="1">
                <a:cs typeface="Times New Roman" panose="02020603050405020304" pitchFamily="18" charset="0"/>
              </a:rPr>
              <a:t>Flask</a:t>
            </a:r>
            <a:r>
              <a:rPr lang="ru-RU" dirty="0">
                <a:cs typeface="Times New Roman" panose="02020603050405020304" pitchFamily="18" charset="0"/>
              </a:rPr>
              <a:t> и, наконец, </a:t>
            </a:r>
            <a:r>
              <a:rPr lang="ru-RU" dirty="0" err="1">
                <a:cs typeface="Times New Roman" panose="02020603050405020304" pitchFamily="18" charset="0"/>
              </a:rPr>
              <a:t>Django</a:t>
            </a:r>
            <a:r>
              <a:rPr lang="ru-RU" dirty="0">
                <a:cs typeface="Times New Roman" panose="02020603050405020304" pitchFamily="18" charset="0"/>
              </a:rPr>
              <a:t>, который не очень быстр.</a:t>
            </a:r>
          </a:p>
          <a:p>
            <a:r>
              <a:rPr lang="ru-RU" b="1" dirty="0">
                <a:cs typeface="Times New Roman" panose="02020603050405020304" pitchFamily="18" charset="0"/>
              </a:rPr>
              <a:t>Гибкость.</a:t>
            </a:r>
            <a:r>
              <a:rPr lang="ru-RU" dirty="0">
                <a:cs typeface="Times New Roman" panose="02020603050405020304" pitchFamily="18" charset="0"/>
              </a:rPr>
              <a:t> </a:t>
            </a:r>
            <a:r>
              <a:rPr lang="ru-RU" dirty="0" err="1">
                <a:cs typeface="Times New Roman" panose="02020603050405020304" pitchFamily="18" charset="0"/>
              </a:rPr>
              <a:t>Гибкость</a:t>
            </a:r>
            <a:r>
              <a:rPr lang="ru-RU" dirty="0">
                <a:cs typeface="Times New Roman" panose="02020603050405020304" pitchFamily="18" charset="0"/>
              </a:rPr>
              <a:t> — это то, что разработчики очень ценят, и </a:t>
            </a:r>
            <a:r>
              <a:rPr lang="ru-RU" dirty="0" err="1">
                <a:cs typeface="Times New Roman" panose="02020603050405020304" pitchFamily="18" charset="0"/>
              </a:rPr>
              <a:t>Flask</a:t>
            </a:r>
            <a:r>
              <a:rPr lang="ru-RU" dirty="0">
                <a:cs typeface="Times New Roman" panose="02020603050405020304" pitchFamily="18" charset="0"/>
              </a:rPr>
              <a:t> более гибок, чем </a:t>
            </a:r>
            <a:r>
              <a:rPr lang="ru-RU" dirty="0" err="1">
                <a:cs typeface="Times New Roman" panose="02020603050405020304" pitchFamily="18" charset="0"/>
              </a:rPr>
              <a:t>Django</a:t>
            </a:r>
            <a:r>
              <a:rPr lang="ru-RU" dirty="0">
                <a:cs typeface="Times New Roman" panose="02020603050405020304" pitchFamily="18" charset="0"/>
              </a:rPr>
              <a:t>. С другой стороны, </a:t>
            </a:r>
            <a:r>
              <a:rPr lang="ru-RU" dirty="0" err="1">
                <a:cs typeface="Times New Roman" panose="02020603050405020304" pitchFamily="18" charset="0"/>
              </a:rPr>
              <a:t>Fast</a:t>
            </a:r>
            <a:r>
              <a:rPr lang="ru-RU" dirty="0">
                <a:cs typeface="Times New Roman" panose="02020603050405020304" pitchFamily="18" charset="0"/>
              </a:rPr>
              <a:t> API является гибким с точки зрения кода и не ограничивает структуру кода. Таким образом, мы можем сказать, что </a:t>
            </a:r>
            <a:r>
              <a:rPr lang="ru-RU" dirty="0" err="1">
                <a:cs typeface="Times New Roman" panose="02020603050405020304" pitchFamily="18" charset="0"/>
              </a:rPr>
              <a:t>Flask</a:t>
            </a:r>
            <a:r>
              <a:rPr lang="ru-RU" dirty="0">
                <a:cs typeface="Times New Roman" panose="02020603050405020304" pitchFamily="18" charset="0"/>
              </a:rPr>
              <a:t> является наиболее гибким среди всех трех.</a:t>
            </a:r>
          </a:p>
        </p:txBody>
      </p:sp>
    </p:spTree>
    <p:extLst>
      <p:ext uri="{BB962C8B-B14F-4D97-AF65-F5344CB8AC3E}">
        <p14:creationId xmlns:p14="http://schemas.microsoft.com/office/powerpoint/2010/main" val="1671967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latin typeface="+mn-lt"/>
              </a:rPr>
              <a:t>4. Общее сравнение </a:t>
            </a:r>
            <a:r>
              <a:rPr lang="ru-RU" sz="4000" dirty="0" err="1">
                <a:latin typeface="+mn-lt"/>
              </a:rPr>
              <a:t>Python</a:t>
            </a:r>
            <a:r>
              <a:rPr lang="ru-RU" sz="4000" dirty="0">
                <a:latin typeface="+mn-lt"/>
              </a:rPr>
              <a:t> </a:t>
            </a:r>
            <a:r>
              <a:rPr lang="ru-RU" sz="4000" dirty="0" err="1">
                <a:latin typeface="+mn-lt"/>
              </a:rPr>
              <a:t>фреймворков</a:t>
            </a:r>
            <a:endParaRPr lang="ru-RU" sz="4000" dirty="0">
              <a:latin typeface="+mn-lt"/>
            </a:endParaRPr>
          </a:p>
        </p:txBody>
      </p:sp>
      <p:sp>
        <p:nvSpPr>
          <p:cNvPr id="3" name="Объект 2"/>
          <p:cNvSpPr>
            <a:spLocks noGrp="1"/>
          </p:cNvSpPr>
          <p:nvPr>
            <p:ph idx="1"/>
          </p:nvPr>
        </p:nvSpPr>
        <p:spPr/>
        <p:txBody>
          <a:bodyPr>
            <a:normAutofit/>
          </a:bodyPr>
          <a:lstStyle/>
          <a:p>
            <a:r>
              <a:rPr lang="ru-RU" sz="2400" dirty="0">
                <a:cs typeface="Times New Roman" panose="02020603050405020304" pitchFamily="18" charset="0"/>
              </a:rPr>
              <a:t>Сравним </a:t>
            </a:r>
            <a:r>
              <a:rPr lang="ru-RU" sz="2400" dirty="0" err="1">
                <a:cs typeface="Times New Roman" panose="02020603050405020304" pitchFamily="18" charset="0"/>
              </a:rPr>
              <a:t>django</a:t>
            </a:r>
            <a:r>
              <a:rPr lang="ru-RU" sz="2400" dirty="0">
                <a:cs typeface="Times New Roman" panose="02020603050405020304" pitchFamily="18" charset="0"/>
              </a:rPr>
              <a:t>, </a:t>
            </a:r>
            <a:r>
              <a:rPr lang="ru-RU" sz="2400" dirty="0" err="1">
                <a:cs typeface="Times New Roman" panose="02020603050405020304" pitchFamily="18" charset="0"/>
              </a:rPr>
              <a:t>flask</a:t>
            </a:r>
            <a:r>
              <a:rPr lang="ru-RU" sz="2400" dirty="0">
                <a:cs typeface="Times New Roman" panose="02020603050405020304" pitchFamily="18" charset="0"/>
              </a:rPr>
              <a:t> и </a:t>
            </a:r>
            <a:r>
              <a:rPr lang="ru-RU" sz="2400" dirty="0" err="1">
                <a:cs typeface="Times New Roman" panose="02020603050405020304" pitchFamily="18" charset="0"/>
              </a:rPr>
              <a:t>fastapi</a:t>
            </a:r>
            <a:r>
              <a:rPr lang="ru-RU" sz="2400" dirty="0">
                <a:cs typeface="Times New Roman" panose="02020603050405020304" pitchFamily="18" charset="0"/>
              </a:rPr>
              <a:t> на основе их модулей, сообщества, производительности , гибкости , вакансий и сложности обучения.</a:t>
            </a:r>
          </a:p>
          <a:p>
            <a:r>
              <a:rPr lang="ru-RU" sz="2400" b="1" dirty="0">
                <a:cs typeface="Times New Roman" panose="02020603050405020304" pitchFamily="18" charset="0"/>
              </a:rPr>
              <a:t>Вакансии</a:t>
            </a:r>
            <a:r>
              <a:rPr lang="ru-RU" sz="2400" dirty="0">
                <a:cs typeface="Times New Roman" panose="02020603050405020304" pitchFamily="18" charset="0"/>
              </a:rPr>
              <a:t> без сомнения, в веб-экосистеме </a:t>
            </a:r>
            <a:r>
              <a:rPr lang="ru-RU" sz="2400" dirty="0" err="1">
                <a:cs typeface="Times New Roman" panose="02020603050405020304" pitchFamily="18" charset="0"/>
              </a:rPr>
              <a:t>python</a:t>
            </a:r>
            <a:r>
              <a:rPr lang="ru-RU" sz="2400" dirty="0">
                <a:cs typeface="Times New Roman" panose="02020603050405020304" pitchFamily="18" charset="0"/>
              </a:rPr>
              <a:t> есть больше вакансий с требованиями </a:t>
            </a:r>
            <a:r>
              <a:rPr lang="ru-RU" sz="2400" dirty="0" err="1">
                <a:cs typeface="Times New Roman" panose="02020603050405020304" pitchFamily="18" charset="0"/>
              </a:rPr>
              <a:t>django</a:t>
            </a:r>
            <a:r>
              <a:rPr lang="ru-RU" sz="2400" dirty="0">
                <a:cs typeface="Times New Roman" panose="02020603050405020304" pitchFamily="18" charset="0"/>
              </a:rPr>
              <a:t>, затем следует </a:t>
            </a:r>
            <a:r>
              <a:rPr lang="ru-RU" sz="2400" dirty="0" err="1">
                <a:cs typeface="Times New Roman" panose="02020603050405020304" pitchFamily="18" charset="0"/>
              </a:rPr>
              <a:t>flask</a:t>
            </a:r>
            <a:r>
              <a:rPr lang="ru-RU" sz="2400" dirty="0">
                <a:cs typeface="Times New Roman" panose="02020603050405020304" pitchFamily="18" charset="0"/>
              </a:rPr>
              <a:t> и, наконец, </a:t>
            </a:r>
            <a:r>
              <a:rPr lang="ru-RU" sz="2400" dirty="0" err="1">
                <a:cs typeface="Times New Roman" panose="02020603050405020304" pitchFamily="18" charset="0"/>
              </a:rPr>
              <a:t>fast</a:t>
            </a:r>
            <a:r>
              <a:rPr lang="ru-RU" sz="2400" dirty="0">
                <a:cs typeface="Times New Roman" panose="02020603050405020304" pitchFamily="18" charset="0"/>
              </a:rPr>
              <a:t> </a:t>
            </a:r>
            <a:r>
              <a:rPr lang="ru-RU" sz="2400" dirty="0" err="1">
                <a:cs typeface="Times New Roman" panose="02020603050405020304" pitchFamily="18" charset="0"/>
              </a:rPr>
              <a:t>api</a:t>
            </a:r>
            <a:r>
              <a:rPr lang="ru-RU" sz="2400" dirty="0">
                <a:cs typeface="Times New Roman" panose="02020603050405020304" pitchFamily="18" charset="0"/>
              </a:rPr>
              <a:t>, у которого их гораздо меньше, поэтому, если вы стремитесь быстро получить работу, </a:t>
            </a:r>
            <a:r>
              <a:rPr lang="ru-RU" sz="2400" dirty="0" err="1">
                <a:cs typeface="Times New Roman" panose="02020603050405020304" pitchFamily="18" charset="0"/>
              </a:rPr>
              <a:t>django</a:t>
            </a:r>
            <a:r>
              <a:rPr lang="ru-RU" sz="2400" dirty="0">
                <a:cs typeface="Times New Roman" panose="02020603050405020304" pitchFamily="18" charset="0"/>
              </a:rPr>
              <a:t> должен быть вашим выбором.</a:t>
            </a:r>
          </a:p>
          <a:p>
            <a:r>
              <a:rPr lang="ru-RU" sz="2400" b="1" dirty="0">
                <a:cs typeface="Times New Roman" panose="02020603050405020304" pitchFamily="18" charset="0"/>
              </a:rPr>
              <a:t>Сложность обучения</a:t>
            </a:r>
            <a:r>
              <a:rPr lang="ru-RU" sz="2400" dirty="0">
                <a:cs typeface="Times New Roman" panose="02020603050405020304" pitchFamily="18" charset="0"/>
              </a:rPr>
              <a:t> </a:t>
            </a:r>
            <a:r>
              <a:rPr lang="ru-RU" sz="2400" dirty="0" err="1">
                <a:cs typeface="Times New Roman" panose="02020603050405020304" pitchFamily="18" charset="0"/>
              </a:rPr>
              <a:t>django</a:t>
            </a:r>
            <a:r>
              <a:rPr lang="ru-RU" sz="2400" dirty="0">
                <a:cs typeface="Times New Roman" panose="02020603050405020304" pitchFamily="18" charset="0"/>
              </a:rPr>
              <a:t> требует больше усилий для обучения, но имеет много онлайн-материалов и ресурсов. </a:t>
            </a:r>
            <a:r>
              <a:rPr lang="ru-RU" sz="2400" dirty="0" err="1">
                <a:cs typeface="Times New Roman" panose="02020603050405020304" pitchFamily="18" charset="0"/>
              </a:rPr>
              <a:t>Flask</a:t>
            </a:r>
            <a:r>
              <a:rPr lang="ru-RU" sz="2400" dirty="0">
                <a:cs typeface="Times New Roman" panose="02020603050405020304" pitchFamily="18" charset="0"/>
              </a:rPr>
              <a:t> прост и понятен, а также имеет множество онлайн-материалов и ресурсов, в то время как </a:t>
            </a:r>
            <a:r>
              <a:rPr lang="ru-RU" sz="2400" dirty="0" err="1">
                <a:cs typeface="Times New Roman" panose="02020603050405020304" pitchFamily="18" charset="0"/>
              </a:rPr>
              <a:t>fast</a:t>
            </a:r>
            <a:r>
              <a:rPr lang="ru-RU" sz="2400" dirty="0">
                <a:cs typeface="Times New Roman" panose="02020603050405020304" pitchFamily="18" charset="0"/>
              </a:rPr>
              <a:t> API — самый простой вариант, если вы начинаете заниматься веб-разработкой, но у вас мало онлайн-ресурсов.</a:t>
            </a:r>
          </a:p>
        </p:txBody>
      </p:sp>
    </p:spTree>
    <p:extLst>
      <p:ext uri="{BB962C8B-B14F-4D97-AF65-F5344CB8AC3E}">
        <p14:creationId xmlns:p14="http://schemas.microsoft.com/office/powerpoint/2010/main" val="56337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F3F6FAAF-427A-0D9C-CFED-51B117FD8DBC}"/>
              </a:ext>
            </a:extLst>
          </p:cNvPr>
          <p:cNvSpPr>
            <a:spLocks noGrp="1"/>
          </p:cNvSpPr>
          <p:nvPr>
            <p:ph type="body" sz="quarter" idx="10"/>
          </p:nvPr>
        </p:nvSpPr>
        <p:spPr/>
        <p:txBody>
          <a:bodyPr/>
          <a:lstStyle/>
          <a:p>
            <a:endParaRPr lang="ru-RU"/>
          </a:p>
        </p:txBody>
      </p:sp>
    </p:spTree>
    <p:extLst>
      <p:ext uri="{BB962C8B-B14F-4D97-AF65-F5344CB8AC3E}">
        <p14:creationId xmlns:p14="http://schemas.microsoft.com/office/powerpoint/2010/main" val="115327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1. </a:t>
            </a:r>
            <a:r>
              <a:rPr lang="ru-RU" dirty="0"/>
              <a:t>Что такое веб-сервер и </a:t>
            </a:r>
            <a:r>
              <a:rPr lang="en-US" dirty="0"/>
              <a:t>http</a:t>
            </a:r>
            <a:endParaRPr lang="ru-RU" dirty="0"/>
          </a:p>
        </p:txBody>
      </p:sp>
      <p:sp>
        <p:nvSpPr>
          <p:cNvPr id="5" name="Текст 4"/>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364039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en-US" sz="4000" dirty="0">
                <a:latin typeface="+mn-lt"/>
                <a:ea typeface="Times New Roman" panose="02020603050405020304" pitchFamily="18" charset="0"/>
              </a:rPr>
              <a:t>1. </a:t>
            </a:r>
            <a:r>
              <a:rPr lang="ru-RU" sz="4000" dirty="0">
                <a:latin typeface="+mn-lt"/>
                <a:ea typeface="Times New Roman" panose="02020603050405020304" pitchFamily="18" charset="0"/>
              </a:rPr>
              <a:t>Что такое веб-сервер и </a:t>
            </a:r>
            <a:r>
              <a:rPr lang="en-US" sz="4000" dirty="0">
                <a:latin typeface="+mn-lt"/>
                <a:ea typeface="Times New Roman" panose="02020603050405020304" pitchFamily="18" charset="0"/>
              </a:rPr>
              <a:t>http</a:t>
            </a:r>
            <a:endParaRPr lang="ru-RU" sz="4000" dirty="0">
              <a:latin typeface="+mn-lt"/>
            </a:endParaRPr>
          </a:p>
        </p:txBody>
      </p:sp>
      <p:sp>
        <p:nvSpPr>
          <p:cNvPr id="5" name="Объект 4"/>
          <p:cNvSpPr>
            <a:spLocks noGrp="1"/>
          </p:cNvSpPr>
          <p:nvPr>
            <p:ph sz="half" idx="1"/>
          </p:nvPr>
        </p:nvSpPr>
        <p:spPr>
          <a:xfrm>
            <a:off x="515937" y="1736724"/>
            <a:ext cx="11358383" cy="4779985"/>
          </a:xfrm>
        </p:spPr>
        <p:txBody>
          <a:bodyPr>
            <a:normAutofit lnSpcReduction="10000"/>
          </a:bodyPr>
          <a:lstStyle/>
          <a:p>
            <a:r>
              <a:rPr lang="ru-RU" b="1" dirty="0"/>
              <a:t>Веб сервер это – </a:t>
            </a:r>
          </a:p>
          <a:p>
            <a:pPr marL="342900" indent="-342900">
              <a:buAutoNum type="arabicParenR"/>
            </a:pPr>
            <a:r>
              <a:rPr lang="ru-RU" dirty="0"/>
              <a:t>С точки зрения "железа", «веб-сервер» — это компьютер, который хранит файлы сайта (</a:t>
            </a:r>
            <a:r>
              <a:rPr lang="ru-RU" dirty="0" err="1"/>
              <a:t>html</a:t>
            </a:r>
            <a:r>
              <a:rPr lang="ru-RU" dirty="0"/>
              <a:t>-документы, </a:t>
            </a:r>
            <a:r>
              <a:rPr lang="ru-RU" dirty="0" err="1"/>
              <a:t>css</a:t>
            </a:r>
            <a:r>
              <a:rPr lang="ru-RU" dirty="0"/>
              <a:t>-стили, </a:t>
            </a:r>
            <a:r>
              <a:rPr lang="ru-RU" dirty="0" err="1"/>
              <a:t>javascript</a:t>
            </a:r>
            <a:r>
              <a:rPr lang="ru-RU" dirty="0"/>
              <a:t>-файлы, картинки и другие) и доставляет их на устройство конечного пользователя (веб-браузер и </a:t>
            </a:r>
            <a:r>
              <a:rPr lang="ru-RU" dirty="0" err="1"/>
              <a:t>т.Д.</a:t>
            </a:r>
            <a:r>
              <a:rPr lang="ru-RU" dirty="0"/>
              <a:t>). Он подключён к сети интернет и может быть доступен через доменное имя, подобное </a:t>
            </a:r>
            <a:r>
              <a:rPr lang="ru-RU" dirty="0" err="1"/>
              <a:t>mozilla.Org</a:t>
            </a:r>
            <a:r>
              <a:rPr lang="ru-RU" dirty="0"/>
              <a:t>.</a:t>
            </a:r>
          </a:p>
          <a:p>
            <a:pPr marL="342900" indent="-342900">
              <a:buAutoNum type="arabicParenR"/>
            </a:pPr>
            <a:r>
              <a:rPr lang="ru-RU" dirty="0"/>
              <a:t>С точки зрения ПО, веб-сервер включает в себя несколько компонентов, которые контролируют доступ веб-пользователей к размещённым на сервере файлам, как минимум — это </a:t>
            </a:r>
            <a:r>
              <a:rPr lang="ru-RU" dirty="0" err="1"/>
              <a:t>http</a:t>
            </a:r>
            <a:r>
              <a:rPr lang="ru-RU" dirty="0"/>
              <a:t>-сервер. </a:t>
            </a:r>
            <a:r>
              <a:rPr lang="ru-RU" dirty="0" err="1"/>
              <a:t>Http</a:t>
            </a:r>
            <a:r>
              <a:rPr lang="ru-RU" dirty="0"/>
              <a:t>-сервер — это часть ПО, которая понимает </a:t>
            </a:r>
            <a:r>
              <a:rPr lang="ru-RU" dirty="0" err="1"/>
              <a:t>url</a:t>
            </a:r>
            <a:r>
              <a:rPr lang="ru-RU" dirty="0"/>
              <a:t>-адреса (веб-адреса) и HTTP (протокол, который ваш браузер использует для просмотра веб-страниц).</a:t>
            </a:r>
          </a:p>
        </p:txBody>
      </p:sp>
    </p:spTree>
    <p:extLst>
      <p:ext uri="{BB962C8B-B14F-4D97-AF65-F5344CB8AC3E}">
        <p14:creationId xmlns:p14="http://schemas.microsoft.com/office/powerpoint/2010/main" val="383241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7" y="152400"/>
            <a:ext cx="11196637" cy="1225639"/>
          </a:xfrm>
        </p:spPr>
        <p:txBody>
          <a:bodyPr>
            <a:normAutofit/>
          </a:bodyPr>
          <a:lstStyle/>
          <a:p>
            <a:r>
              <a:rPr lang="en-US" sz="4000" dirty="0">
                <a:latin typeface="+mn-lt"/>
              </a:rPr>
              <a:t>1. </a:t>
            </a:r>
            <a:r>
              <a:rPr lang="ru-RU" sz="4000" dirty="0">
                <a:latin typeface="+mn-lt"/>
              </a:rPr>
              <a:t>Что такое веб-сервер и </a:t>
            </a:r>
            <a:r>
              <a:rPr lang="en-US" sz="4000" dirty="0">
                <a:latin typeface="+mn-lt"/>
              </a:rPr>
              <a:t>http</a:t>
            </a:r>
            <a:endParaRPr lang="ru-RU" sz="4000" dirty="0">
              <a:latin typeface="+mn-lt"/>
            </a:endParaRPr>
          </a:p>
        </p:txBody>
      </p:sp>
      <p:sp>
        <p:nvSpPr>
          <p:cNvPr id="3" name="Объект 2"/>
          <p:cNvSpPr>
            <a:spLocks noGrp="1"/>
          </p:cNvSpPr>
          <p:nvPr>
            <p:ph sz="half" idx="1"/>
          </p:nvPr>
        </p:nvSpPr>
        <p:spPr>
          <a:xfrm>
            <a:off x="515938" y="1736725"/>
            <a:ext cx="11676062" cy="2139816"/>
          </a:xfrm>
        </p:spPr>
        <p:txBody>
          <a:bodyPr>
            <a:normAutofit/>
          </a:bodyPr>
          <a:lstStyle/>
          <a:p>
            <a:r>
              <a:rPr lang="ru-RU" dirty="0"/>
              <a:t>* На самом базовом уровне, когда браузеру нужен файл, размещённый на веб-сервере, браузер запрашивает его через </a:t>
            </a:r>
            <a:r>
              <a:rPr lang="ru-RU" dirty="0" err="1"/>
              <a:t>http</a:t>
            </a:r>
            <a:r>
              <a:rPr lang="ru-RU" dirty="0"/>
              <a:t>-протокол. Когда запрос достигает нужного веб-сервера ("железо"), сервер HTTP (ПО) принимает запрос, находит запрашиваемый документ (если нет, то сообщает об ошибке 404) и отправляет обратно, также через HTTP.</a:t>
            </a:r>
          </a:p>
          <a:p>
            <a:endParaRPr lang="ru-RU" dirty="0"/>
          </a:p>
        </p:txBody>
      </p:sp>
      <p:pic>
        <p:nvPicPr>
          <p:cNvPr id="6" name="Рисунок 5">
            <a:extLst>
              <a:ext uri="{FF2B5EF4-FFF2-40B4-BE49-F238E27FC236}">
                <a16:creationId xmlns:a16="http://schemas.microsoft.com/office/drawing/2014/main" id="{0207D389-F59C-469D-B51E-1B3A78CBA39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3949" y="3797029"/>
            <a:ext cx="8856371" cy="2952124"/>
          </a:xfrm>
          <a:prstGeom prst="rect">
            <a:avLst/>
          </a:prstGeom>
        </p:spPr>
      </p:pic>
    </p:spTree>
    <p:extLst>
      <p:ext uri="{BB962C8B-B14F-4D97-AF65-F5344CB8AC3E}">
        <p14:creationId xmlns:p14="http://schemas.microsoft.com/office/powerpoint/2010/main" val="418958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497682" y="1378039"/>
            <a:ext cx="11196636" cy="4603751"/>
          </a:xfrm>
        </p:spPr>
        <p:txBody>
          <a:bodyPr>
            <a:normAutofit fontScale="85000" lnSpcReduction="20000"/>
          </a:bodyPr>
          <a:lstStyle/>
          <a:p>
            <a:r>
              <a:rPr lang="en-US" b="1" dirty="0"/>
              <a:t>HTTP </a:t>
            </a:r>
            <a:r>
              <a:rPr lang="ru-RU" b="1" dirty="0"/>
              <a:t>это – </a:t>
            </a:r>
          </a:p>
          <a:p>
            <a:pPr marL="342900" indent="-342900">
              <a:buAutoNum type="arabicParenR"/>
            </a:pPr>
            <a:r>
              <a:rPr lang="ru-RU" dirty="0"/>
              <a:t>Аббревиатура </a:t>
            </a:r>
            <a:r>
              <a:rPr lang="en-US" dirty="0"/>
              <a:t>HTTP </a:t>
            </a:r>
            <a:r>
              <a:rPr lang="ru-RU" dirty="0"/>
              <a:t>расшифровывается как </a:t>
            </a:r>
            <a:r>
              <a:rPr lang="en-US" dirty="0" err="1"/>
              <a:t>HyperText</a:t>
            </a:r>
            <a:r>
              <a:rPr lang="en-US" dirty="0"/>
              <a:t> Transfer Protocol, «</a:t>
            </a:r>
            <a:r>
              <a:rPr lang="ru-RU" dirty="0"/>
              <a:t>протокол передачи гипертекста». Широко распространённый протокол передачи данных, изначально предназначенный для передачи гипертекстовых документов (то есть документов, которые могут содержать ссылки, позволяющие организовать переход к другим документам).</a:t>
            </a:r>
            <a:endParaRPr lang="en-US" dirty="0"/>
          </a:p>
          <a:p>
            <a:pPr marL="342900" indent="-342900">
              <a:buAutoNum type="arabicParenR"/>
            </a:pPr>
            <a:r>
              <a:rPr lang="ru-RU" dirty="0"/>
              <a:t>Протокол HTTP предполагает использование клиент-серверной структуры передачи данных. Клиентское приложение формирует запрос и отправляет его на сервер, после чего серверное программное обеспечение обрабатывает данный запрос, формирует ответ и передаёт его обратно клиенту. После этого клиентское приложение может продолжить отправлять другие запросы, которые будут обработаны аналогичным образом.</a:t>
            </a:r>
          </a:p>
          <a:p>
            <a:pPr marL="342900" indent="-342900">
              <a:buAutoNum type="arabicParenR"/>
            </a:pPr>
            <a:r>
              <a:rPr lang="ru-RU" dirty="0"/>
              <a:t>Задача, которая традиционно решается с помощью протокола HTTP — обмен данными между пользовательским приложением, осуществляющим доступ к веб-ресурсам (обычно это веб-браузер) и веб-сервером. На данный момент именно благодаря протоколу HTTP обеспечивается работа Всемирной паутины.</a:t>
            </a:r>
          </a:p>
        </p:txBody>
      </p:sp>
      <p:sp>
        <p:nvSpPr>
          <p:cNvPr id="6" name="Заголовок 1">
            <a:extLst>
              <a:ext uri="{FF2B5EF4-FFF2-40B4-BE49-F238E27FC236}">
                <a16:creationId xmlns:a16="http://schemas.microsoft.com/office/drawing/2014/main" id="{682EDFFA-E335-FF53-9201-44C2186952F9}"/>
              </a:ext>
            </a:extLst>
          </p:cNvPr>
          <p:cNvSpPr>
            <a:spLocks noGrp="1"/>
          </p:cNvSpPr>
          <p:nvPr>
            <p:ph type="title"/>
          </p:nvPr>
        </p:nvSpPr>
        <p:spPr>
          <a:xfrm>
            <a:off x="515937" y="152400"/>
            <a:ext cx="11196637" cy="1225639"/>
          </a:xfrm>
        </p:spPr>
        <p:txBody>
          <a:bodyPr>
            <a:normAutofit/>
          </a:bodyPr>
          <a:lstStyle/>
          <a:p>
            <a:r>
              <a:rPr lang="en-US" sz="4000" dirty="0">
                <a:latin typeface="+mn-lt"/>
              </a:rPr>
              <a:t>1. </a:t>
            </a:r>
            <a:r>
              <a:rPr lang="ru-RU" sz="4000" dirty="0">
                <a:latin typeface="+mn-lt"/>
              </a:rPr>
              <a:t>Что такое веб-сервер и </a:t>
            </a:r>
            <a:r>
              <a:rPr lang="en-US" sz="4000" dirty="0">
                <a:latin typeface="+mn-lt"/>
              </a:rPr>
              <a:t>http</a:t>
            </a:r>
            <a:endParaRPr lang="ru-RU" sz="4000" dirty="0">
              <a:latin typeface="+mn-lt"/>
            </a:endParaRPr>
          </a:p>
        </p:txBody>
      </p:sp>
    </p:spTree>
    <p:extLst>
      <p:ext uri="{BB962C8B-B14F-4D97-AF65-F5344CB8AC3E}">
        <p14:creationId xmlns:p14="http://schemas.microsoft.com/office/powerpoint/2010/main" val="80947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ea typeface="Times New Roman" panose="02020603050405020304" pitchFamily="18" charset="0"/>
              </a:rPr>
              <a:t>2. Какие существуют веб-</a:t>
            </a:r>
            <a:r>
              <a:rPr lang="ru-RU" dirty="0" err="1">
                <a:ea typeface="Times New Roman" panose="02020603050405020304" pitchFamily="18" charset="0"/>
              </a:rPr>
              <a:t>фреймворки</a:t>
            </a:r>
            <a:endParaRPr lang="ru-RU" dirty="0"/>
          </a:p>
        </p:txBody>
      </p:sp>
      <p:sp>
        <p:nvSpPr>
          <p:cNvPr id="5" name="Текст 4"/>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395782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latin typeface="+mn-lt"/>
              </a:rPr>
              <a:t>2. Какие существуют веб-</a:t>
            </a:r>
            <a:r>
              <a:rPr lang="ru-RU" sz="4000" dirty="0" err="1">
                <a:latin typeface="+mn-lt"/>
              </a:rPr>
              <a:t>фреймворки</a:t>
            </a:r>
            <a:endParaRPr lang="ru-RU" sz="4000" dirty="0">
              <a:latin typeface="+mn-lt"/>
            </a:endParaRPr>
          </a:p>
        </p:txBody>
      </p:sp>
      <p:sp>
        <p:nvSpPr>
          <p:cNvPr id="3" name="Объект 2"/>
          <p:cNvSpPr>
            <a:spLocks noGrp="1"/>
          </p:cNvSpPr>
          <p:nvPr>
            <p:ph idx="1"/>
          </p:nvPr>
        </p:nvSpPr>
        <p:spPr/>
        <p:txBody>
          <a:bodyPr>
            <a:noAutofit/>
          </a:bodyPr>
          <a:lstStyle/>
          <a:p>
            <a:r>
              <a:rPr lang="ru-RU" sz="2400" b="1" dirty="0"/>
              <a:t>Веб-</a:t>
            </a:r>
            <a:r>
              <a:rPr lang="ru-RU" sz="2400" b="1" dirty="0" err="1"/>
              <a:t>фреймворки</a:t>
            </a:r>
            <a:r>
              <a:rPr lang="ru-RU" sz="2400" b="1" dirty="0"/>
              <a:t> –</a:t>
            </a:r>
            <a:r>
              <a:rPr lang="ru-RU" sz="2400" dirty="0"/>
              <a:t> </a:t>
            </a:r>
          </a:p>
          <a:p>
            <a:r>
              <a:rPr lang="ru-RU" sz="2400" dirty="0"/>
              <a:t>В контексте «отметок рейтинга» на </a:t>
            </a:r>
            <a:r>
              <a:rPr lang="ru-RU" sz="2400" dirty="0" err="1"/>
              <a:t>гитхаб</a:t>
            </a:r>
            <a:endParaRPr lang="ru-RU" sz="2400" dirty="0"/>
          </a:p>
          <a:p>
            <a:r>
              <a:rPr lang="en-US" sz="2400" dirty="0" err="1"/>
              <a:t>Laravel</a:t>
            </a:r>
            <a:r>
              <a:rPr lang="en-US" sz="2400" dirty="0"/>
              <a:t> </a:t>
            </a:r>
            <a:r>
              <a:rPr lang="ru-RU" sz="2400" dirty="0"/>
              <a:t>⭐️ 62.9</a:t>
            </a:r>
            <a:r>
              <a:rPr lang="en-US" sz="2400" dirty="0"/>
              <a:t>K</a:t>
            </a:r>
            <a:r>
              <a:rPr lang="ru-RU" sz="2400" dirty="0"/>
              <a:t> — Это веб-</a:t>
            </a:r>
            <a:r>
              <a:rPr lang="ru-RU" sz="2400" dirty="0" err="1"/>
              <a:t>фреймворк</a:t>
            </a:r>
            <a:r>
              <a:rPr lang="ru-RU" sz="2400" dirty="0"/>
              <a:t> для PHP. Основная популярность из-за распространённости языка и простоты</a:t>
            </a:r>
            <a:r>
              <a:rPr lang="en-US" sz="2400" dirty="0"/>
              <a:t>.</a:t>
            </a:r>
          </a:p>
          <a:p>
            <a:r>
              <a:rPr lang="en-US" sz="2400" dirty="0"/>
              <a:t>Django </a:t>
            </a:r>
            <a:r>
              <a:rPr lang="ru-RU" sz="2400" dirty="0"/>
              <a:t>⭐️ 54.1</a:t>
            </a:r>
            <a:r>
              <a:rPr lang="en-US" sz="2400" dirty="0"/>
              <a:t>K</a:t>
            </a:r>
            <a:r>
              <a:rPr lang="ru-RU" sz="2400" dirty="0"/>
              <a:t> — Это веб-</a:t>
            </a:r>
            <a:r>
              <a:rPr lang="ru-RU" sz="2400" dirty="0" err="1"/>
              <a:t>фреймворк</a:t>
            </a:r>
            <a:r>
              <a:rPr lang="ru-RU" sz="2400" dirty="0"/>
              <a:t>, основанный на </a:t>
            </a:r>
            <a:r>
              <a:rPr lang="ru-RU" sz="2400" dirty="0" err="1"/>
              <a:t>python</a:t>
            </a:r>
            <a:r>
              <a:rPr lang="ru-RU" sz="2400" dirty="0"/>
              <a:t>. Это чрезвычайно популярный выбор для создания высокоуровневых веб-приложений с использованием </a:t>
            </a:r>
            <a:r>
              <a:rPr lang="ru-RU" sz="2400" dirty="0" err="1"/>
              <a:t>python</a:t>
            </a:r>
            <a:r>
              <a:rPr lang="ru-RU" sz="2400" dirty="0"/>
              <a:t>.</a:t>
            </a:r>
          </a:p>
          <a:p>
            <a:r>
              <a:rPr lang="en-US" sz="2400" dirty="0"/>
              <a:t>Flask </a:t>
            </a:r>
            <a:r>
              <a:rPr lang="ru-RU" sz="2400" dirty="0"/>
              <a:t>⭐️ 53.1</a:t>
            </a:r>
            <a:r>
              <a:rPr lang="en-US" sz="2400" dirty="0"/>
              <a:t>K</a:t>
            </a:r>
            <a:r>
              <a:rPr lang="ru-RU" sz="2400" dirty="0"/>
              <a:t> — Еще один очень популярный выбор, когда речь заходит о </a:t>
            </a:r>
            <a:r>
              <a:rPr lang="ru-RU" sz="2400" dirty="0" err="1"/>
              <a:t>python</a:t>
            </a:r>
            <a:r>
              <a:rPr lang="ru-RU" sz="2400" dirty="0"/>
              <a:t>, — это </a:t>
            </a:r>
            <a:r>
              <a:rPr lang="ru-RU" sz="2400" dirty="0" err="1"/>
              <a:t>flask</a:t>
            </a:r>
            <a:r>
              <a:rPr lang="ru-RU" sz="2400" dirty="0"/>
              <a:t>. По сравнению с </a:t>
            </a:r>
            <a:r>
              <a:rPr lang="ru-RU" sz="2400" dirty="0" err="1"/>
              <a:t>django</a:t>
            </a:r>
            <a:r>
              <a:rPr lang="ru-RU" sz="2400" dirty="0"/>
              <a:t> </a:t>
            </a:r>
            <a:r>
              <a:rPr lang="ru-RU" sz="2400" dirty="0" err="1"/>
              <a:t>flash</a:t>
            </a:r>
            <a:r>
              <a:rPr lang="ru-RU" sz="2400" dirty="0"/>
              <a:t> намного легче и является отличным выбором для создания веб-приложений.</a:t>
            </a:r>
            <a:endParaRPr lang="en-US" sz="2400" dirty="0"/>
          </a:p>
          <a:p>
            <a:r>
              <a:rPr lang="en-US" sz="2400" dirty="0"/>
              <a:t>Spring Boot </a:t>
            </a:r>
            <a:r>
              <a:rPr lang="ru-RU" sz="2400" dirty="0"/>
              <a:t>⭐️ 52.3</a:t>
            </a:r>
            <a:r>
              <a:rPr lang="en-US" sz="2400" dirty="0"/>
              <a:t>K</a:t>
            </a:r>
            <a:r>
              <a:rPr lang="ru-RU" sz="2400" dirty="0"/>
              <a:t> — Это инструмент, который используется для создания автономных приложений </a:t>
            </a:r>
            <a:r>
              <a:rPr lang="ru-RU" sz="2400" dirty="0" err="1"/>
              <a:t>java</a:t>
            </a:r>
            <a:r>
              <a:rPr lang="ru-RU" sz="2400" dirty="0"/>
              <a:t> на основе </a:t>
            </a:r>
            <a:r>
              <a:rPr lang="ru-RU" sz="2400" dirty="0" err="1"/>
              <a:t>spring</a:t>
            </a:r>
            <a:r>
              <a:rPr lang="ru-RU" sz="2400" dirty="0"/>
              <a:t> </a:t>
            </a:r>
            <a:r>
              <a:rPr lang="ru-RU" sz="2400" dirty="0" err="1"/>
              <a:t>framework</a:t>
            </a:r>
            <a:r>
              <a:rPr lang="ru-RU" sz="2400" dirty="0"/>
              <a:t>.</a:t>
            </a:r>
            <a:endParaRPr lang="en-US" sz="2400" dirty="0"/>
          </a:p>
        </p:txBody>
      </p:sp>
    </p:spTree>
    <p:extLst>
      <p:ext uri="{BB962C8B-B14F-4D97-AF65-F5344CB8AC3E}">
        <p14:creationId xmlns:p14="http://schemas.microsoft.com/office/powerpoint/2010/main" val="278338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a:latin typeface="+mn-lt"/>
              </a:rPr>
              <a:t>2. Какие существуют веб-сервера</a:t>
            </a:r>
          </a:p>
        </p:txBody>
      </p:sp>
      <p:sp>
        <p:nvSpPr>
          <p:cNvPr id="3" name="Объект 2"/>
          <p:cNvSpPr>
            <a:spLocks noGrp="1"/>
          </p:cNvSpPr>
          <p:nvPr>
            <p:ph idx="1"/>
          </p:nvPr>
        </p:nvSpPr>
        <p:spPr/>
        <p:txBody>
          <a:bodyPr>
            <a:normAutofit fontScale="85000" lnSpcReduction="20000"/>
          </a:bodyPr>
          <a:lstStyle/>
          <a:p>
            <a:r>
              <a:rPr lang="ru-RU" b="1" dirty="0"/>
              <a:t>Веб-</a:t>
            </a:r>
            <a:r>
              <a:rPr lang="ru-RU" b="1" dirty="0" err="1"/>
              <a:t>фреймворки</a:t>
            </a:r>
            <a:r>
              <a:rPr lang="ru-RU" b="1" dirty="0"/>
              <a:t> –</a:t>
            </a:r>
            <a:r>
              <a:rPr lang="ru-RU" dirty="0"/>
              <a:t> </a:t>
            </a:r>
          </a:p>
          <a:p>
            <a:r>
              <a:rPr lang="ru-RU" dirty="0"/>
              <a:t>В контексте «отметок рейтинг» на </a:t>
            </a:r>
            <a:r>
              <a:rPr lang="ru-RU" dirty="0" err="1"/>
              <a:t>гитхаб</a:t>
            </a:r>
            <a:endParaRPr lang="ru-RU" dirty="0"/>
          </a:p>
          <a:p>
            <a:r>
              <a:rPr lang="en-US" dirty="0"/>
              <a:t>Express.js </a:t>
            </a:r>
            <a:r>
              <a:rPr lang="ru-RU" dirty="0"/>
              <a:t>⭐️ 51.1</a:t>
            </a:r>
            <a:r>
              <a:rPr lang="en-US" dirty="0"/>
              <a:t>K</a:t>
            </a:r>
            <a:r>
              <a:rPr lang="ru-RU" dirty="0"/>
              <a:t> — Это </a:t>
            </a:r>
            <a:r>
              <a:rPr lang="ru-RU" dirty="0" err="1"/>
              <a:t>минималистичная</a:t>
            </a:r>
            <a:r>
              <a:rPr lang="ru-RU" dirty="0"/>
              <a:t> платформа веб-приложений для </a:t>
            </a:r>
            <a:r>
              <a:rPr lang="ru-RU" dirty="0" err="1"/>
              <a:t>node.Js</a:t>
            </a:r>
            <a:r>
              <a:rPr lang="ru-RU" dirty="0"/>
              <a:t>. На сегодняшний день это самый популярный выбор для создания веб-приложений на основе </a:t>
            </a:r>
            <a:r>
              <a:rPr lang="ru-RU" dirty="0" err="1"/>
              <a:t>node.Js</a:t>
            </a:r>
            <a:r>
              <a:rPr lang="ru-RU" dirty="0"/>
              <a:t>.</a:t>
            </a:r>
            <a:endParaRPr lang="en-US" dirty="0"/>
          </a:p>
          <a:p>
            <a:r>
              <a:rPr lang="en-US" dirty="0"/>
              <a:t>Ruby on Rails </a:t>
            </a:r>
            <a:r>
              <a:rPr lang="ru-RU" dirty="0"/>
              <a:t>⭐️ 47.2</a:t>
            </a:r>
            <a:r>
              <a:rPr lang="en-US" dirty="0"/>
              <a:t>K</a:t>
            </a:r>
            <a:r>
              <a:rPr lang="ru-RU" dirty="0"/>
              <a:t> </a:t>
            </a:r>
            <a:r>
              <a:rPr lang="en-US" dirty="0"/>
              <a:t>— </a:t>
            </a:r>
            <a:r>
              <a:rPr lang="ru-RU" dirty="0" err="1"/>
              <a:t>Ruby</a:t>
            </a:r>
            <a:r>
              <a:rPr lang="ru-RU" dirty="0"/>
              <a:t> </a:t>
            </a:r>
            <a:r>
              <a:rPr lang="ru-RU" dirty="0" err="1"/>
              <a:t>on</a:t>
            </a:r>
            <a:r>
              <a:rPr lang="ru-RU" dirty="0"/>
              <a:t> </a:t>
            </a:r>
            <a:r>
              <a:rPr lang="ru-RU" dirty="0" err="1"/>
              <a:t>rails</a:t>
            </a:r>
            <a:r>
              <a:rPr lang="ru-RU" dirty="0"/>
              <a:t>, как правило, является одной из самых популярных сред для создания веб-приложений MVC. Это подход «все, что вам нужно», включая структуры по умолчанию для баз данных, веб-страниц и т. Д.</a:t>
            </a:r>
            <a:endParaRPr lang="en-US" dirty="0"/>
          </a:p>
          <a:p>
            <a:r>
              <a:rPr lang="en-US" dirty="0"/>
              <a:t>Meteor </a:t>
            </a:r>
            <a:r>
              <a:rPr lang="ru-RU" dirty="0"/>
              <a:t>⭐️ 42.1</a:t>
            </a:r>
            <a:r>
              <a:rPr lang="en-US" dirty="0"/>
              <a:t>K</a:t>
            </a:r>
            <a:r>
              <a:rPr lang="ru-RU" dirty="0"/>
              <a:t> </a:t>
            </a:r>
            <a:r>
              <a:rPr lang="en-US" dirty="0"/>
              <a:t>— </a:t>
            </a:r>
            <a:r>
              <a:rPr lang="ru-RU" dirty="0" err="1"/>
              <a:t>Meteor</a:t>
            </a:r>
            <a:r>
              <a:rPr lang="ru-RU" dirty="0"/>
              <a:t> — это </a:t>
            </a:r>
            <a:r>
              <a:rPr lang="ru-RU" dirty="0" err="1"/>
              <a:t>javascript</a:t>
            </a:r>
            <a:r>
              <a:rPr lang="ru-RU" dirty="0"/>
              <a:t> </a:t>
            </a:r>
            <a:r>
              <a:rPr lang="ru-RU" dirty="0" err="1"/>
              <a:t>framework</a:t>
            </a:r>
            <a:r>
              <a:rPr lang="ru-RU" dirty="0"/>
              <a:t>, используемый для создания полнофункциональных веб-приложений. Он объединяет уже популярные инструменты, такие как </a:t>
            </a:r>
            <a:r>
              <a:rPr lang="ru-RU" dirty="0" err="1"/>
              <a:t>express.Js</a:t>
            </a:r>
            <a:r>
              <a:rPr lang="ru-RU" dirty="0"/>
              <a:t>, </a:t>
            </a:r>
            <a:r>
              <a:rPr lang="ru-RU" dirty="0" err="1"/>
              <a:t>mongodb</a:t>
            </a:r>
            <a:r>
              <a:rPr lang="ru-RU" dirty="0"/>
              <a:t> и </a:t>
            </a:r>
            <a:r>
              <a:rPr lang="ru-RU" dirty="0" err="1"/>
              <a:t>react</a:t>
            </a:r>
            <a:r>
              <a:rPr lang="ru-RU" dirty="0"/>
              <a:t>, и упрощает развертывание полнофункционального приложения </a:t>
            </a:r>
            <a:r>
              <a:rPr lang="ru-RU" dirty="0" err="1"/>
              <a:t>javascript</a:t>
            </a:r>
            <a:r>
              <a:rPr lang="ru-RU" dirty="0"/>
              <a:t>.</a:t>
            </a:r>
            <a:endParaRPr lang="en-US" dirty="0"/>
          </a:p>
          <a:p>
            <a:r>
              <a:rPr lang="en-US" dirty="0"/>
              <a:t>Nest </a:t>
            </a:r>
            <a:r>
              <a:rPr lang="ru-RU" dirty="0"/>
              <a:t>⭐️ 32.6</a:t>
            </a:r>
            <a:r>
              <a:rPr lang="en-US" dirty="0"/>
              <a:t>K —</a:t>
            </a:r>
            <a:r>
              <a:rPr lang="ru-RU" dirty="0"/>
              <a:t> Еще одна популярная платформа веб-приложений для </a:t>
            </a:r>
            <a:r>
              <a:rPr lang="ru-RU" dirty="0" err="1"/>
              <a:t>node.Js</a:t>
            </a:r>
            <a:r>
              <a:rPr lang="ru-RU" dirty="0"/>
              <a:t>. Он относительно новый, но быстро набирает популярность.</a:t>
            </a:r>
            <a:endParaRPr lang="en-US" dirty="0"/>
          </a:p>
        </p:txBody>
      </p:sp>
    </p:spTree>
    <p:extLst>
      <p:ext uri="{BB962C8B-B14F-4D97-AF65-F5344CB8AC3E}">
        <p14:creationId xmlns:p14="http://schemas.microsoft.com/office/powerpoint/2010/main" val="184277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3. </a:t>
            </a:r>
            <a:r>
              <a:rPr lang="ru-RU" dirty="0" err="1"/>
              <a:t>Python</a:t>
            </a:r>
            <a:r>
              <a:rPr lang="ru-RU" dirty="0"/>
              <a:t> веб-</a:t>
            </a:r>
            <a:r>
              <a:rPr lang="ru-RU" dirty="0" err="1"/>
              <a:t>фреймворки</a:t>
            </a:r>
            <a:r>
              <a:rPr lang="ru-RU" dirty="0"/>
              <a:t>, их отличия и преимущества</a:t>
            </a:r>
          </a:p>
        </p:txBody>
      </p:sp>
      <p:sp>
        <p:nvSpPr>
          <p:cNvPr id="5" name="Текст 4"/>
          <p:cNvSpPr>
            <a:spLocks noGrp="1"/>
          </p:cNvSpPr>
          <p:nvPr>
            <p:ph type="body" sz="quarter" idx="12"/>
          </p:nvPr>
        </p:nvSpPr>
        <p:spPr/>
        <p:txBody>
          <a:bodyPr/>
          <a:lstStyle/>
          <a:p>
            <a:endParaRPr lang="ru-RU" dirty="0"/>
          </a:p>
        </p:txBody>
      </p:sp>
    </p:spTree>
    <p:extLst>
      <p:ext uri="{BB962C8B-B14F-4D97-AF65-F5344CB8AC3E}">
        <p14:creationId xmlns:p14="http://schemas.microsoft.com/office/powerpoint/2010/main" val="1212998929"/>
      </p:ext>
    </p:extLst>
  </p:cSld>
  <p:clrMapOvr>
    <a:masterClrMapping/>
  </p:clrMapOvr>
</p:sld>
</file>

<file path=ppt/theme/theme1.xml><?xml version="1.0" encoding="utf-8"?>
<a:theme xmlns:a="http://schemas.openxmlformats.org/drawingml/2006/main" name="Тема Office">
  <a:themeElements>
    <a:clrScheme name="Itstep_darkblue">
      <a:dk1>
        <a:sysClr val="windowText" lastClr="000000"/>
      </a:dk1>
      <a:lt1>
        <a:sysClr val="window" lastClr="FFFFFF"/>
      </a:lt1>
      <a:dk2>
        <a:srgbClr val="1E4E79"/>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tstep_KZ">
      <a:majorFont>
        <a:latin typeface="Calibri"/>
        <a:ea typeface=""/>
        <a:cs typeface=""/>
      </a:majorFont>
      <a:minorFont>
        <a:latin typeface="Calibr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tep_KZ.potx" id="{5DFBDE60-DCF7-4B9F-8E62-2D7F83E9C38B}" vid="{7066FB53-62E1-48E4-96F3-BF8D44E79D13}"/>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Itstep_KZ</Template>
  <TotalTime>56</TotalTime>
  <Words>1571</Words>
  <Application>Microsoft Office PowerPoint</Application>
  <PresentationFormat>Широкоэкранный</PresentationFormat>
  <Paragraphs>77</Paragraphs>
  <Slides>18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18</vt:i4>
      </vt:variant>
    </vt:vector>
  </HeadingPairs>
  <TitlesOfParts>
    <vt:vector size="25" baseType="lpstr">
      <vt:lpstr>Arial</vt:lpstr>
      <vt:lpstr>Calibri</vt:lpstr>
      <vt:lpstr>Helvetica Light</vt:lpstr>
      <vt:lpstr>Lucida Console</vt:lpstr>
      <vt:lpstr>Trebuchet MS</vt:lpstr>
      <vt:lpstr>Wingdings</vt:lpstr>
      <vt:lpstr>Тема Office</vt:lpstr>
      <vt:lpstr>Основные понятия Django. Вывод данных</vt:lpstr>
      <vt:lpstr>1. Что такое веб-сервер и http</vt:lpstr>
      <vt:lpstr>1. Что такое веб-сервер и http</vt:lpstr>
      <vt:lpstr>1. Что такое веб-сервер и http</vt:lpstr>
      <vt:lpstr>1. Что такое веб-сервер и http</vt:lpstr>
      <vt:lpstr>2. Какие существуют веб-фреймворки</vt:lpstr>
      <vt:lpstr>2. Какие существуют веб-фреймворки</vt:lpstr>
      <vt:lpstr>2. Какие существуют веб-сервера</vt:lpstr>
      <vt:lpstr>3. Python веб-фреймворки, их отличия и преимущества</vt:lpstr>
      <vt:lpstr>3. Python веб-фреймворки, их отличия и преимущества</vt:lpstr>
      <vt:lpstr>3. Python веб-фреймворки, их отличия и преимущества</vt:lpstr>
      <vt:lpstr>3. Python веб-фреймворки, их отличия и преимущества</vt:lpstr>
      <vt:lpstr>3. Python веб-фреймворки, их отличия и преимущества</vt:lpstr>
      <vt:lpstr>3. Python веб-фреймворки, их отличия и преимущества</vt:lpstr>
      <vt:lpstr>4. Общее сравнение Python фреймворков</vt:lpstr>
      <vt:lpstr>4. Общее сравнение Python фреймворков</vt:lpstr>
      <vt:lpstr>4. Общее сравнение Python фреймворков</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программирование</dc:title>
  <dc:creator>admin</dc:creator>
  <cp:lastModifiedBy>admin</cp:lastModifiedBy>
  <cp:revision>18</cp:revision>
  <dcterms:created xsi:type="dcterms:W3CDTF">2022-01-30T05:59:16Z</dcterms:created>
  <dcterms:modified xsi:type="dcterms:W3CDTF">2023-07-01T17:31:16Z</dcterms:modified>
</cp:coreProperties>
</file>