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0" r:id="rId2"/>
    <p:sldId id="283" r:id="rId3"/>
    <p:sldId id="258" r:id="rId4"/>
    <p:sldId id="285" r:id="rId5"/>
    <p:sldId id="286" r:id="rId6"/>
    <p:sldId id="287" r:id="rId7"/>
    <p:sldId id="33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6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70B0-5BCB-4623-A788-F2235DD7E8BC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F353-E314-485C-AF9D-4CA5A87F1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6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3686" y="2123994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Запись и выборка данных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№7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0350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Сортировка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>
                <a:latin typeface="+mn-lt"/>
                <a:ea typeface="Times New Roman" panose="02020603050405020304" pitchFamily="18" charset="0"/>
              </a:rPr>
              <a:t>Сортировка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ru-RU" sz="2000" dirty="0"/>
              <a:t>Сортировка данных — это когда мы их упорядочиваем по какому-то признаку.</a:t>
            </a:r>
          </a:p>
          <a:p>
            <a:endParaRPr lang="ru-RU" sz="2000" dirty="0"/>
          </a:p>
          <a:p>
            <a:r>
              <a:rPr lang="ru-RU" sz="2000" dirty="0"/>
              <a:t>Пример:</a:t>
            </a:r>
          </a:p>
          <a:p>
            <a:endParaRPr lang="ru-RU" sz="2000" dirty="0"/>
          </a:p>
          <a:p>
            <a:r>
              <a:rPr lang="en-US" sz="2000" b="1" dirty="0" err="1"/>
              <a:t>auths</a:t>
            </a:r>
            <a:r>
              <a:rPr lang="en-US" sz="2000" b="1" dirty="0"/>
              <a:t> = </a:t>
            </a:r>
            <a:r>
              <a:rPr lang="en-US" sz="2000" b="1" dirty="0" err="1"/>
              <a:t>Author.objects.order_by</a:t>
            </a:r>
            <a:r>
              <a:rPr lang="en-US" sz="2000" b="1" dirty="0"/>
              <a:t>('-score')[:30]</a:t>
            </a:r>
            <a:endParaRPr lang="ru-RU" sz="2000" b="1" dirty="0"/>
          </a:p>
          <a:p>
            <a:endParaRPr lang="ru-RU" sz="2000" b="1" dirty="0"/>
          </a:p>
          <a:p>
            <a:r>
              <a:rPr lang="ru-RU" sz="2000" dirty="0"/>
              <a:t>Что тут происходит? – Выборка первых 30 строк из </a:t>
            </a:r>
            <a:r>
              <a:rPr lang="ru-RU" sz="2000" dirty="0" err="1"/>
              <a:t>из</a:t>
            </a:r>
            <a:r>
              <a:rPr lang="ru-RU" sz="2000" dirty="0"/>
              <a:t> таблицы </a:t>
            </a:r>
            <a:r>
              <a:rPr lang="en-US" sz="2000" b="1" dirty="0"/>
              <a:t>Author</a:t>
            </a:r>
            <a:r>
              <a:rPr lang="ru-RU" sz="2000" dirty="0"/>
              <a:t>. При этом, сортировка идёт в обратную сторону по значению </a:t>
            </a:r>
            <a:r>
              <a:rPr lang="en-US" sz="2000" b="1" dirty="0"/>
              <a:t>score</a:t>
            </a:r>
            <a:r>
              <a:rPr lang="ru-RU" sz="2000" dirty="0"/>
              <a:t>.</a:t>
            </a:r>
          </a:p>
          <a:p>
            <a:endParaRPr lang="ru-RU" sz="2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032" y="152399"/>
            <a:ext cx="6192251" cy="464418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979" y="4028574"/>
            <a:ext cx="3772568" cy="28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/>
              <a:t>Агрегатные вычисления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576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>
                <a:latin typeface="+mn-lt"/>
              </a:rPr>
              <a:t>Агрегатные вычисления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ru-RU" sz="2000" b="1" dirty="0"/>
              <a:t>Агрегация</a:t>
            </a:r>
            <a:r>
              <a:rPr lang="ru-RU" sz="2000" dirty="0"/>
              <a:t> </a:t>
            </a:r>
            <a:r>
              <a:rPr lang="ru-RU" sz="2000" b="1" dirty="0"/>
              <a:t>применяется</a:t>
            </a:r>
            <a:r>
              <a:rPr lang="ru-RU" sz="2000" dirty="0"/>
              <a:t> </a:t>
            </a:r>
            <a:r>
              <a:rPr lang="ru-RU" sz="2000" b="1" dirty="0"/>
              <a:t>для</a:t>
            </a:r>
            <a:r>
              <a:rPr lang="ru-RU" sz="2000" dirty="0"/>
              <a:t> </a:t>
            </a:r>
            <a:r>
              <a:rPr lang="ru-RU" sz="2000" b="1" dirty="0"/>
              <a:t>расчета</a:t>
            </a:r>
            <a:r>
              <a:rPr lang="ru-RU" sz="2000" dirty="0"/>
              <a:t> </a:t>
            </a:r>
            <a:r>
              <a:rPr lang="ru-RU" sz="2000" b="1" dirty="0"/>
              <a:t>результирующих</a:t>
            </a:r>
            <a:r>
              <a:rPr lang="ru-RU" sz="2000" dirty="0"/>
              <a:t> </a:t>
            </a:r>
            <a:r>
              <a:rPr lang="ru-RU" sz="2000" b="1" dirty="0"/>
              <a:t>значений.</a:t>
            </a:r>
            <a:r>
              <a:rPr lang="ru-RU" sz="2000" dirty="0"/>
              <a:t> Суть процесса агрегации — преобразовать большой набор строк в единственное значение. В SQL для этого применяются специальные агрегатные функции. </a:t>
            </a:r>
          </a:p>
          <a:p>
            <a:r>
              <a:rPr lang="ru-RU" sz="2000" dirty="0"/>
              <a:t>К наиболее часто применяемым можно отнести функции </a:t>
            </a:r>
            <a:r>
              <a:rPr lang="ru-RU" sz="2000" b="1" dirty="0"/>
              <a:t>SUM, MIN, MAX, AVG и COUNT</a:t>
            </a:r>
            <a:r>
              <a:rPr lang="ru-RU" sz="2000" dirty="0"/>
              <a:t>. Каждая из этих функций оперирует значениями столбца некоторой таблицы и в результате создает единственное значение.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504" y="1287901"/>
            <a:ext cx="6518907" cy="4700337"/>
          </a:xfrm>
          <a:prstGeom prst="rect">
            <a:avLst/>
          </a:prstGeom>
        </p:spPr>
      </p:pic>
      <p:sp>
        <p:nvSpPr>
          <p:cNvPr id="3" name="AutoShape 2" descr="https://mypresentation.ru/documents_6/82ee3528ac0e523da95d9390229c4757/img6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393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</a:t>
            </a:r>
            <a:r>
              <a:rPr lang="en-US" sz="4000" dirty="0">
                <a:latin typeface="+mn-lt"/>
              </a:rPr>
              <a:t>. </a:t>
            </a:r>
            <a:r>
              <a:rPr lang="ru-RU" sz="4000" dirty="0">
                <a:latin typeface="+mn-lt"/>
              </a:rPr>
              <a:t>Агрегатные вычисления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ru-RU" sz="2000" dirty="0"/>
              <a:t>Команда </a:t>
            </a:r>
            <a:r>
              <a:rPr lang="ru-RU" sz="2000" b="1" dirty="0"/>
              <a:t>GROUP</a:t>
            </a:r>
            <a:r>
              <a:rPr lang="ru-RU" sz="2000" dirty="0"/>
              <a:t> </a:t>
            </a:r>
            <a:r>
              <a:rPr lang="ru-RU" sz="2000" b="1" dirty="0"/>
              <a:t>BY</a:t>
            </a:r>
            <a:r>
              <a:rPr lang="ru-RU" sz="2000" dirty="0"/>
              <a:t> группирует результаты при выборке из базы данных. </a:t>
            </a:r>
          </a:p>
          <a:p>
            <a:r>
              <a:rPr lang="ru-RU" sz="2000" dirty="0"/>
              <a:t>К сгруппированным результатам можно применять любые </a:t>
            </a:r>
            <a:r>
              <a:rPr lang="ru-RU" sz="2000" b="1" dirty="0"/>
              <a:t>SQL</a:t>
            </a:r>
            <a:r>
              <a:rPr lang="ru-RU" sz="2000" dirty="0"/>
              <a:t> функции.</a:t>
            </a:r>
          </a:p>
        </p:txBody>
      </p:sp>
      <p:sp>
        <p:nvSpPr>
          <p:cNvPr id="3" name="AutoShape 2" descr="https://mypresentation.ru/documents_6/82ee3528ac0e523da95d9390229c4757/img6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504" y="1477963"/>
            <a:ext cx="6519056" cy="488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1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3F6FAAF-427A-0D9C-CFED-51B117FD8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76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53</TotalTime>
  <Words>160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Запись и выборка данных</vt:lpstr>
      <vt:lpstr>1. Сортировка</vt:lpstr>
      <vt:lpstr>1. Сортировка</vt:lpstr>
      <vt:lpstr>2. Агрегатные вычисления</vt:lpstr>
      <vt:lpstr>1. Агрегатные вычисления</vt:lpstr>
      <vt:lpstr>1. Агрегатные вычисления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17</cp:revision>
  <dcterms:created xsi:type="dcterms:W3CDTF">2022-01-30T05:59:16Z</dcterms:created>
  <dcterms:modified xsi:type="dcterms:W3CDTF">2023-07-03T12:37:43Z</dcterms:modified>
</cp:coreProperties>
</file>