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33" r:id="rId2"/>
    <p:sldId id="283" r:id="rId3"/>
    <p:sldId id="258" r:id="rId4"/>
    <p:sldId id="285" r:id="rId5"/>
    <p:sldId id="286" r:id="rId6"/>
    <p:sldId id="332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1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102" y="3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8570B0-5BCB-4623-A788-F2235DD7E8BC}" type="datetimeFigureOut">
              <a:rPr lang="ru-RU" smtClean="0"/>
              <a:t>03.07.2023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83F353-E314-485C-AF9D-4CA5A87F1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6722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с рисунком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11894" y="2382873"/>
            <a:ext cx="648985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2194311" y="1219601"/>
            <a:ext cx="5607440" cy="902703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3" name="Блок-схема: альтернативный процесс 2"/>
          <p:cNvSpPr/>
          <p:nvPr userDrawn="1"/>
        </p:nvSpPr>
        <p:spPr>
          <a:xfrm>
            <a:off x="8160346" y="1110976"/>
            <a:ext cx="3185306" cy="3553682"/>
          </a:xfrm>
          <a:prstGeom prst="flowChartAlternateProcess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>
          <a:xfrm>
            <a:off x="8027190" y="1232048"/>
            <a:ext cx="3161281" cy="3579509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pic>
        <p:nvPicPr>
          <p:cNvPr id="28" name="Рисунок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071" y="110496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59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6172199" y="1736725"/>
            <a:ext cx="5540375" cy="4440238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828916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6" y="152400"/>
            <a:ext cx="11196637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481637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48163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199" y="1681163"/>
            <a:ext cx="5540375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540375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824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79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42645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7" y="740780"/>
            <a:ext cx="6529387" cy="53359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8" y="1752599"/>
            <a:ext cx="4426452" cy="432410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03.07.2023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200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750542" cy="15843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567422" y="987425"/>
            <a:ext cx="6145151" cy="50198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7" y="1736725"/>
            <a:ext cx="4750543" cy="427053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03.07.2023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169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57991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следни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Группа 99"/>
          <p:cNvGrpSpPr/>
          <p:nvPr userDrawn="1"/>
        </p:nvGrpSpPr>
        <p:grpSpPr>
          <a:xfrm>
            <a:off x="-398730" y="-433145"/>
            <a:ext cx="11388975" cy="7025601"/>
            <a:chOff x="157279" y="-896347"/>
            <a:chExt cx="24060886" cy="14842617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6432226" y="-226848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18741125" y="3550537"/>
              <a:ext cx="5477040" cy="5477040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436860" y="8062027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2353849" y="556884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19539619" y="12901701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7895056" y="11659927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4903788" y="2524125"/>
            <a:ext cx="5368925" cy="17510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pic>
        <p:nvPicPr>
          <p:cNvPr id="25" name="Рисунок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089" y="1955784"/>
            <a:ext cx="1932033" cy="238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16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2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6645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115747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825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1588" y="1709738"/>
            <a:ext cx="9577387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71588" y="4589463"/>
            <a:ext cx="9577387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320745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 темный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Подраздел темы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115747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764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58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к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773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Объект 2"/>
          <p:cNvSpPr>
            <a:spLocks noGrp="1"/>
          </p:cNvSpPr>
          <p:nvPr>
            <p:ph idx="13"/>
          </p:nvPr>
        </p:nvSpPr>
        <p:spPr>
          <a:xfrm>
            <a:off x="515939" y="3848180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5367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515939" y="3851275"/>
            <a:ext cx="11196636" cy="1846264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2058669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736725"/>
            <a:ext cx="5540374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917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7" y="152400"/>
            <a:ext cx="111966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741486"/>
            <a:ext cx="11196636" cy="4603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515937" y="6356350"/>
            <a:ext cx="106231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1255433" y="6356350"/>
            <a:ext cx="4571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23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3" r:id="rId2"/>
    <p:sldLayoutId id="2147483651" r:id="rId3"/>
    <p:sldLayoutId id="2147483679" r:id="rId4"/>
    <p:sldLayoutId id="2147483650" r:id="rId5"/>
    <p:sldLayoutId id="2147483675" r:id="rId6"/>
    <p:sldLayoutId id="2147483674" r:id="rId7"/>
    <p:sldLayoutId id="2147483676" r:id="rId8"/>
    <p:sldLayoutId id="2147483652" r:id="rId9"/>
    <p:sldLayoutId id="2147483677" r:id="rId10"/>
    <p:sldLayoutId id="2147483653" r:id="rId11"/>
    <p:sldLayoutId id="2147483654" r:id="rId12"/>
    <p:sldLayoutId id="2147483656" r:id="rId13"/>
    <p:sldLayoutId id="2147483657" r:id="rId14"/>
    <p:sldLayoutId id="2147483655" r:id="rId15"/>
    <p:sldLayoutId id="2147483678" r:id="rId16"/>
    <p:sldLayoutId id="214748368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25">
          <p15:clr>
            <a:srgbClr val="F26B43"/>
          </p15:clr>
        </p15:guide>
        <p15:guide id="2" pos="7378">
          <p15:clr>
            <a:srgbClr val="F26B43"/>
          </p15:clr>
        </p15:guide>
        <p15:guide id="3" orient="horz" pos="96">
          <p15:clr>
            <a:srgbClr val="F26B43"/>
          </p15:clr>
        </p15:guide>
        <p15:guide id="4" orient="horz" pos="3997">
          <p15:clr>
            <a:srgbClr val="F26B43"/>
          </p15:clr>
        </p15:guide>
        <p15:guide id="5" pos="801">
          <p15:clr>
            <a:srgbClr val="F26B43"/>
          </p15:clr>
        </p15:guide>
        <p15:guide id="6" pos="6834">
          <p15:clr>
            <a:srgbClr val="F26B43"/>
          </p15:clr>
        </p15:guide>
        <p15:guide id="7" pos="3840">
          <p15:clr>
            <a:srgbClr val="F26B43"/>
          </p15:clr>
        </p15:guide>
        <p15:guide id="8" orient="horz" pos="1094" userDrawn="1">
          <p15:clr>
            <a:srgbClr val="F26B43"/>
          </p15:clr>
        </p15:guide>
        <p15:guide id="9" orient="horz" pos="22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019147" y="2171669"/>
            <a:ext cx="6911366" cy="2511552"/>
          </a:xfrm>
        </p:spPr>
        <p:txBody>
          <a:bodyPr>
            <a:noAutofit/>
          </a:bodyPr>
          <a:lstStyle/>
          <a:p>
            <a:r>
              <a:rPr lang="ru-RU" dirty="0" err="1"/>
              <a:t>Cookie</a:t>
            </a:r>
            <a:r>
              <a:rPr lang="ru-RU" dirty="0"/>
              <a:t>, сессии, всплывающие сообщения и </a:t>
            </a:r>
            <a:br>
              <a:rPr lang="ru-RU" dirty="0"/>
            </a:br>
            <a:r>
              <a:rPr lang="ru-RU" dirty="0"/>
              <a:t>подписывание данных 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2226395" y="1383791"/>
            <a:ext cx="5607440" cy="634762"/>
          </a:xfrm>
        </p:spPr>
        <p:txBody>
          <a:bodyPr/>
          <a:lstStyle/>
          <a:p>
            <a:r>
              <a:rPr lang="ru-RU" dirty="0"/>
              <a:t>Занятие №32</a:t>
            </a:r>
          </a:p>
          <a:p>
            <a:endParaRPr lang="ru-RU" dirty="0"/>
          </a:p>
        </p:txBody>
      </p:sp>
      <p:pic>
        <p:nvPicPr>
          <p:cNvPr id="2" name="Рисунок 1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1" r="5831"/>
          <a:stretch>
            <a:fillRect/>
          </a:stretch>
        </p:blipFill>
        <p:spPr>
          <a:solidFill>
            <a:schemeClr val="accent1">
              <a:lumMod val="5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719460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Cookie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0398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  <a:ea typeface="Times New Roman" panose="02020603050405020304" pitchFamily="18" charset="0"/>
              </a:rPr>
              <a:t>1. </a:t>
            </a:r>
            <a:r>
              <a:rPr lang="en-US" sz="4000" dirty="0">
                <a:latin typeface="+mn-lt"/>
              </a:rPr>
              <a:t>Cookie</a:t>
            </a:r>
            <a:endParaRPr lang="ru-RU" sz="4000" dirty="0">
              <a:latin typeface="+mn-lt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515937" y="1736724"/>
            <a:ext cx="5010567" cy="4779985"/>
          </a:xfrm>
        </p:spPr>
        <p:txBody>
          <a:bodyPr>
            <a:normAutofit/>
          </a:bodyPr>
          <a:lstStyle/>
          <a:p>
            <a:r>
              <a:rPr lang="ru-RU" sz="2400" dirty="0"/>
              <a:t>Небольшой фрагмент данных, отправленный веб-сервером и хранимый на компьютере пользователя. Веб-клиент всякий раз при попытке открыть страницу соответствующего сайта пересылает этот фрагмент данных веб-серверу в составе HTTP-запроса.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1002" y="319492"/>
            <a:ext cx="6615447" cy="2834464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4255" y="3482610"/>
            <a:ext cx="5401748" cy="2705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410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Session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2629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  <a:ea typeface="Times New Roman" panose="02020603050405020304" pitchFamily="18" charset="0"/>
              </a:rPr>
              <a:t>2. </a:t>
            </a:r>
            <a:r>
              <a:rPr lang="en-US" sz="4000" dirty="0">
                <a:latin typeface="+mn-lt"/>
              </a:rPr>
              <a:t>Session</a:t>
            </a:r>
            <a:endParaRPr lang="ru-RU" sz="4000" dirty="0">
              <a:latin typeface="+mn-lt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526666" y="1262591"/>
            <a:ext cx="5213734" cy="5254118"/>
          </a:xfrm>
        </p:spPr>
        <p:txBody>
          <a:bodyPr>
            <a:normAutofit fontScale="92500" lnSpcReduction="10000"/>
          </a:bodyPr>
          <a:lstStyle/>
          <a:p>
            <a:r>
              <a:rPr lang="ru-RU" sz="2400" dirty="0"/>
              <a:t>Так как HTTP — это клиент-серверный протокол, HTTP сессия состоит из трёх фаз:</a:t>
            </a:r>
          </a:p>
          <a:p>
            <a:endParaRPr lang="ru-RU" sz="2400" dirty="0"/>
          </a:p>
          <a:p>
            <a:r>
              <a:rPr lang="ru-RU" sz="2400" dirty="0"/>
              <a:t>Клиент устанавливает TCP соединения (или другое соединение, если не используется TCP транспорт).</a:t>
            </a:r>
          </a:p>
          <a:p>
            <a:r>
              <a:rPr lang="ru-RU" sz="2400" dirty="0"/>
              <a:t>Клиент отправляет запрос и ждёт ответа.</a:t>
            </a:r>
          </a:p>
          <a:p>
            <a:r>
              <a:rPr lang="ru-RU" sz="2400" dirty="0"/>
              <a:t>Сервер обрабатывает запрос и посылает ответ, в котором содержится код статуса и соответствующие данные.</a:t>
            </a:r>
          </a:p>
          <a:p>
            <a:r>
              <a:rPr lang="ru-RU" sz="2400" dirty="0"/>
              <a:t>Начиная с версии HTTP/1.1, после третьей фазы соединение не закрывается, так как клиенту позволяется инициировать другой запрос. То есть, вторая и третья фазы могут повторяться.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6273" y="4113635"/>
            <a:ext cx="4007745" cy="253245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1602" y="211912"/>
            <a:ext cx="5350757" cy="4013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05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F3F6FAAF-427A-0D9C-CFED-51B117FD8D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327615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Itstep_darkblue">
      <a:dk1>
        <a:sysClr val="windowText" lastClr="000000"/>
      </a:dk1>
      <a:lt1>
        <a:sysClr val="window" lastClr="FFFFFF"/>
      </a:lt1>
      <a:dk2>
        <a:srgbClr val="1E4E79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tstep_KZ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step_KZ.potx" id="{5DFBDE60-DCF7-4B9F-8E62-2D7F83E9C38B}" vid="{7066FB53-62E1-48E4-96F3-BF8D44E79D13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Itstep_KZ</Template>
  <TotalTime>52</TotalTime>
  <Words>140</Words>
  <Application>Microsoft Office PowerPoint</Application>
  <PresentationFormat>Широкоэкранный</PresentationFormat>
  <Paragraphs>13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3" baseType="lpstr">
      <vt:lpstr>Arial</vt:lpstr>
      <vt:lpstr>Calibri</vt:lpstr>
      <vt:lpstr>Helvetica Light</vt:lpstr>
      <vt:lpstr>Lucida Console</vt:lpstr>
      <vt:lpstr>Trebuchet MS</vt:lpstr>
      <vt:lpstr>Wingdings</vt:lpstr>
      <vt:lpstr>Тема Office</vt:lpstr>
      <vt:lpstr>Cookie, сессии, всплывающие сообщения и  подписывание данных </vt:lpstr>
      <vt:lpstr>1. Cookie</vt:lpstr>
      <vt:lpstr>1. Cookie</vt:lpstr>
      <vt:lpstr>2. Session</vt:lpstr>
      <vt:lpstr>2. Session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программирование</dc:title>
  <dc:creator>admin</dc:creator>
  <cp:lastModifiedBy>admin</cp:lastModifiedBy>
  <cp:revision>19</cp:revision>
  <dcterms:created xsi:type="dcterms:W3CDTF">2022-01-30T05:59:16Z</dcterms:created>
  <dcterms:modified xsi:type="dcterms:W3CDTF">2023-07-03T17:35:22Z</dcterms:modified>
</cp:coreProperties>
</file>