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5" r:id="rId3"/>
    <p:sldId id="286" r:id="rId4"/>
    <p:sldId id="287" r:id="rId5"/>
    <p:sldId id="288" r:id="rId6"/>
    <p:sldId id="289" r:id="rId7"/>
    <p:sldId id="258" r:id="rId8"/>
    <p:sldId id="271" r:id="rId9"/>
    <p:sldId id="269" r:id="rId10"/>
    <p:sldId id="290" r:id="rId11"/>
    <p:sldId id="268" r:id="rId12"/>
    <p:sldId id="270" r:id="rId13"/>
    <p:sldId id="262" r:id="rId14"/>
    <p:sldId id="264" r:id="rId15"/>
    <p:sldId id="263" r:id="rId16"/>
    <p:sldId id="265" r:id="rId17"/>
    <p:sldId id="266" r:id="rId18"/>
    <p:sldId id="272" r:id="rId19"/>
    <p:sldId id="275" r:id="rId20"/>
    <p:sldId id="276" r:id="rId21"/>
    <p:sldId id="278" r:id="rId22"/>
    <p:sldId id="279" r:id="rId23"/>
    <p:sldId id="284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50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846D4-E91C-477D-9229-16D7DA19A5C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6F781-5926-4EBD-A8FA-4DE82C439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7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1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erprisedb.com/downloads/postgres-postgresql-downloads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11894" y="2648761"/>
            <a:ext cx="6489857" cy="1560477"/>
          </a:xfrm>
        </p:spPr>
        <p:txBody>
          <a:bodyPr>
            <a:normAutofit/>
          </a:bodyPr>
          <a:lstStyle/>
          <a:p>
            <a:r>
              <a:rPr lang="ru-RU" sz="4800" dirty="0"/>
              <a:t>Введение в теорию баз данных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№1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DB5939EF-FD0D-5401-136D-2172AB18B9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86810E-9C21-C5FA-35C1-796C9815B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3" r="4403"/>
          <a:stretch/>
        </p:blipFill>
        <p:spPr>
          <a:xfrm>
            <a:off x="8027190" y="1368167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C2FB1-C033-D582-309F-F5077C3C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Управления Базами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46801E-181F-11F7-4FDA-D926A83FC5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423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83491"/>
            <a:ext cx="10058400" cy="1053869"/>
          </a:xfrm>
        </p:spPr>
        <p:txBody>
          <a:bodyPr/>
          <a:lstStyle/>
          <a:p>
            <a:r>
              <a:rPr lang="ru-RU" dirty="0"/>
              <a:t>Система Управления Базами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141297"/>
            <a:ext cx="10058400" cy="3842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СУБД 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- </a:t>
            </a:r>
            <a:r>
              <a:rPr lang="en-US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DataBase</a:t>
            </a:r>
            <a:r>
              <a:rPr 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 Management System (DBMS)</a:t>
            </a:r>
            <a:endParaRPr lang="ru-RU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b="1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Программное средство независимое от области базы данных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- Управление создания и использования баз данных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- Проверка ограничений и учет правил для модели БД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- Контроль доступа к данным</a:t>
            </a:r>
          </a:p>
        </p:txBody>
      </p:sp>
    </p:spTree>
    <p:extLst>
      <p:ext uri="{BB962C8B-B14F-4D97-AF65-F5344CB8AC3E}">
        <p14:creationId xmlns:p14="http://schemas.microsoft.com/office/powerpoint/2010/main" val="1964971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508000"/>
            <a:ext cx="10058400" cy="896851"/>
          </a:xfrm>
        </p:spPr>
        <p:txBody>
          <a:bodyPr/>
          <a:lstStyle/>
          <a:p>
            <a:r>
              <a:rPr lang="ru-RU" dirty="0"/>
              <a:t>Архитектура СУБД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3841" y="1804414"/>
            <a:ext cx="11028217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   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Основные компоненты: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- </a:t>
            </a:r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Ядро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 (процессы, сеть, память, файловая система и т.д.)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- </a:t>
            </a:r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Диспетчер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данных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 – транзакции, кэш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- </a:t>
            </a:r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Диспетчер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запросов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 – парсер запроса, оптимизатор, исполнитель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- </a:t>
            </a:r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Набор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инструментов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для служебных операций 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(резервное копирование, 	восстановление, мониторинг)</a:t>
            </a:r>
          </a:p>
        </p:txBody>
      </p:sp>
    </p:spTree>
    <p:extLst>
      <p:ext uri="{BB962C8B-B14F-4D97-AF65-F5344CB8AC3E}">
        <p14:creationId xmlns:p14="http://schemas.microsoft.com/office/powerpoint/2010/main" val="265139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2625" y="424873"/>
            <a:ext cx="10058400" cy="998451"/>
          </a:xfrm>
        </p:spPr>
        <p:txBody>
          <a:bodyPr/>
          <a:lstStyle/>
          <a:p>
            <a:r>
              <a:rPr lang="ru-RU" dirty="0"/>
              <a:t>Характеристики реляционных СУБД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359" y="1613149"/>
            <a:ext cx="11196636" cy="46037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   </a:t>
            </a:r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Преимущества: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- Простая схема данных для пользователя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- Логическая и физическая независимость от данных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- Целостность и защищенность данных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- Методологический подход к проектированию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   </a:t>
            </a:r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Недостатки: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- Относительно низкая скорость доступа к данным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- Не универсальное решение для любой предметной области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- Меньшая гибкость при добавлении своих типов данных и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525213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753" y="470444"/>
            <a:ext cx="10058400" cy="962115"/>
          </a:xfrm>
        </p:spPr>
        <p:txBody>
          <a:bodyPr>
            <a:normAutofit/>
          </a:bodyPr>
          <a:lstStyle/>
          <a:p>
            <a:r>
              <a:rPr lang="ru-RU" sz="4800" dirty="0"/>
              <a:t>Язык </a:t>
            </a:r>
            <a:r>
              <a:rPr lang="en-US" sz="4800" dirty="0"/>
              <a:t>SQL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7826" y="1854971"/>
            <a:ext cx="1005840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	Диалекты языка </a:t>
            </a:r>
            <a:r>
              <a:rPr lang="en-US" dirty="0">
                <a:cs typeface="Times New Roman" panose="02020603050405020304" pitchFamily="18" charset="0"/>
              </a:rPr>
              <a:t>SQL</a:t>
            </a:r>
            <a:r>
              <a:rPr lang="ru-RU" dirty="0"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		- </a:t>
            </a:r>
            <a:r>
              <a:rPr lang="en-US" b="1" dirty="0">
                <a:cs typeface="Times New Roman" panose="02020603050405020304" pitchFamily="18" charset="0"/>
              </a:rPr>
              <a:t>Oracle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		</a:t>
            </a:r>
            <a:r>
              <a:rPr lang="en-US" dirty="0">
                <a:cs typeface="Times New Roman" panose="02020603050405020304" pitchFamily="18" charset="0"/>
              </a:rPr>
              <a:t>- </a:t>
            </a:r>
            <a:r>
              <a:rPr lang="en-US" b="1" dirty="0">
                <a:cs typeface="Times New Roman" panose="02020603050405020304" pitchFamily="18" charset="0"/>
              </a:rPr>
              <a:t>MS SQL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		</a:t>
            </a:r>
            <a:r>
              <a:rPr lang="en-US" dirty="0">
                <a:cs typeface="Times New Roman" panose="02020603050405020304" pitchFamily="18" charset="0"/>
              </a:rPr>
              <a:t>- </a:t>
            </a:r>
            <a:r>
              <a:rPr lang="en-US" b="1" dirty="0">
                <a:cs typeface="Times New Roman" panose="02020603050405020304" pitchFamily="18" charset="0"/>
              </a:rPr>
              <a:t>MS Access</a:t>
            </a: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		</a:t>
            </a:r>
            <a:r>
              <a:rPr lang="en-US" dirty="0">
                <a:cs typeface="Times New Roman" panose="02020603050405020304" pitchFamily="18" charset="0"/>
              </a:rPr>
              <a:t>- </a:t>
            </a:r>
            <a:r>
              <a:rPr lang="en-US" b="1" dirty="0">
                <a:cs typeface="Times New Roman" panose="02020603050405020304" pitchFamily="18" charset="0"/>
              </a:rPr>
              <a:t>PostgreSQL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		</a:t>
            </a:r>
            <a:r>
              <a:rPr lang="en-US" dirty="0">
                <a:cs typeface="Times New Roman" panose="02020603050405020304" pitchFamily="18" charset="0"/>
              </a:rPr>
              <a:t>- </a:t>
            </a:r>
            <a:r>
              <a:rPr lang="en-US" b="1" dirty="0">
                <a:cs typeface="Times New Roman" panose="02020603050405020304" pitchFamily="18" charset="0"/>
              </a:rPr>
              <a:t>MySQL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		</a:t>
            </a:r>
            <a:r>
              <a:rPr lang="en-US" dirty="0">
                <a:cs typeface="Times New Roman" panose="02020603050405020304" pitchFamily="18" charset="0"/>
              </a:rPr>
              <a:t>- </a:t>
            </a:r>
            <a:r>
              <a:rPr lang="en-US" b="1" dirty="0">
                <a:cs typeface="Times New Roman" panose="02020603050405020304" pitchFamily="18" charset="0"/>
              </a:rPr>
              <a:t>SQLite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180" y="3996623"/>
            <a:ext cx="2284384" cy="10650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509" y="4584662"/>
            <a:ext cx="2000828" cy="10004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026" y="5265189"/>
            <a:ext cx="2053475" cy="9135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1650" y="1854971"/>
            <a:ext cx="2405914" cy="94889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6915" y="2445751"/>
            <a:ext cx="3149311" cy="105918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1572" y="2930115"/>
            <a:ext cx="1039373" cy="90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96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471054"/>
            <a:ext cx="10058400" cy="813724"/>
          </a:xfrm>
        </p:spPr>
        <p:txBody>
          <a:bodyPr/>
          <a:lstStyle/>
          <a:p>
            <a:r>
              <a:rPr lang="en-US" dirty="0"/>
              <a:t>PostgreSQL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3301712"/>
            <a:ext cx="10805962" cy="1181100"/>
          </a:xfrm>
          <a:prstGeom prst="rect">
            <a:avLst/>
          </a:prstGeom>
        </p:spPr>
      </p:pic>
      <p:pic>
        <p:nvPicPr>
          <p:cNvPr id="5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864" y="2000540"/>
            <a:ext cx="49244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08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3433"/>
          </a:xfrm>
        </p:spPr>
        <p:txBody>
          <a:bodyPr/>
          <a:lstStyle/>
          <a:p>
            <a:r>
              <a:rPr lang="ru-RU" dirty="0"/>
              <a:t>Преимущества </a:t>
            </a:r>
            <a:r>
              <a:rPr lang="ru-RU" dirty="0" err="1"/>
              <a:t>PostgreSQL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800" y="1793717"/>
            <a:ext cx="10058400" cy="3837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- 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поддержка БД неограниченного размера;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- 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мощные и надёжные механизмы транзакций и репликации;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- 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расширяемая система встроенных языков программирования и изначально поддерживаются SQL, PL/</a:t>
            </a:r>
            <a:r>
              <a:rPr lang="ru-RU" dirty="0" err="1">
                <a:solidFill>
                  <a:schemeClr val="tx1"/>
                </a:solidFill>
                <a:cs typeface="Times New Roman" panose="02020603050405020304" pitchFamily="18" charset="0"/>
              </a:rPr>
              <a:t>pgSQL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, PL/Perl, PL/Python и PL/</a:t>
            </a:r>
            <a:r>
              <a:rPr lang="ru-RU" dirty="0" err="1">
                <a:solidFill>
                  <a:schemeClr val="tx1"/>
                </a:solidFill>
                <a:cs typeface="Times New Roman" panose="02020603050405020304" pitchFamily="18" charset="0"/>
              </a:rPr>
              <a:t>Tcl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, а также имеется поддержка загрузки C-совместимых модулей;</a:t>
            </a:r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- 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наследование;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- 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легкая расширяемость.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000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406400"/>
            <a:ext cx="10058400" cy="952269"/>
          </a:xfrm>
        </p:spPr>
        <p:txBody>
          <a:bodyPr/>
          <a:lstStyle/>
          <a:p>
            <a:r>
              <a:rPr lang="ru-RU" dirty="0"/>
              <a:t>Текущие ограничения </a:t>
            </a:r>
            <a:r>
              <a:rPr lang="ru-RU" dirty="0" err="1"/>
              <a:t>PostgreSQL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132061"/>
            <a:ext cx="10058400" cy="4188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- 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Нет ограничений на максимальный размер базы данных.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- 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Нет ограничений на количество записей в таблице.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- 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Нет ограничений на количество индексов в таблице.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- 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Максимальный размер таблицы — 32 Тбайт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- 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Максимальный размер записи — 1,6 Тбайт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- 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Максимальный размер поля — 1 Гбайт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- 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Максимум полей в записи250—1600 (в зависимости от типов полей)</a:t>
            </a:r>
          </a:p>
        </p:txBody>
      </p:sp>
    </p:spTree>
    <p:extLst>
      <p:ext uri="{BB962C8B-B14F-4D97-AF65-F5344CB8AC3E}">
        <p14:creationId xmlns:p14="http://schemas.microsoft.com/office/powerpoint/2010/main" val="1951952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489527"/>
            <a:ext cx="10058400" cy="887615"/>
          </a:xfrm>
        </p:spPr>
        <p:txBody>
          <a:bodyPr/>
          <a:lstStyle/>
          <a:p>
            <a:r>
              <a:rPr lang="ru-RU" dirty="0"/>
              <a:t>Типы данных в </a:t>
            </a:r>
            <a:r>
              <a:rPr lang="en-US" dirty="0"/>
              <a:t>PostgreSQL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86118" y="1510998"/>
            <a:ext cx="10548499" cy="4942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Числовые типы данных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serial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 представляет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автоинкрементирующееся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числовое значение, которое занимает 4 байта и может хранить числа от 1 до 2147483647. Значение данного типа образуется путем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автоинкремента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значения предыдущей строки. Поэтому, как правило, данный тип используется для определения идентификаторов строки.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smallserial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 представляет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автоинкрементирующееся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числовое значение, которое занимает 2 байта и может хранить числа от 1 до 32767. Аналог типа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serial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 для небольших чисел.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bigserial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 представляет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автоинкрементирующееся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числовое значение, которое занимает 8 байт и может хранить числа от 1 до 9223372036854775807. Аналог типа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serial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 для больших чисел.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smallint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 хранит числа от -32768 до +32767. Занимает 2 байта. Имеет псевдоним 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int2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integer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 хранит числа от -2147483648 до +2147483647. Занимает 4 байта. Имеет псевдонимы 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 и 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int4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bigint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 хранит числа от -9223372036854775808 до +9223372036854775807. Занимает 8 байт. Имеет псевдоним 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int8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numeric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 хранит числа с фиксированной точностью, которые могут иметь до 131072 знаков в целой части и до 16383 знаков после запятой.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19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489527"/>
            <a:ext cx="10058400" cy="887615"/>
          </a:xfrm>
        </p:spPr>
        <p:txBody>
          <a:bodyPr/>
          <a:lstStyle/>
          <a:p>
            <a:r>
              <a:rPr lang="ru-RU" dirty="0"/>
              <a:t>Типы данных в </a:t>
            </a:r>
            <a:r>
              <a:rPr lang="en-US" dirty="0"/>
              <a:t>PostgreSQL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36320" y="1224663"/>
            <a:ext cx="10548499" cy="563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Символьные типы</a:t>
            </a:r>
          </a:p>
          <a:p>
            <a:pPr algn="just"/>
            <a:r>
              <a:rPr lang="ru-RU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character</a:t>
            </a:r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(n)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: представляет строку из фиксированного количества символов. С помощью параметра задается </a:t>
            </a:r>
            <a:r>
              <a:rPr lang="ru-RU" dirty="0" err="1">
                <a:solidFill>
                  <a:schemeClr val="tx1"/>
                </a:solidFill>
                <a:cs typeface="Times New Roman" panose="02020603050405020304" pitchFamily="18" charset="0"/>
              </a:rPr>
              <a:t>задается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 количество символов в строке. Имеет псевдоним </a:t>
            </a:r>
            <a:r>
              <a:rPr lang="ru-RU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char</a:t>
            </a:r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(n)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character</a:t>
            </a:r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varying</a:t>
            </a:r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(n)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: представляет строку из переменной длины. С помощью параметра задается </a:t>
            </a:r>
            <a:r>
              <a:rPr lang="ru-RU" dirty="0" err="1">
                <a:solidFill>
                  <a:schemeClr val="tx1"/>
                </a:solidFill>
                <a:cs typeface="Times New Roman" panose="02020603050405020304" pitchFamily="18" charset="0"/>
              </a:rPr>
              <a:t>задается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 максимальное количество символов в строке. Имеет псевдоним </a:t>
            </a:r>
            <a:r>
              <a:rPr lang="ru-RU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varchar</a:t>
            </a:r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(n)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text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: представляет текст произвольной длины.</a:t>
            </a:r>
          </a:p>
          <a:p>
            <a:pPr algn="just"/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Бинарные данные</a:t>
            </a:r>
          </a:p>
          <a:p>
            <a:pPr algn="just"/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Для хранения бинарных данных определен тип </a:t>
            </a:r>
            <a:r>
              <a:rPr lang="ru-RU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bytea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. Он хранит данные в виде бинарных строк, которые представляют последовательность октетов или байт.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82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EF61E-2CED-C4E2-01B6-5C34728E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занятия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2F19F8-3A6D-802D-B271-E72793F4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78" y="1741486"/>
            <a:ext cx="10958595" cy="4603751"/>
          </a:xfrm>
        </p:spPr>
        <p:txBody>
          <a:bodyPr/>
          <a:lstStyle/>
          <a:p>
            <a:r>
              <a:rPr lang="ru-RU" dirty="0"/>
              <a:t>- Знакомство</a:t>
            </a:r>
          </a:p>
          <a:p>
            <a:r>
              <a:rPr lang="ru-RU" dirty="0"/>
              <a:t>- Что такое БД и область ее применения</a:t>
            </a:r>
          </a:p>
          <a:p>
            <a:r>
              <a:rPr lang="ru-RU" dirty="0"/>
              <a:t>- Что такое СУБД и архитектура СУБД</a:t>
            </a:r>
          </a:p>
          <a:p>
            <a:r>
              <a:rPr lang="ru-RU" dirty="0"/>
              <a:t>- Виды СУБД</a:t>
            </a:r>
          </a:p>
          <a:p>
            <a:r>
              <a:rPr lang="ru-RU" dirty="0"/>
              <a:t>- Знакомство с </a:t>
            </a:r>
            <a:r>
              <a:rPr lang="ru-RU" dirty="0" err="1"/>
              <a:t>PostgreSQL</a:t>
            </a:r>
            <a:endParaRPr lang="ru-RU" dirty="0"/>
          </a:p>
          <a:p>
            <a:r>
              <a:rPr lang="ru-RU" dirty="0"/>
              <a:t>- Установка СУБД </a:t>
            </a:r>
            <a:r>
              <a:rPr lang="ru-RU" dirty="0" err="1"/>
              <a:t>PostgreSQL</a:t>
            </a:r>
            <a:endParaRPr lang="ru-RU" dirty="0"/>
          </a:p>
          <a:p>
            <a:r>
              <a:rPr lang="ru-RU" dirty="0"/>
              <a:t>- Создание БД, схем, таблиц</a:t>
            </a:r>
          </a:p>
        </p:txBody>
      </p:sp>
    </p:spTree>
    <p:extLst>
      <p:ext uri="{BB962C8B-B14F-4D97-AF65-F5344CB8AC3E}">
        <p14:creationId xmlns:p14="http://schemas.microsoft.com/office/powerpoint/2010/main" val="2730801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489527"/>
            <a:ext cx="10058400" cy="887615"/>
          </a:xfrm>
        </p:spPr>
        <p:txBody>
          <a:bodyPr/>
          <a:lstStyle/>
          <a:p>
            <a:r>
              <a:rPr lang="ru-RU" dirty="0"/>
              <a:t>Типы данных в </a:t>
            </a:r>
            <a:r>
              <a:rPr lang="en-US" dirty="0"/>
              <a:t>PostgreSQL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3" y="1681703"/>
            <a:ext cx="11245516" cy="449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99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489527"/>
            <a:ext cx="10058400" cy="887615"/>
          </a:xfrm>
        </p:spPr>
        <p:txBody>
          <a:bodyPr/>
          <a:lstStyle/>
          <a:p>
            <a:r>
              <a:rPr lang="ru-RU" dirty="0"/>
              <a:t>Типы данных в </a:t>
            </a:r>
            <a:r>
              <a:rPr lang="en-US" dirty="0"/>
              <a:t>PostgreSQL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9301" y="1772372"/>
            <a:ext cx="6994357" cy="459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81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369454"/>
            <a:ext cx="10058400" cy="915324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 err="1"/>
              <a:t>pgAdmin+PostgreSQL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4298" y="2418388"/>
            <a:ext cx="10058400" cy="1553248"/>
          </a:xfrm>
        </p:spPr>
        <p:txBody>
          <a:bodyPr>
            <a:normAutofit fontScale="92500" lnSpcReduction="10000"/>
          </a:bodyPr>
          <a:lstStyle/>
          <a:p>
            <a:r>
              <a:rPr lang="kk-KZ" dirty="0"/>
              <a:t>Скачиваем официальный </a:t>
            </a:r>
            <a:r>
              <a:rPr lang="ru-RU" dirty="0"/>
              <a:t>дистрибутив с </a:t>
            </a:r>
            <a:r>
              <a:rPr lang="en-US" dirty="0" err="1"/>
              <a:t>PgAdmin</a:t>
            </a:r>
            <a:r>
              <a:rPr lang="ru-RU" dirty="0"/>
              <a:t>4 + </a:t>
            </a:r>
            <a:r>
              <a:rPr lang="en-US" dirty="0" err="1"/>
              <a:t>PostreSQL</a:t>
            </a:r>
            <a:r>
              <a:rPr lang="ru-RU" dirty="0"/>
              <a:t> по ссылке </a:t>
            </a:r>
          </a:p>
          <a:p>
            <a:r>
              <a:rPr lang="ru-RU" u="sng" dirty="0">
                <a:hlinkClick r:id="rId2"/>
              </a:rPr>
              <a:t>https://www.enterprisedb.com/downloads/postgres-postgresql-downloads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943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D12F08-F840-83AD-3410-AF8017B9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Дисциплина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0C689B-19E0-6B39-A8B2-CE2F24374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94" y="1741486"/>
            <a:ext cx="10990679" cy="4603751"/>
          </a:xfrm>
        </p:spPr>
        <p:txBody>
          <a:bodyPr/>
          <a:lstStyle/>
          <a:p>
            <a:r>
              <a:rPr lang="ru-RU" dirty="0"/>
              <a:t>Простые правила:</a:t>
            </a:r>
          </a:p>
          <a:p>
            <a:r>
              <a:rPr lang="ru-RU" dirty="0"/>
              <a:t>- Не опаздывать на занятия</a:t>
            </a:r>
          </a:p>
          <a:p>
            <a:r>
              <a:rPr lang="ru-RU" dirty="0"/>
              <a:t>- Если нужно отойти, предупредить преподавателя</a:t>
            </a:r>
          </a:p>
          <a:p>
            <a:r>
              <a:rPr lang="ru-RU" dirty="0"/>
              <a:t>- Активно участвовать в командной работе и задавать вопросы преподавателю</a:t>
            </a:r>
          </a:p>
          <a:p>
            <a:r>
              <a:rPr lang="ru-RU" dirty="0"/>
              <a:t>- Делать домашнюю работу</a:t>
            </a:r>
          </a:p>
          <a:p>
            <a:r>
              <a:rPr lang="ru-RU" dirty="0"/>
              <a:t>- За каждый урок и ДЗ выставляется оценка</a:t>
            </a:r>
          </a:p>
        </p:txBody>
      </p:sp>
    </p:spTree>
    <p:extLst>
      <p:ext uri="{BB962C8B-B14F-4D97-AF65-F5344CB8AC3E}">
        <p14:creationId xmlns:p14="http://schemas.microsoft.com/office/powerpoint/2010/main" val="292873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D6CA1D-348D-DD8C-A3D1-EEDA07B0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Знакомство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7EE3DB-69E5-B130-790C-6D9D6DE6B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 Как Вас зовут?</a:t>
            </a:r>
          </a:p>
          <a:p>
            <a:r>
              <a:rPr lang="ru-RU" dirty="0"/>
              <a:t>- Чему хотите научиться на данном курсе?</a:t>
            </a:r>
          </a:p>
          <a:p>
            <a:r>
              <a:rPr lang="ru-RU" dirty="0"/>
              <a:t>- Какие планы (профессия) после обучения в Академии?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48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9CDD4-2180-4463-25A7-100A4412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Профессиональный опыт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486CDA-D7DA-8A2F-6E51-173874921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Kaspi</a:t>
            </a:r>
            <a:r>
              <a:rPr lang="ru-RU" dirty="0"/>
              <a:t> Bank </a:t>
            </a:r>
          </a:p>
          <a:p>
            <a:r>
              <a:rPr lang="ru-RU" dirty="0"/>
              <a:t>Разработчик DWH по направлению регуляторной отчетности</a:t>
            </a:r>
          </a:p>
          <a:p>
            <a:endParaRPr lang="ru-RU" dirty="0"/>
          </a:p>
          <a:p>
            <a:r>
              <a:rPr lang="ru-RU" dirty="0" err="1"/>
              <a:t>Halyk</a:t>
            </a:r>
            <a:r>
              <a:rPr lang="ru-RU" dirty="0"/>
              <a:t> Bank</a:t>
            </a:r>
          </a:p>
          <a:p>
            <a:r>
              <a:rPr lang="ru-RU" dirty="0"/>
              <a:t>Разработчик Big Data по направлению интеграции данных</a:t>
            </a:r>
          </a:p>
          <a:p>
            <a:endParaRPr lang="ru-RU" dirty="0"/>
          </a:p>
          <a:p>
            <a:r>
              <a:rPr lang="ru-RU" dirty="0" err="1"/>
              <a:t>Kolesa</a:t>
            </a:r>
            <a:r>
              <a:rPr lang="ru-RU" dirty="0"/>
              <a:t> Group</a:t>
            </a:r>
          </a:p>
          <a:p>
            <a:r>
              <a:rPr lang="ru-RU" dirty="0"/>
              <a:t>Data Инженер – аналитическое хранилище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0295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ECCC3-7800-40E2-DD49-E7442E90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Что такое база данных</a:t>
            </a:r>
            <a:r>
              <a:rPr lang="ru-RU" dirty="0"/>
              <a:t>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D189AE-782D-C297-58A6-85F80F5F47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0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Что такое база данных</a:t>
            </a:r>
            <a:endParaRPr lang="ru-RU" sz="4000" spc="64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11358383" cy="4779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База данных — это упорядоченный набор структурированной информации или данных, которые обычно хранятся в электронном виде в компьютерной системе.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Общие характеристики: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	- Хранит данные по правилам (концепция, схема)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	- Можно управлять данными по правилам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	- Нужна для удовлетворения информационных потребностей</a:t>
            </a:r>
          </a:p>
        </p:txBody>
      </p:sp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535709"/>
            <a:ext cx="10058400" cy="906087"/>
          </a:xfrm>
        </p:spPr>
        <p:txBody>
          <a:bodyPr/>
          <a:lstStyle/>
          <a:p>
            <a:r>
              <a:rPr lang="ru-RU" dirty="0"/>
              <a:t>Типы баз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608" lvl="1" indent="0">
              <a:buNone/>
            </a:pPr>
            <a:r>
              <a:rPr lang="ru-RU" sz="2800" dirty="0">
                <a:solidFill>
                  <a:schemeClr val="tx1"/>
                </a:solidFill>
                <a:cs typeface="Times New Roman" panose="02020603050405020304" pitchFamily="18" charset="0"/>
              </a:rPr>
              <a:t>Существует много разных типов баз данных. </a:t>
            </a:r>
          </a:p>
          <a:p>
            <a:pPr marL="292608" lvl="1" indent="0">
              <a:buNone/>
            </a:pPr>
            <a:r>
              <a:rPr lang="ru-RU" sz="2800" dirty="0">
                <a:solidFill>
                  <a:schemeClr val="tx1"/>
                </a:solidFill>
                <a:cs typeface="Times New Roman" panose="02020603050405020304" pitchFamily="18" charset="0"/>
              </a:rPr>
              <a:t>Наиболее популярные типы:</a:t>
            </a:r>
          </a:p>
          <a:p>
            <a:pPr marL="292608" lvl="1" indent="0">
              <a:buNone/>
            </a:pPr>
            <a:endParaRPr lang="ru-RU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92608" lvl="1" indent="0">
              <a:buNone/>
            </a:pPr>
            <a:r>
              <a:rPr lang="ru-RU" sz="2800" dirty="0">
                <a:solidFill>
                  <a:schemeClr val="tx1"/>
                </a:solidFill>
                <a:cs typeface="Times New Roman" panose="02020603050405020304" pitchFamily="18" charset="0"/>
              </a:rPr>
              <a:t>	- Реляционные базы данных</a:t>
            </a:r>
          </a:p>
          <a:p>
            <a:pPr marL="292608" lvl="1" indent="0">
              <a:buNone/>
            </a:pPr>
            <a:r>
              <a:rPr lang="ru-RU" sz="2800" dirty="0">
                <a:solidFill>
                  <a:schemeClr val="tx1"/>
                </a:solidFill>
                <a:cs typeface="Times New Roman" panose="02020603050405020304" pitchFamily="18" charset="0"/>
              </a:rPr>
              <a:t>	- </a:t>
            </a:r>
            <a:r>
              <a:rPr lang="ru-RU" sz="2800" dirty="0" err="1">
                <a:solidFill>
                  <a:schemeClr val="tx1"/>
                </a:solidFill>
                <a:cs typeface="Times New Roman" panose="02020603050405020304" pitchFamily="18" charset="0"/>
              </a:rPr>
              <a:t>Key-value</a:t>
            </a:r>
            <a:r>
              <a:rPr lang="ru-RU" sz="2800" dirty="0">
                <a:solidFill>
                  <a:schemeClr val="tx1"/>
                </a:solidFill>
                <a:cs typeface="Times New Roman" panose="02020603050405020304" pitchFamily="18" charset="0"/>
              </a:rPr>
              <a:t> базы данных</a:t>
            </a:r>
          </a:p>
          <a:p>
            <a:pPr marL="292608" lvl="1" indent="0">
              <a:buNone/>
            </a:pPr>
            <a:r>
              <a:rPr lang="ru-RU" sz="2800" dirty="0">
                <a:solidFill>
                  <a:schemeClr val="tx1"/>
                </a:solidFill>
                <a:cs typeface="Times New Roman" panose="02020603050405020304" pitchFamily="18" charset="0"/>
              </a:rPr>
              <a:t>	- Документно-ориентированные базы данных</a:t>
            </a:r>
          </a:p>
          <a:p>
            <a:pPr marL="292608" lvl="1" indent="0">
              <a:buNone/>
            </a:pPr>
            <a:r>
              <a:rPr lang="ru-RU" sz="2800" dirty="0">
                <a:solidFill>
                  <a:schemeClr val="tx1"/>
                </a:solidFill>
                <a:cs typeface="Times New Roman" panose="02020603050405020304" pitchFamily="18" charset="0"/>
              </a:rPr>
              <a:t>	- </a:t>
            </a:r>
            <a:r>
              <a:rPr lang="ru-RU" sz="2800" dirty="0" err="1">
                <a:solidFill>
                  <a:schemeClr val="tx1"/>
                </a:solidFill>
                <a:cs typeface="Times New Roman" panose="02020603050405020304" pitchFamily="18" charset="0"/>
              </a:rPr>
              <a:t>Графовые</a:t>
            </a:r>
            <a:r>
              <a:rPr lang="ru-RU" sz="2800" dirty="0">
                <a:solidFill>
                  <a:schemeClr val="tx1"/>
                </a:solidFill>
                <a:cs typeface="Times New Roman" panose="02020603050405020304" pitchFamily="18" charset="0"/>
              </a:rPr>
              <a:t> базы данных</a:t>
            </a:r>
          </a:p>
          <a:p>
            <a:pPr marL="292608" lvl="1" indent="0">
              <a:buNone/>
            </a:pPr>
            <a:r>
              <a:rPr lang="ru-RU" sz="2800" dirty="0">
                <a:solidFill>
                  <a:schemeClr val="tx1"/>
                </a:solidFill>
                <a:cs typeface="Times New Roman" panose="02020603050405020304" pitchFamily="18" charset="0"/>
              </a:rPr>
              <a:t>	- Колоночные базы данных</a:t>
            </a:r>
          </a:p>
          <a:p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31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327"/>
            <a:ext cx="10058400" cy="1044633"/>
          </a:xfrm>
        </p:spPr>
        <p:txBody>
          <a:bodyPr/>
          <a:lstStyle/>
          <a:p>
            <a:r>
              <a:rPr lang="ru-RU" dirty="0"/>
              <a:t>Области применения БД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19969"/>
            <a:ext cx="10308657" cy="4372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- </a:t>
            </a:r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Банки, картотеки, любые крупные системы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, в которых нужно хранить и изменять данные, а также иметь доступ к ним с разными ролями.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- </a:t>
            </a:r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Веб-сайты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 – сервер использует БД для удобства управления информацией и взаимодействия с пользователями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- </a:t>
            </a:r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Приложения (мобильные и </a:t>
            </a:r>
            <a:r>
              <a:rPr lang="ru-RU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дескотпные</a:t>
            </a:r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) 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используют локальные базы для удобства хранения данных по некоторым правилам.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- Любой программный продукт, подразумевающий отделение бизнес-логики и уровня хранения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9809106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66</TotalTime>
  <Words>938</Words>
  <Application>Microsoft Office PowerPoint</Application>
  <PresentationFormat>Широкоэкранный</PresentationFormat>
  <Paragraphs>123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Введение в теорию баз данных</vt:lpstr>
      <vt:lpstr>План занятия</vt:lpstr>
      <vt:lpstr>Дисциплина</vt:lpstr>
      <vt:lpstr>Знакомство</vt:lpstr>
      <vt:lpstr>Профессиональный опыт</vt:lpstr>
      <vt:lpstr>Что такое база данных?</vt:lpstr>
      <vt:lpstr>Что такое база данных</vt:lpstr>
      <vt:lpstr>Типы баз данных</vt:lpstr>
      <vt:lpstr>Области применения БД</vt:lpstr>
      <vt:lpstr>Система Управления Базами Данных</vt:lpstr>
      <vt:lpstr>Система Управления Базами Данных</vt:lpstr>
      <vt:lpstr>Архитектура СУБД</vt:lpstr>
      <vt:lpstr>Характеристики реляционных СУБД</vt:lpstr>
      <vt:lpstr>Язык SQL</vt:lpstr>
      <vt:lpstr>PostgreSQL</vt:lpstr>
      <vt:lpstr>Преимущества PostgreSQL</vt:lpstr>
      <vt:lpstr>Текущие ограничения PostgreSQL</vt:lpstr>
      <vt:lpstr>Типы данных в PostgreSQL</vt:lpstr>
      <vt:lpstr>Типы данных в PostgreSQL</vt:lpstr>
      <vt:lpstr>Типы данных в PostgreSQL</vt:lpstr>
      <vt:lpstr>Типы данных в PostgreSQL</vt:lpstr>
      <vt:lpstr>Установка pgAdmin+PostgreSQL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14</cp:revision>
  <dcterms:created xsi:type="dcterms:W3CDTF">2022-01-30T05:59:16Z</dcterms:created>
  <dcterms:modified xsi:type="dcterms:W3CDTF">2023-04-02T16:14:46Z</dcterms:modified>
</cp:coreProperties>
</file>