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4879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/>
              <a:t>Работа с данными </a:t>
            </a:r>
            <a:r>
              <a:rPr lang="ru-RU" sz="4800" dirty="0" err="1"/>
              <a:t>insert</a:t>
            </a:r>
            <a:r>
              <a:rPr lang="ru-RU" sz="4800" dirty="0"/>
              <a:t>, </a:t>
            </a:r>
            <a:r>
              <a:rPr lang="ru-RU" sz="4800" dirty="0" err="1"/>
              <a:t>select</a:t>
            </a:r>
            <a:r>
              <a:rPr lang="ru-RU" sz="4800" dirty="0"/>
              <a:t>, </a:t>
            </a:r>
            <a:r>
              <a:rPr lang="ru-RU" sz="4800" dirty="0" err="1"/>
              <a:t>update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097280" y="406400"/>
            <a:ext cx="10058400" cy="87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Создание схемы Базы Данных</a:t>
            </a:r>
            <a:endParaRPr dirty="0"/>
          </a:p>
        </p:txBody>
      </p:sp>
      <p:pic>
        <p:nvPicPr>
          <p:cNvPr id="168" name="Google Shape;16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716505"/>
            <a:ext cx="10677625" cy="368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1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Создание таблиц</a:t>
            </a:r>
            <a:endParaRPr dirty="0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1" y="1200729"/>
            <a:ext cx="9545052" cy="550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sz="4000" dirty="0"/>
              <a:t>Примеры основных ограничений создания таблиц</a:t>
            </a:r>
            <a:endParaRPr sz="4000" dirty="0"/>
          </a:p>
        </p:txBody>
      </p:sp>
      <p:pic>
        <p:nvPicPr>
          <p:cNvPr id="180" name="Google Shape;180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71388" y="2856331"/>
            <a:ext cx="38481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/>
          <p:nvPr/>
        </p:nvSpPr>
        <p:spPr>
          <a:xfrm>
            <a:off x="1097279" y="1933001"/>
            <a:ext cx="104204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cs typeface="Times New Roman"/>
                <a:sym typeface="Times New Roman"/>
              </a:rPr>
              <a:t>Ограничение-проверка — наиболее общий тип ограничений. В его определении вы можете указать, что значение данного столбца должно удовлетворять логическому выражению (проверке истинности). Например, цену товара можно ограничить положительными значениями так:</a:t>
            </a:r>
            <a:endParaRPr dirty="0">
              <a:solidFill>
                <a:schemeClr val="dk1"/>
              </a:solidFill>
              <a:cs typeface="Times New Roman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692" y="5127427"/>
            <a:ext cx="42195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/>
          <p:nvPr/>
        </p:nvSpPr>
        <p:spPr>
          <a:xfrm>
            <a:off x="1148496" y="4561306"/>
            <a:ext cx="103180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dirty="0">
                <a:solidFill>
                  <a:schemeClr val="dk1"/>
                </a:solidFill>
                <a:cs typeface="Times New Roman"/>
                <a:sym typeface="Times New Roman"/>
              </a:rPr>
              <a:t>Ограничение NOT NULL просто указывает, что столбцу нельзя присваивать значение NULL. Пример синтаксиса:</a:t>
            </a:r>
            <a:endParaRPr dirty="0">
              <a:solidFill>
                <a:schemeClr val="dk1"/>
              </a:solidFill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066800" y="289218"/>
            <a:ext cx="10058400" cy="125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sz="4000" dirty="0"/>
              <a:t>Примеры основных ограничений создания таблиц</a:t>
            </a:r>
            <a:endParaRPr sz="4000" dirty="0"/>
          </a:p>
        </p:txBody>
      </p:sp>
      <p:pic>
        <p:nvPicPr>
          <p:cNvPr id="189" name="Google Shape;18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52863" y="2808432"/>
            <a:ext cx="43434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/>
          <p:nvPr/>
        </p:nvSpPr>
        <p:spPr>
          <a:xfrm>
            <a:off x="960581" y="1611187"/>
            <a:ext cx="105017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Внешние ключи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Ограничение внешнего ключа указывает, что значения столбца (или группы столбцов) должны соответствовать значениям в некоторой строке другой таблицы. Это называется </a:t>
            </a:r>
            <a:r>
              <a:rPr lang="ru-RU" sz="18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ссылочной целостностью</a:t>
            </a:r>
            <a:r>
              <a:rPr lang="ru-RU" sz="18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двух связанных таблиц.</a:t>
            </a:r>
            <a:endParaRPr dirty="0"/>
          </a:p>
        </p:txBody>
      </p:sp>
      <p:sp>
        <p:nvSpPr>
          <p:cNvPr id="191" name="Google Shape;191;p14"/>
          <p:cNvSpPr/>
          <p:nvPr/>
        </p:nvSpPr>
        <p:spPr>
          <a:xfrm>
            <a:off x="960581" y="4389582"/>
            <a:ext cx="105017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Давайте предположим, что у вас есть таблица с заказами этих продуктов. Мы хотим, чтобы в таблице заказов содержались только заказы действительно существующих продуктов. Поэтому мы определим в ней ограничение внешнего ключа, ссылающееся на таблицу продуктов:</a:t>
            </a:r>
            <a:endParaRPr dirty="0"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7555" y="5333499"/>
            <a:ext cx="56578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INSERT</a:t>
            </a:r>
            <a:endParaRPr dirty="0"/>
          </a:p>
        </p:txBody>
      </p:sp>
      <p:pic>
        <p:nvPicPr>
          <p:cNvPr id="198" name="Google Shape;1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909011"/>
            <a:ext cx="10533246" cy="351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1078807" y="480291"/>
            <a:ext cx="10058400" cy="8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SELECT</a:t>
            </a:r>
            <a:endParaRPr dirty="0"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806" y="1577973"/>
            <a:ext cx="10760267" cy="511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SQL – 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Language</a:t>
            </a:r>
            <a:endParaRPr dirty="0"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1097279" y="1816081"/>
            <a:ext cx="10292615" cy="3975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Structured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Query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Language (SQL)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— язык структурированных запросов, с помощью него пишутся специальные запросы (</a:t>
            </a:r>
            <a:r>
              <a:rPr lang="ru-RU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SQL инструкции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 к базе данных с целью получения этих данных из базы и для манипулирования этими данными.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С точки зрения реализации язык SQL представляет собой набор операторов, которые делятся на определенные группы и у каждой группы есть свое назначение. В сокращенном виде эти группы называются DDL, DML, DCL и TCL.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Группы операторов SQL</a:t>
            </a:r>
            <a:endParaRPr dirty="0"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97280" y="1836416"/>
            <a:ext cx="9256684" cy="318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DDL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Data Definition Language (язык описания данных)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DML 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– Data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Manipulation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Language (язык манипулирования данными)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DCL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Data Control Language (язык управления данными)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TCL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Transaction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Control Language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348509" y="286604"/>
            <a:ext cx="9807171" cy="13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dirty="0"/>
              <a:t>DML – Data </a:t>
            </a:r>
            <a:r>
              <a:rPr lang="ru-RU" dirty="0" err="1"/>
              <a:t>Manipulation</a:t>
            </a:r>
            <a:r>
              <a:rPr lang="ru-RU" dirty="0"/>
              <a:t> Language (язык манипулирования данными)</a:t>
            </a:r>
            <a:endParaRPr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41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 </a:t>
            </a:r>
            <a:r>
              <a:rPr lang="ru-RU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Manipulation</a:t>
            </a: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Language (DML)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– это группа операторов для манипуляции данными. С помощью этих операторов мы можем добавлять, изменять, удалять и выгружать данные из базы, т.е. манипулировать ими.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b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 эту группу входят самые распространённые операторы языка SQL: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SELECT – осуществляет выборку данных;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INSERT – добавляет новые данные;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UPDATE – изменяет существующие данные;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DELETE – удаляет данные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DDL – Data Definition Language (язык определения данными)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 Definition Language (DDL)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– это группа операторов определения данных. Другими словами, с помощью операторов, входящих в эту группы, мы определяем структуру базы данных и работаем с объектами этой базы, т.е. создаем, изменяем и удаляем их.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В эту группу входят следующие операторы: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CREATE – используется для создания объектов базы данных;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ALTER – используется для изменения объектов базы данных;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DROP – используется для удаления объектов базы данных.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843912" y="334731"/>
            <a:ext cx="10908145" cy="135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DCL - Data Control Language (язык управления данными)</a:t>
            </a:r>
            <a:endParaRPr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097280" y="2233661"/>
            <a:ext cx="10058400" cy="2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 Control Language (DCL)</a:t>
            </a: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– группа операторов определения доступа к данным. Иными словами, это операторы для управления разрешениями, с помощью них мы можем разрешать или запрещать выполнение определенных операций над объектами базы данных.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GRANT – предоставляет пользователю или группе разрешения на определённые операции с объектом;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REVOKE – отзывает выданные разрешения;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2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TCL – </a:t>
            </a:r>
            <a:r>
              <a:rPr lang="ru-RU" dirty="0" err="1"/>
              <a:t>Transaction</a:t>
            </a:r>
            <a:r>
              <a:rPr lang="ru-RU" dirty="0"/>
              <a:t> Control Language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1097280" y="1443789"/>
            <a:ext cx="10494356" cy="512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Transaction</a:t>
            </a:r>
            <a:r>
              <a:rPr lang="ru-RU" sz="24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Control Language (TCL)</a:t>
            </a: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 – группа операторов для управления транзакциями. Транзакция – это команда или блок команд (инструкций), которые успешно завершаются как единое целое, при этом в базе данных все внесенные изменения фиксируются на постоянной основе или отменяются, т.е. все изменения, внесенные любой командой, входящей в транзакцию, будут отменены.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Группа операторов TCL предназначена как раз для реализации и управления транзакциями. Сюда можно отнести: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BEGIN TRANSACTION – служит для определения начала транзакции;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COMMIT TRANSACTION – применяет транзакцию;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ROLLBACK TRANSACTION – откатывает все изменения, сделанные в контексте текущей транзакции;</a:t>
            </a: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SAVE TRANSACTION – устанавливает промежуточную точку сохранения внутри транзакции.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Установка </a:t>
            </a:r>
            <a:r>
              <a:rPr lang="ru-RU" dirty="0" err="1"/>
              <a:t>PostgreSQL</a:t>
            </a: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dirty="0"/>
              <a:t>- Выбор дистрибутива (оригинальный или сторонний)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dirty="0"/>
              <a:t>- Выбор операционной системы и версии софта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dirty="0"/>
              <a:t>- Установка клиентского приложения (среды управления СУБД, обычно графические)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dirty="0"/>
              <a:t>- На примере оригинального установим в Visual Code и </a:t>
            </a:r>
            <a:r>
              <a:rPr lang="ru-RU" dirty="0" err="1"/>
              <a:t>PgAdmin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6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ru-RU" dirty="0"/>
              <a:t>Создание Базы Данных</a:t>
            </a:r>
            <a:endParaRPr dirty="0"/>
          </a:p>
        </p:txBody>
      </p:sp>
      <p:pic>
        <p:nvPicPr>
          <p:cNvPr id="161" name="Google Shape;16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5679" y="1606021"/>
            <a:ext cx="6668875" cy="10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t="32320"/>
          <a:stretch/>
        </p:blipFill>
        <p:spPr>
          <a:xfrm>
            <a:off x="3592135" y="2692021"/>
            <a:ext cx="6867318" cy="416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71</TotalTime>
  <Words>679</Words>
  <Application>Microsoft Office PowerPoint</Application>
  <PresentationFormat>Широкоэкранный</PresentationFormat>
  <Paragraphs>54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Работа с данными insert, select, update</vt:lpstr>
      <vt:lpstr>SQL – Structured Query Language</vt:lpstr>
      <vt:lpstr>Группы операторов SQL</vt:lpstr>
      <vt:lpstr>DML – Data Manipulation Language (язык манипулирования данными)</vt:lpstr>
      <vt:lpstr>DDL – Data Definition Language (язык определения данными)</vt:lpstr>
      <vt:lpstr>DCL - Data Control Language (язык управления данными)</vt:lpstr>
      <vt:lpstr>TCL – Transaction Control Language</vt:lpstr>
      <vt:lpstr>Установка PostgreSQL</vt:lpstr>
      <vt:lpstr>Создание Базы Данных</vt:lpstr>
      <vt:lpstr>Создание схемы Базы Данных</vt:lpstr>
      <vt:lpstr>Создание таблиц</vt:lpstr>
      <vt:lpstr>Примеры основных ограничений создания таблиц</vt:lpstr>
      <vt:lpstr>Примеры основных ограничений создания таблиц</vt:lpstr>
      <vt:lpstr>INSERT</vt:lpstr>
      <vt:lpstr>SELECT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13</cp:revision>
  <dcterms:created xsi:type="dcterms:W3CDTF">2022-01-30T05:59:16Z</dcterms:created>
  <dcterms:modified xsi:type="dcterms:W3CDTF">2023-04-02T16:18:10Z</dcterms:modified>
</cp:coreProperties>
</file>