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3" r:id="rId3"/>
    <p:sldId id="285" r:id="rId4"/>
    <p:sldId id="286" r:id="rId5"/>
    <p:sldId id="287" r:id="rId6"/>
    <p:sldId id="288" r:id="rId7"/>
    <p:sldId id="289" r:id="rId8"/>
    <p:sldId id="303" r:id="rId9"/>
    <p:sldId id="308" r:id="rId10"/>
    <p:sldId id="309" r:id="rId11"/>
    <p:sldId id="290" r:id="rId12"/>
    <p:sldId id="291" r:id="rId13"/>
    <p:sldId id="292" r:id="rId14"/>
    <p:sldId id="302" r:id="rId15"/>
    <p:sldId id="293" r:id="rId16"/>
    <p:sldId id="294" r:id="rId17"/>
    <p:sldId id="295" r:id="rId18"/>
    <p:sldId id="296" r:id="rId19"/>
    <p:sldId id="297" r:id="rId20"/>
    <p:sldId id="305" r:id="rId21"/>
    <p:sldId id="298" r:id="rId22"/>
    <p:sldId id="300" r:id="rId23"/>
    <p:sldId id="304" r:id="rId24"/>
    <p:sldId id="301" r:id="rId25"/>
    <p:sldId id="284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846D4-E91C-477D-9229-16D7DA19A5CF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6F781-5926-4EBD-A8FA-4DE82C439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7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41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11894" y="2530728"/>
            <a:ext cx="6489857" cy="1560477"/>
          </a:xfrm>
        </p:spPr>
        <p:txBody>
          <a:bodyPr>
            <a:normAutofit/>
          </a:bodyPr>
          <a:lstStyle/>
          <a:p>
            <a:r>
              <a:rPr lang="ru-RU" sz="4800" dirty="0"/>
              <a:t>Многотабличные БД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№3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DB5939EF-FD0D-5401-136D-2172AB18B9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86810E-9C21-C5FA-35C1-796C9815B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3" r="4403"/>
          <a:stretch/>
        </p:blipFill>
        <p:spPr>
          <a:xfrm>
            <a:off x="8027190" y="1368167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58706"/>
          </a:xfrm>
        </p:spPr>
        <p:txBody>
          <a:bodyPr/>
          <a:lstStyle/>
          <a:p>
            <a:r>
              <a:rPr lang="ru-RU" dirty="0"/>
              <a:t>Первая нормальная форма (1NF)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6062" y="1443790"/>
            <a:ext cx="10926511" cy="490144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Требование первой нормальной формы (1NF) очень простое и оно заключается в том, чтобы таблицы соответствовали реляционной модели данных и соблюдали определённые реляционные принципы.</a:t>
            </a:r>
            <a:b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</a:br>
            <a:endParaRPr lang="ru-RU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Таким образом, чтобы база данных находилась в 1 нормальной форме, необходимо чтобы ее таблицы соблюдали следующие реляционные принципы: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i="1" dirty="0">
                <a:solidFill>
                  <a:schemeClr val="tx1"/>
                </a:solidFill>
                <a:cs typeface="Times New Roman" panose="02020603050405020304" pitchFamily="18" charset="0"/>
              </a:rPr>
              <a:t>- В таблице не должно быть дублирующих строк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i="1" dirty="0">
                <a:solidFill>
                  <a:schemeClr val="tx1"/>
                </a:solidFill>
                <a:cs typeface="Times New Roman" panose="02020603050405020304" pitchFamily="18" charset="0"/>
              </a:rPr>
              <a:t>- В каждой ячейке таблицы хранится атомарное значение (одно не составное значение)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i="1" dirty="0">
                <a:solidFill>
                  <a:schemeClr val="tx1"/>
                </a:solidFill>
                <a:cs typeface="Times New Roman" panose="02020603050405020304" pitchFamily="18" charset="0"/>
              </a:rPr>
              <a:t>- В столбце хранятся данные одного типа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i="1" dirty="0">
                <a:solidFill>
                  <a:schemeClr val="tx1"/>
                </a:solidFill>
                <a:cs typeface="Times New Roman" panose="02020603050405020304" pitchFamily="18" charset="0"/>
              </a:rPr>
              <a:t>- Отсутствуют массивы и списки в любом виде</a:t>
            </a: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935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78779"/>
          </a:xfrm>
        </p:spPr>
        <p:txBody>
          <a:bodyPr/>
          <a:lstStyle/>
          <a:p>
            <a:r>
              <a:rPr lang="ru-RU" dirty="0"/>
              <a:t>Первая нормальная форма (1NF)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553" y="2430318"/>
            <a:ext cx="4743450" cy="19621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056" y="2430318"/>
            <a:ext cx="5353050" cy="2514600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>
            <a:off x="5458691" y="3411393"/>
            <a:ext cx="794327" cy="6248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384364" y="5110078"/>
            <a:ext cx="37713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cs typeface="Times New Roman" panose="02020603050405020304" pitchFamily="18" charset="0"/>
              </a:rPr>
              <a:t>первая нормальная форма (1NF)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39750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49470"/>
          </a:xfrm>
        </p:spPr>
        <p:txBody>
          <a:bodyPr/>
          <a:lstStyle/>
          <a:p>
            <a:r>
              <a:rPr lang="ru-RU" dirty="0"/>
              <a:t>Вторая нормальная форма (2NF)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6062" y="1741486"/>
            <a:ext cx="10926511" cy="4603751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Чтобы база данных находилась во второй нормальной форме (2NF), необходимо чтобы ее таблицы удовлетворяли следующим требованиям: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- Таблица должна находиться в первой нормальной форме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- Таблица должна иметь ключ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- Все неключевые столбцы таблицы должны зависеть от полного ключа (в случае если он составной).</a:t>
            </a:r>
          </a:p>
        </p:txBody>
      </p:sp>
    </p:spTree>
    <p:extLst>
      <p:ext uri="{BB962C8B-B14F-4D97-AF65-F5344CB8AC3E}">
        <p14:creationId xmlns:p14="http://schemas.microsoft.com/office/powerpoint/2010/main" val="1595632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30997"/>
          </a:xfrm>
        </p:spPr>
        <p:txBody>
          <a:bodyPr/>
          <a:lstStyle/>
          <a:p>
            <a:r>
              <a:rPr lang="ru-RU" dirty="0"/>
              <a:t>Вторая нормальная форма (2NF)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685" y="1952883"/>
            <a:ext cx="8802629" cy="295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06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40233"/>
          </a:xfrm>
        </p:spPr>
        <p:txBody>
          <a:bodyPr/>
          <a:lstStyle/>
          <a:p>
            <a:r>
              <a:rPr lang="ru-RU" dirty="0"/>
              <a:t>Вторая нормальная форма (2NF)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011" y="1737360"/>
            <a:ext cx="6800850" cy="28575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989" y="4594860"/>
            <a:ext cx="53340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51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40233"/>
          </a:xfrm>
        </p:spPr>
        <p:txBody>
          <a:bodyPr/>
          <a:lstStyle/>
          <a:p>
            <a:r>
              <a:rPr lang="ru-RU" dirty="0"/>
              <a:t>Третья нормальная форма (3NF)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641075"/>
            <a:ext cx="10058400" cy="405387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Требование третьей нормальной формы (3NF) заключается в том, чтобы в таблицах отсутствовала транзитивная зависимость.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Транзитивная зависимость - это когда неключевые столбцы зависят от значений других неключевых столбцов.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Если в первой нормальной форме наше внимание было нацелено на соблюдение реляционных принципов, во второй нормальной форме в центре нашего внимания был первичный ключ, то в третьей нормальной форме все наше внимание уделено столбцам, которые не являются первичным ключом, т.е. неключевым столбцам.</a:t>
            </a: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48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86415"/>
          </a:xfrm>
        </p:spPr>
        <p:txBody>
          <a:bodyPr/>
          <a:lstStyle/>
          <a:p>
            <a:r>
              <a:rPr lang="ru-RU" dirty="0"/>
              <a:t>Третья нормальная форма (3NF)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1628" y="1990364"/>
            <a:ext cx="9329704" cy="287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80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95652"/>
          </a:xfrm>
        </p:spPr>
        <p:txBody>
          <a:bodyPr/>
          <a:lstStyle/>
          <a:p>
            <a:r>
              <a:rPr lang="ru-RU" dirty="0"/>
              <a:t>Третья нормальная форма (3NF)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4734"/>
          <a:stretch/>
        </p:blipFill>
        <p:spPr>
          <a:xfrm>
            <a:off x="8061499" y="2193467"/>
            <a:ext cx="1470430" cy="15430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r="77543"/>
          <a:stretch/>
        </p:blipFill>
        <p:spPr>
          <a:xfrm>
            <a:off x="8127738" y="3998661"/>
            <a:ext cx="1126116" cy="1972358"/>
          </a:xfrm>
          <a:prstGeom prst="rect">
            <a:avLst/>
          </a:prstGeom>
        </p:spPr>
      </p:pic>
      <p:pic>
        <p:nvPicPr>
          <p:cNvPr id="6" name="Объект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292" y="2765811"/>
            <a:ext cx="6301043" cy="2465700"/>
          </a:xfrm>
          <a:prstGeom prst="rect">
            <a:avLst/>
          </a:prstGeom>
        </p:spPr>
      </p:pic>
      <p:pic>
        <p:nvPicPr>
          <p:cNvPr id="7" name="Объект 3"/>
          <p:cNvPicPr>
            <a:picLocks noChangeAspect="1"/>
          </p:cNvPicPr>
          <p:nvPr/>
        </p:nvPicPr>
        <p:blipFill rotWithShape="1">
          <a:blip r:embed="rId2"/>
          <a:srcRect l="79226"/>
          <a:stretch/>
        </p:blipFill>
        <p:spPr>
          <a:xfrm>
            <a:off x="9458036" y="2193467"/>
            <a:ext cx="1208982" cy="15430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71819"/>
          <a:stretch/>
        </p:blipFill>
        <p:spPr>
          <a:xfrm>
            <a:off x="9253854" y="3998661"/>
            <a:ext cx="1413164" cy="1972358"/>
          </a:xfrm>
          <a:prstGeom prst="rect">
            <a:avLst/>
          </a:prstGeom>
        </p:spPr>
      </p:pic>
      <p:sp>
        <p:nvSpPr>
          <p:cNvPr id="9" name="Стрелка вправо 8"/>
          <p:cNvSpPr/>
          <p:nvPr/>
        </p:nvSpPr>
        <p:spPr>
          <a:xfrm>
            <a:off x="7087990" y="3629891"/>
            <a:ext cx="809101" cy="628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29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58706"/>
          </a:xfrm>
        </p:spPr>
        <p:txBody>
          <a:bodyPr/>
          <a:lstStyle/>
          <a:p>
            <a:r>
              <a:rPr lang="ru-RU" dirty="0"/>
              <a:t>Формы нормализации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1036" y="2387690"/>
            <a:ext cx="8496127" cy="395544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279899" y="1719969"/>
            <a:ext cx="1005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cs typeface="Times New Roman" panose="02020603050405020304" pitchFamily="18" charset="0"/>
              </a:rPr>
              <a:t>Все уровни нормализации считаются кумулятивными, или накопительными:</a:t>
            </a:r>
          </a:p>
        </p:txBody>
      </p:sp>
    </p:spTree>
    <p:extLst>
      <p:ext uri="{BB962C8B-B14F-4D97-AF65-F5344CB8AC3E}">
        <p14:creationId xmlns:p14="http://schemas.microsoft.com/office/powerpoint/2010/main" val="448064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989" y="73890"/>
            <a:ext cx="10510982" cy="678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51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75579"/>
          </a:xfrm>
        </p:spPr>
        <p:txBody>
          <a:bodyPr/>
          <a:lstStyle/>
          <a:p>
            <a:r>
              <a:rPr lang="ru-RU" dirty="0"/>
              <a:t>Нормализация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0948" y="1420644"/>
            <a:ext cx="10922084" cy="5150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tx1"/>
                </a:solidFill>
                <a:cs typeface="Times New Roman" panose="02020603050405020304" pitchFamily="18" charset="0"/>
              </a:rPr>
              <a:t>Нормализация</a:t>
            </a: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 – это процесс удаления избыточных данных.</a:t>
            </a:r>
            <a:endParaRPr 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tx1"/>
                </a:solidFill>
                <a:cs typeface="Times New Roman" panose="02020603050405020304" pitchFamily="18" charset="0"/>
              </a:rPr>
              <a:t>Нормализация</a:t>
            </a: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 – это метод проектирования базы данных, который позволяет привести базу данных к минимальной избыточности.</a:t>
            </a:r>
            <a:endParaRPr 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Дело в том, что избыточность данных создает предпосылки для появления различных аномалий, снижает производительность, и делает управление данными не гибким и не очень удобным. Отсюда можно сделать вывод, что нормализация нужна для: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- Устранения аномалий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- Повышения производительности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- Повышения удобства управления данными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0705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40233"/>
          </a:xfrm>
        </p:spPr>
        <p:txBody>
          <a:bodyPr/>
          <a:lstStyle/>
          <a:p>
            <a:r>
              <a:rPr lang="ru-RU" dirty="0"/>
              <a:t>Задача на нормализацию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002752"/>
            <a:ext cx="10058400" cy="21521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cs typeface="Times New Roman" panose="02020603050405020304" pitchFamily="18" charset="0"/>
              </a:rPr>
              <a:t>Для примера разработаем базу данных для хранения сведений о студентах: ФИО, год рождения, группа, классный руководитель, шифр и наименование специальности.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2580067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49470"/>
          </a:xfrm>
        </p:spPr>
        <p:txBody>
          <a:bodyPr/>
          <a:lstStyle/>
          <a:p>
            <a:r>
              <a:rPr lang="en-US" dirty="0"/>
              <a:t>UNION </a:t>
            </a:r>
            <a:r>
              <a:rPr lang="ru-RU" dirty="0"/>
              <a:t>и </a:t>
            </a:r>
            <a:r>
              <a:rPr lang="en-US" dirty="0"/>
              <a:t>UNION ALL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402" y="1948294"/>
            <a:ext cx="2667143" cy="415194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451926" y="2468663"/>
            <a:ext cx="67037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cs typeface="Times New Roman" panose="02020603050405020304" pitchFamily="18" charset="0"/>
              </a:rPr>
              <a:t>Правила, применяемые к запросам: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 Оба запроса должны возвращать одинаковое количество столбцов.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ru-RU" sz="2400" dirty="0"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 Соответствующие столбцы в запросах должны иметь совместимые типы данных.</a:t>
            </a:r>
            <a:endParaRPr lang="ru-RU" sz="2400" b="0" i="0" dirty="0">
              <a:effectLst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051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80346"/>
          </a:xfrm>
        </p:spPr>
        <p:txBody>
          <a:bodyPr/>
          <a:lstStyle/>
          <a:p>
            <a:r>
              <a:rPr lang="ru-RU" dirty="0"/>
              <a:t>Соединения таблиц (</a:t>
            </a:r>
            <a:r>
              <a:rPr lang="en-US" dirty="0"/>
              <a:t>JOIN)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946" y="3879008"/>
            <a:ext cx="9609896" cy="186053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060821" y="1368817"/>
            <a:ext cx="100703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cs typeface="Times New Roman" panose="02020603050405020304" pitchFamily="18" charset="0"/>
              </a:rPr>
              <a:t>PostgreSQL JOINS используется для извлечения данных из нескольких таблиц. </a:t>
            </a:r>
          </a:p>
          <a:p>
            <a:pPr algn="just"/>
            <a:r>
              <a:rPr lang="ru-RU" sz="2400" dirty="0">
                <a:cs typeface="Times New Roman" panose="02020603050405020304" pitchFamily="18" charset="0"/>
              </a:rPr>
              <a:t>PostgreSQL JOIN выполняется всякий раз, когда две или более таблицы объединяются в операторе SQL.</a:t>
            </a:r>
          </a:p>
          <a:p>
            <a:pPr algn="just"/>
            <a:endParaRPr lang="ru-RU" sz="2400" dirty="0"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cs typeface="Times New Roman" panose="02020603050405020304" pitchFamily="18" charset="0"/>
              </a:rPr>
              <a:t>	Существуют разные типы соединений PostgreSQL:</a:t>
            </a:r>
          </a:p>
        </p:txBody>
      </p:sp>
    </p:spTree>
    <p:extLst>
      <p:ext uri="{BB962C8B-B14F-4D97-AF65-F5344CB8AC3E}">
        <p14:creationId xmlns:p14="http://schemas.microsoft.com/office/powerpoint/2010/main" val="3055251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04888"/>
          </a:xfrm>
        </p:spPr>
        <p:txBody>
          <a:bodyPr/>
          <a:lstStyle/>
          <a:p>
            <a:r>
              <a:rPr lang="ru-RU" dirty="0"/>
              <a:t>INNER JOIN или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6062" y="1741486"/>
            <a:ext cx="10926511" cy="4603751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INNER JOIN создает новую таблицу результатов, комбинируя значения столбцов двух таблиц (table1 и table2) на основе предиката соединения. </a:t>
            </a:r>
            <a:endParaRPr 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Запрос сравнивает каждую строку таблицы table1 с каждой строкой таблицы table2, чтобы найти все пары строк, которые удовлетворяют предикату соединения. </a:t>
            </a:r>
            <a:endParaRPr 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Когда предикат соединения удовлетворяется, значения столбцов для каждой соответствующей пары строк таблиц table1 и table2 объединяются в строку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1363304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1637"/>
          </a:xfrm>
        </p:spPr>
        <p:txBody>
          <a:bodyPr/>
          <a:lstStyle/>
          <a:p>
            <a:r>
              <a:rPr lang="ru-RU" dirty="0"/>
              <a:t>Типы </a:t>
            </a:r>
            <a:r>
              <a:rPr lang="en-US" dirty="0"/>
              <a:t>JOIN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8457" y="4237807"/>
            <a:ext cx="2847975" cy="16002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399" y="2221774"/>
            <a:ext cx="3028950" cy="1752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933" y="2264636"/>
            <a:ext cx="2867025" cy="16668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4074" y="4107346"/>
            <a:ext cx="2962275" cy="162877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536349" y="4853241"/>
            <a:ext cx="125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RIGHT</a:t>
            </a:r>
            <a:r>
              <a:rPr lang="ru-RU" dirty="0">
                <a:cs typeface="Times New Roman" panose="02020603050405020304" pitchFamily="18" charset="0"/>
              </a:rPr>
              <a:t> JOIN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536349" y="2913407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INNER JOIN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106432" y="4859323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FULL</a:t>
            </a:r>
            <a:r>
              <a:rPr lang="ru-RU" dirty="0">
                <a:cs typeface="Times New Roman" panose="02020603050405020304" pitchFamily="18" charset="0"/>
              </a:rPr>
              <a:t> JOIN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0106432" y="2869470"/>
            <a:ext cx="1098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LEFT</a:t>
            </a:r>
            <a:r>
              <a:rPr lang="ru-RU" dirty="0">
                <a:cs typeface="Times New Roman" panose="02020603050405020304" pitchFamily="18" charset="0"/>
              </a:rPr>
              <a:t> JOIN</a:t>
            </a:r>
          </a:p>
        </p:txBody>
      </p:sp>
    </p:spTree>
    <p:extLst>
      <p:ext uri="{BB962C8B-B14F-4D97-AF65-F5344CB8AC3E}">
        <p14:creationId xmlns:p14="http://schemas.microsoft.com/office/powerpoint/2010/main" val="1683306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58706"/>
          </a:xfrm>
        </p:spPr>
        <p:txBody>
          <a:bodyPr/>
          <a:lstStyle/>
          <a:p>
            <a:r>
              <a:rPr lang="ru-RU" dirty="0"/>
              <a:t>Избыточность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411706"/>
            <a:ext cx="10615294" cy="4933532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tx1"/>
                </a:solidFill>
                <a:cs typeface="Times New Roman" panose="02020603050405020304" pitchFamily="18" charset="0"/>
              </a:rPr>
              <a:t>Избыточность данных</a:t>
            </a: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 – это когда одни и те же данные хранятся в базе в нескольких местах, именно это и приводит к аномалиям.</a:t>
            </a:r>
            <a:endParaRPr 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565" y="2743054"/>
            <a:ext cx="9691830" cy="346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4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04888"/>
          </a:xfrm>
        </p:spPr>
        <p:txBody>
          <a:bodyPr/>
          <a:lstStyle/>
          <a:p>
            <a:r>
              <a:rPr lang="ru-RU" dirty="0"/>
              <a:t>Избыточность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694" y="1832522"/>
            <a:ext cx="10728127" cy="39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7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04888"/>
          </a:xfrm>
        </p:spPr>
        <p:txBody>
          <a:bodyPr/>
          <a:lstStyle/>
          <a:p>
            <a:r>
              <a:rPr lang="ru-RU" dirty="0"/>
              <a:t>Избыточность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022" y="1784043"/>
            <a:ext cx="10148916" cy="431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87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30934"/>
          </a:xfrm>
        </p:spPr>
        <p:txBody>
          <a:bodyPr/>
          <a:lstStyle/>
          <a:p>
            <a:r>
              <a:rPr lang="ru-RU" dirty="0"/>
              <a:t>Устранение избыточности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772800"/>
            <a:ext cx="6919001" cy="287061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097280" y="1446513"/>
            <a:ext cx="100399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cs typeface="Times New Roman" panose="02020603050405020304" pitchFamily="18" charset="0"/>
              </a:rPr>
              <a:t>Именно поэтому мы должны устранять избыточность данных в базе, т.е. проводить так называемую нормализацию базы данных.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r="28035"/>
          <a:stretch/>
        </p:blipFill>
        <p:spPr>
          <a:xfrm>
            <a:off x="6889352" y="2872230"/>
            <a:ext cx="5302648" cy="179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7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94052"/>
          </a:xfrm>
        </p:spPr>
        <p:txBody>
          <a:bodyPr/>
          <a:lstStyle/>
          <a:p>
            <a:r>
              <a:rPr lang="ru-RU" dirty="0"/>
              <a:t>Формы нормализации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4695" y="1324391"/>
            <a:ext cx="11196636" cy="4603751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Существует 5 основных нормальных форм базы данных: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ru-RU" i="1" dirty="0">
                <a:solidFill>
                  <a:schemeClr val="tx1"/>
                </a:solidFill>
                <a:cs typeface="Times New Roman" panose="02020603050405020304" pitchFamily="18" charset="0"/>
              </a:rPr>
              <a:t>- Первая нормальная форма (1NF)</a:t>
            </a:r>
          </a:p>
          <a:p>
            <a:pPr marL="0" indent="0" algn="just">
              <a:buNone/>
            </a:pPr>
            <a:r>
              <a:rPr lang="ru-RU" i="1" dirty="0">
                <a:solidFill>
                  <a:schemeClr val="tx1"/>
                </a:solidFill>
                <a:cs typeface="Times New Roman" panose="02020603050405020304" pitchFamily="18" charset="0"/>
              </a:rPr>
              <a:t>	- Вторая нормальная форма (2NF)</a:t>
            </a:r>
          </a:p>
          <a:p>
            <a:pPr marL="0" indent="0" algn="just">
              <a:buNone/>
            </a:pPr>
            <a:r>
              <a:rPr lang="ru-RU" i="1" dirty="0">
                <a:solidFill>
                  <a:schemeClr val="tx1"/>
                </a:solidFill>
                <a:cs typeface="Times New Roman" panose="02020603050405020304" pitchFamily="18" charset="0"/>
              </a:rPr>
              <a:t>	- Третья нормальная форма (3NF)	</a:t>
            </a:r>
          </a:p>
          <a:p>
            <a:pPr marL="0" indent="0" algn="just">
              <a:buNone/>
            </a:pPr>
            <a:r>
              <a:rPr lang="ru-RU" i="1" dirty="0">
                <a:solidFill>
                  <a:schemeClr val="tx1"/>
                </a:solidFill>
                <a:cs typeface="Times New Roman" panose="02020603050405020304" pitchFamily="18" charset="0"/>
              </a:rPr>
              <a:t>	- Четвертая нормальная форма (4NF)</a:t>
            </a:r>
          </a:p>
          <a:p>
            <a:pPr marL="0" indent="0" algn="just">
              <a:buNone/>
            </a:pPr>
            <a:r>
              <a:rPr lang="ru-RU" i="1" dirty="0">
                <a:solidFill>
                  <a:schemeClr val="tx1"/>
                </a:solidFill>
                <a:cs typeface="Times New Roman" panose="02020603050405020304" pitchFamily="18" charset="0"/>
              </a:rPr>
              <a:t>	- Пятая нормальная форма (5NF)</a:t>
            </a:r>
            <a:endParaRPr lang="en-US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База данных считается нормализованной, если она находится как минимум в третьей нормальной форме (3NF).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488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0306"/>
          </a:xfrm>
        </p:spPr>
        <p:txBody>
          <a:bodyPr>
            <a:normAutofit/>
          </a:bodyPr>
          <a:lstStyle/>
          <a:p>
            <a:r>
              <a:rPr lang="ru-RU" dirty="0"/>
              <a:t>Дополнительные формы нормализации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556085"/>
            <a:ext cx="10058400" cy="39026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Однако выделяют еще дополнительные нормальные формы:</a:t>
            </a:r>
          </a:p>
          <a:p>
            <a:pPr marL="0" indent="0" algn="just">
              <a:buNone/>
            </a:pPr>
            <a:r>
              <a:rPr lang="ru-RU" i="1" dirty="0">
                <a:solidFill>
                  <a:schemeClr val="tx1"/>
                </a:solidFill>
                <a:cs typeface="Times New Roman" panose="02020603050405020304" pitchFamily="18" charset="0"/>
              </a:rPr>
              <a:t>	- Ненормализованная форма или нулевая нормальная форма (UNF)</a:t>
            </a:r>
          </a:p>
          <a:p>
            <a:pPr marL="0" indent="0" algn="just">
              <a:buNone/>
            </a:pPr>
            <a:r>
              <a:rPr lang="ru-RU" i="1" dirty="0">
                <a:solidFill>
                  <a:schemeClr val="tx1"/>
                </a:solidFill>
                <a:cs typeface="Times New Roman" panose="02020603050405020304" pitchFamily="18" charset="0"/>
              </a:rPr>
              <a:t>	- Нормальная форма Бойса-Кодда (BCNF)</a:t>
            </a:r>
          </a:p>
          <a:p>
            <a:pPr marL="0" indent="0" algn="just">
              <a:buNone/>
            </a:pPr>
            <a:r>
              <a:rPr lang="ru-RU" i="1" dirty="0">
                <a:solidFill>
                  <a:schemeClr val="tx1"/>
                </a:solidFill>
                <a:cs typeface="Times New Roman" panose="02020603050405020304" pitchFamily="18" charset="0"/>
              </a:rPr>
              <a:t>	- Доменно-ключевая нормальная форма (DKNF)</a:t>
            </a:r>
          </a:p>
          <a:p>
            <a:pPr marL="0" indent="0" algn="just">
              <a:buNone/>
            </a:pPr>
            <a:r>
              <a:rPr lang="ru-RU" i="1" dirty="0">
                <a:solidFill>
                  <a:schemeClr val="tx1"/>
                </a:solidFill>
                <a:cs typeface="Times New Roman" panose="02020603050405020304" pitchFamily="18" charset="0"/>
              </a:rPr>
              <a:t>	- Шестая нормальная форма (6NF)</a:t>
            </a: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323162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Все теоретические формы нормализации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8997" y="1477963"/>
            <a:ext cx="10734006" cy="46037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i="1" dirty="0">
                <a:solidFill>
                  <a:schemeClr val="tx1"/>
                </a:solidFill>
                <a:cs typeface="Times New Roman" panose="02020603050405020304" pitchFamily="18" charset="0"/>
              </a:rPr>
              <a:t>- Ненормализованная форма или нулевая нормальная форма (UNF)</a:t>
            </a:r>
          </a:p>
          <a:p>
            <a:pPr marL="0" indent="0" algn="just">
              <a:buNone/>
            </a:pPr>
            <a:r>
              <a:rPr lang="ru-RU" i="1" dirty="0">
                <a:solidFill>
                  <a:schemeClr val="tx1"/>
                </a:solidFill>
                <a:cs typeface="Times New Roman" panose="02020603050405020304" pitchFamily="18" charset="0"/>
              </a:rPr>
              <a:t>- Первая нормальная форма (1NF)</a:t>
            </a:r>
          </a:p>
          <a:p>
            <a:pPr marL="0" indent="0" algn="just">
              <a:buNone/>
            </a:pPr>
            <a:r>
              <a:rPr lang="ru-RU" i="1" dirty="0">
                <a:solidFill>
                  <a:schemeClr val="tx1"/>
                </a:solidFill>
                <a:cs typeface="Times New Roman" panose="02020603050405020304" pitchFamily="18" charset="0"/>
              </a:rPr>
              <a:t>- Вторая нормальная форма (2NF)</a:t>
            </a:r>
          </a:p>
          <a:p>
            <a:pPr marL="0" indent="0" algn="just">
              <a:buNone/>
            </a:pPr>
            <a:r>
              <a:rPr lang="ru-RU" i="1" dirty="0">
                <a:solidFill>
                  <a:schemeClr val="tx1"/>
                </a:solidFill>
                <a:cs typeface="Times New Roman" panose="02020603050405020304" pitchFamily="18" charset="0"/>
              </a:rPr>
              <a:t>- Третья нормальная форма (3NF)</a:t>
            </a:r>
          </a:p>
          <a:p>
            <a:pPr marL="0" indent="0" algn="just">
              <a:buNone/>
            </a:pPr>
            <a:r>
              <a:rPr lang="ru-RU" i="1" dirty="0">
                <a:solidFill>
                  <a:schemeClr val="tx1"/>
                </a:solidFill>
                <a:cs typeface="Times New Roman" panose="02020603050405020304" pitchFamily="18" charset="0"/>
              </a:rPr>
              <a:t>- Нормальная форма Бойса-Кодда (BCNF)</a:t>
            </a:r>
          </a:p>
          <a:p>
            <a:pPr marL="0" indent="0" algn="just">
              <a:buNone/>
            </a:pPr>
            <a:r>
              <a:rPr lang="ru-RU" i="1" dirty="0">
                <a:solidFill>
                  <a:schemeClr val="tx1"/>
                </a:solidFill>
                <a:cs typeface="Times New Roman" panose="02020603050405020304" pitchFamily="18" charset="0"/>
              </a:rPr>
              <a:t>- Четвертая нормальная форма (4NF)</a:t>
            </a:r>
          </a:p>
          <a:p>
            <a:pPr marL="0" indent="0" algn="just">
              <a:buNone/>
            </a:pPr>
            <a:r>
              <a:rPr lang="ru-RU" i="1" dirty="0">
                <a:solidFill>
                  <a:schemeClr val="tx1"/>
                </a:solidFill>
                <a:cs typeface="Times New Roman" panose="02020603050405020304" pitchFamily="18" charset="0"/>
              </a:rPr>
              <a:t>- Пятая нормальная форма (5NF)</a:t>
            </a:r>
          </a:p>
          <a:p>
            <a:pPr marL="0" indent="0" algn="just">
              <a:buNone/>
            </a:pPr>
            <a:r>
              <a:rPr lang="ru-RU" i="1" dirty="0">
                <a:solidFill>
                  <a:schemeClr val="tx1"/>
                </a:solidFill>
                <a:cs typeface="Times New Roman" panose="02020603050405020304" pitchFamily="18" charset="0"/>
              </a:rPr>
              <a:t>- Доменно-ключевая нормальная форма (DKNF)</a:t>
            </a:r>
          </a:p>
          <a:p>
            <a:pPr marL="0" indent="0" algn="just">
              <a:buNone/>
            </a:pPr>
            <a:r>
              <a:rPr lang="ru-RU" i="1" dirty="0">
                <a:solidFill>
                  <a:schemeClr val="tx1"/>
                </a:solidFill>
                <a:cs typeface="Times New Roman" panose="02020603050405020304" pitchFamily="18" charset="0"/>
              </a:rPr>
              <a:t>- Шестая нормальная форма (6NF)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63127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75</TotalTime>
  <Words>772</Words>
  <Application>Microsoft Office PowerPoint</Application>
  <PresentationFormat>Широкоэкранный</PresentationFormat>
  <Paragraphs>85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Arial</vt:lpstr>
      <vt:lpstr>Calibri</vt:lpstr>
      <vt:lpstr>Helvetica Light</vt:lpstr>
      <vt:lpstr>Lucida Console</vt:lpstr>
      <vt:lpstr>Trebuchet MS</vt:lpstr>
      <vt:lpstr>Wingdings</vt:lpstr>
      <vt:lpstr>Тема Office</vt:lpstr>
      <vt:lpstr>Многотабличные БД</vt:lpstr>
      <vt:lpstr>Нормализация</vt:lpstr>
      <vt:lpstr>Избыточность</vt:lpstr>
      <vt:lpstr>Избыточность</vt:lpstr>
      <vt:lpstr>Избыточность</vt:lpstr>
      <vt:lpstr>Устранение избыточности</vt:lpstr>
      <vt:lpstr>Формы нормализации</vt:lpstr>
      <vt:lpstr>Дополнительные формы нормализации</vt:lpstr>
      <vt:lpstr>Все теоретические формы нормализации</vt:lpstr>
      <vt:lpstr>Первая нормальная форма (1NF)</vt:lpstr>
      <vt:lpstr>Первая нормальная форма (1NF)</vt:lpstr>
      <vt:lpstr>Вторая нормальная форма (2NF)</vt:lpstr>
      <vt:lpstr>Вторая нормальная форма (2NF)</vt:lpstr>
      <vt:lpstr>Вторая нормальная форма (2NF)</vt:lpstr>
      <vt:lpstr>Третья нормальная форма (3NF)</vt:lpstr>
      <vt:lpstr>Третья нормальная форма (3NF)</vt:lpstr>
      <vt:lpstr>Третья нормальная форма (3NF)</vt:lpstr>
      <vt:lpstr>Формы нормализации</vt:lpstr>
      <vt:lpstr>Презентация PowerPoint</vt:lpstr>
      <vt:lpstr>Задача на нормализацию</vt:lpstr>
      <vt:lpstr>UNION и UNION ALL</vt:lpstr>
      <vt:lpstr>Соединения таблиц (JOIN)</vt:lpstr>
      <vt:lpstr>INNER JOIN или JOIN</vt:lpstr>
      <vt:lpstr>Типы JOIN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13</cp:revision>
  <dcterms:created xsi:type="dcterms:W3CDTF">2022-01-30T05:59:16Z</dcterms:created>
  <dcterms:modified xsi:type="dcterms:W3CDTF">2023-04-02T15:53:37Z</dcterms:modified>
</cp:coreProperties>
</file>