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M/b6b7WqdW6VnnYYJnU9otZgg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ED941D02-2D8E-CF4F-A04B-0E325170D99D}"/>
              </a:ext>
            </a:extLst>
          </p:cNvPr>
          <p:cNvSpPr/>
          <p:nvPr/>
        </p:nvSpPr>
        <p:spPr>
          <a:xfrm rot="8100000">
            <a:off x="6306551" y="309765"/>
            <a:ext cx="492602" cy="492602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495B0F79-C1A2-5D4B-BD3A-D3BCB4CB5525}"/>
              </a:ext>
            </a:extLst>
          </p:cNvPr>
          <p:cNvSpPr/>
          <p:nvPr/>
        </p:nvSpPr>
        <p:spPr>
          <a:xfrm rot="8100000">
            <a:off x="8094528" y="-782639"/>
            <a:ext cx="1608268" cy="1608268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35F49C68-5DDA-564E-9187-CF5F0242E532}"/>
              </a:ext>
            </a:extLst>
          </p:cNvPr>
          <p:cNvSpPr/>
          <p:nvPr/>
        </p:nvSpPr>
        <p:spPr>
          <a:xfrm rot="8100000">
            <a:off x="10364932" y="1790034"/>
            <a:ext cx="2592501" cy="2592501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75000"/>
              <a:alpha val="68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7318F8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1544341F-E63B-D14C-9DDE-1CCCCCD7C9EA}"/>
              </a:ext>
            </a:extLst>
          </p:cNvPr>
          <p:cNvSpPr/>
          <p:nvPr/>
        </p:nvSpPr>
        <p:spPr>
          <a:xfrm rot="8100000">
            <a:off x="7189927" y="4880621"/>
            <a:ext cx="1318286" cy="1318286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75000"/>
              <a:alpha val="3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83D726B3-5192-7845-A888-A8577E823D69}"/>
              </a:ext>
            </a:extLst>
          </p:cNvPr>
          <p:cNvSpPr/>
          <p:nvPr/>
        </p:nvSpPr>
        <p:spPr>
          <a:xfrm rot="8100000">
            <a:off x="9930409" y="5228907"/>
            <a:ext cx="494436" cy="494436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75000"/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9794E5F0-BA0B-7A4C-9160-27112656D4F9}"/>
              </a:ext>
            </a:extLst>
          </p:cNvPr>
          <p:cNvSpPr/>
          <p:nvPr/>
        </p:nvSpPr>
        <p:spPr>
          <a:xfrm rot="8100000">
            <a:off x="5873192" y="5111949"/>
            <a:ext cx="494436" cy="494436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75000"/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A5D01F2D-B34E-0940-BEBC-5C71FD55FD86}"/>
              </a:ext>
            </a:extLst>
          </p:cNvPr>
          <p:cNvSpPr/>
          <p:nvPr/>
        </p:nvSpPr>
        <p:spPr>
          <a:xfrm rot="8100000">
            <a:off x="4809850" y="1585460"/>
            <a:ext cx="494436" cy="494436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4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8D8E902-FB68-AE40-B1CA-340F63922FA1}"/>
              </a:ext>
            </a:extLst>
          </p:cNvPr>
          <p:cNvSpPr/>
          <p:nvPr/>
        </p:nvSpPr>
        <p:spPr>
          <a:xfrm rot="8100000">
            <a:off x="10051039" y="552750"/>
            <a:ext cx="494436" cy="494436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65E7B90A-6AF9-5E47-A4D6-E9B26F850A07}"/>
              </a:ext>
            </a:extLst>
          </p:cNvPr>
          <p:cNvSpPr/>
          <p:nvPr/>
        </p:nvSpPr>
        <p:spPr>
          <a:xfrm rot="8100000">
            <a:off x="3634768" y="-305823"/>
            <a:ext cx="1027135" cy="1027135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5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C5185D3C-02AF-6347-BA73-D3B681619429}"/>
              </a:ext>
            </a:extLst>
          </p:cNvPr>
          <p:cNvSpPr/>
          <p:nvPr/>
        </p:nvSpPr>
        <p:spPr>
          <a:xfrm rot="8100000">
            <a:off x="3491602" y="4570789"/>
            <a:ext cx="1476199" cy="1476199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75000"/>
              <a:alpha val="51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C0740C42-A66F-614D-B24B-DE251F75DE61}"/>
              </a:ext>
            </a:extLst>
          </p:cNvPr>
          <p:cNvSpPr/>
          <p:nvPr/>
        </p:nvSpPr>
        <p:spPr>
          <a:xfrm rot="8100000">
            <a:off x="9701676" y="6363564"/>
            <a:ext cx="494436" cy="494436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75000"/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40157A04-85B5-4343-AF83-97C324A4FFE7}"/>
              </a:ext>
            </a:extLst>
          </p:cNvPr>
          <p:cNvSpPr/>
          <p:nvPr/>
        </p:nvSpPr>
        <p:spPr>
          <a:xfrm rot="8100000">
            <a:off x="-144087" y="469422"/>
            <a:ext cx="691581" cy="691581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31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48F24C7A-433F-D249-BF39-4C5778CD04D7}"/>
              </a:ext>
            </a:extLst>
          </p:cNvPr>
          <p:cNvSpPr/>
          <p:nvPr/>
        </p:nvSpPr>
        <p:spPr>
          <a:xfrm>
            <a:off x="5547355" y="934038"/>
            <a:ext cx="223436" cy="223436"/>
          </a:xfrm>
          <a:prstGeom prst="ellipse">
            <a:avLst/>
          </a:prstGeom>
          <a:solidFill>
            <a:schemeClr val="tx2">
              <a:lumMod val="40000"/>
              <a:lumOff val="60000"/>
              <a:alpha val="61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C08DD49C-257B-D445-B489-266D1212F314}"/>
              </a:ext>
            </a:extLst>
          </p:cNvPr>
          <p:cNvSpPr/>
          <p:nvPr/>
        </p:nvSpPr>
        <p:spPr>
          <a:xfrm>
            <a:off x="10881695" y="38021"/>
            <a:ext cx="223436" cy="223436"/>
          </a:xfrm>
          <a:prstGeom prst="ellipse">
            <a:avLst/>
          </a:prstGeom>
          <a:solidFill>
            <a:schemeClr val="tx2">
              <a:lumMod val="40000"/>
              <a:lumOff val="60000"/>
              <a:alpha val="61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75FEF58-2DB0-9C4C-9F90-5F8960A3B07D}"/>
              </a:ext>
            </a:extLst>
          </p:cNvPr>
          <p:cNvSpPr/>
          <p:nvPr/>
        </p:nvSpPr>
        <p:spPr>
          <a:xfrm>
            <a:off x="2229053" y="337959"/>
            <a:ext cx="223436" cy="223436"/>
          </a:xfrm>
          <a:prstGeom prst="ellipse">
            <a:avLst/>
          </a:prstGeom>
          <a:solidFill>
            <a:schemeClr val="tx2">
              <a:lumMod val="60000"/>
              <a:lumOff val="40000"/>
              <a:alpha val="61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0E7F592C-BFA1-E547-8448-86FC9458EA31}"/>
              </a:ext>
            </a:extLst>
          </p:cNvPr>
          <p:cNvSpPr/>
          <p:nvPr/>
        </p:nvSpPr>
        <p:spPr>
          <a:xfrm>
            <a:off x="10889288" y="5057236"/>
            <a:ext cx="223436" cy="223436"/>
          </a:xfrm>
          <a:prstGeom prst="ellipse">
            <a:avLst/>
          </a:prstGeom>
          <a:solidFill>
            <a:schemeClr val="tx2">
              <a:lumMod val="75000"/>
              <a:alpha val="39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58233DEE-2E18-6749-93B5-196EFD35E574}"/>
              </a:ext>
            </a:extLst>
          </p:cNvPr>
          <p:cNvSpPr/>
          <p:nvPr/>
        </p:nvSpPr>
        <p:spPr>
          <a:xfrm>
            <a:off x="2350547" y="5414125"/>
            <a:ext cx="223436" cy="223436"/>
          </a:xfrm>
          <a:prstGeom prst="ellipse">
            <a:avLst/>
          </a:prstGeom>
          <a:solidFill>
            <a:schemeClr val="accent3">
              <a:alpha val="29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DE6C5B02-C90D-9B47-8877-A0F5A9BDD693}"/>
              </a:ext>
            </a:extLst>
          </p:cNvPr>
          <p:cNvSpPr/>
          <p:nvPr/>
        </p:nvSpPr>
        <p:spPr>
          <a:xfrm>
            <a:off x="5371879" y="6051192"/>
            <a:ext cx="189388" cy="189388"/>
          </a:xfrm>
          <a:prstGeom prst="ellipse">
            <a:avLst/>
          </a:prstGeom>
          <a:solidFill>
            <a:schemeClr val="tx2">
              <a:lumMod val="75000"/>
              <a:alpha val="4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E347825D-90E8-6445-81D4-455FB0B7B471}"/>
              </a:ext>
            </a:extLst>
          </p:cNvPr>
          <p:cNvSpPr/>
          <p:nvPr/>
        </p:nvSpPr>
        <p:spPr>
          <a:xfrm>
            <a:off x="8898662" y="5825745"/>
            <a:ext cx="223436" cy="223436"/>
          </a:xfrm>
          <a:prstGeom prst="ellipse">
            <a:avLst/>
          </a:prstGeom>
          <a:solidFill>
            <a:schemeClr val="tx2">
              <a:lumMod val="75000"/>
              <a:alpha val="4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694EE841-8B28-E341-8A6D-4928C2C36CBA}"/>
              </a:ext>
            </a:extLst>
          </p:cNvPr>
          <p:cNvSpPr/>
          <p:nvPr/>
        </p:nvSpPr>
        <p:spPr>
          <a:xfrm rot="8100000">
            <a:off x="-10183" y="4715236"/>
            <a:ext cx="364227" cy="364227"/>
          </a:xfrm>
          <a:custGeom>
            <a:avLst/>
            <a:gdLst>
              <a:gd name="connsiteX0" fmla="*/ 2777438 w 7074569"/>
              <a:gd name="connsiteY0" fmla="*/ 6759831 h 7074569"/>
              <a:gd name="connsiteX1" fmla="*/ 2462700 w 7074569"/>
              <a:gd name="connsiteY1" fmla="*/ 5999985 h 7074569"/>
              <a:gd name="connsiteX2" fmla="*/ 2462699 w 7074569"/>
              <a:gd name="connsiteY2" fmla="*/ 4611870 h 7074569"/>
              <a:gd name="connsiteX3" fmla="*/ 1074586 w 7074569"/>
              <a:gd name="connsiteY3" fmla="*/ 4611870 h 7074569"/>
              <a:gd name="connsiteX4" fmla="*/ 0 w 7074569"/>
              <a:gd name="connsiteY4" fmla="*/ 3537284 h 7074569"/>
              <a:gd name="connsiteX5" fmla="*/ 1074585 w 7074569"/>
              <a:gd name="connsiteY5" fmla="*/ 2462699 h 7074569"/>
              <a:gd name="connsiteX6" fmla="*/ 2462700 w 7074569"/>
              <a:gd name="connsiteY6" fmla="*/ 2462700 h 7074569"/>
              <a:gd name="connsiteX7" fmla="*/ 2462699 w 7074569"/>
              <a:gd name="connsiteY7" fmla="*/ 1074585 h 7074569"/>
              <a:gd name="connsiteX8" fmla="*/ 3537284 w 7074569"/>
              <a:gd name="connsiteY8" fmla="*/ 0 h 7074569"/>
              <a:gd name="connsiteX9" fmla="*/ 4611870 w 7074569"/>
              <a:gd name="connsiteY9" fmla="*/ 1074586 h 7074569"/>
              <a:gd name="connsiteX10" fmla="*/ 4611869 w 7074569"/>
              <a:gd name="connsiteY10" fmla="*/ 2462699 h 7074569"/>
              <a:gd name="connsiteX11" fmla="*/ 5999984 w 7074569"/>
              <a:gd name="connsiteY11" fmla="*/ 2462700 h 7074569"/>
              <a:gd name="connsiteX12" fmla="*/ 7074569 w 7074569"/>
              <a:gd name="connsiteY12" fmla="*/ 3537285 h 7074569"/>
              <a:gd name="connsiteX13" fmla="*/ 5999984 w 7074569"/>
              <a:gd name="connsiteY13" fmla="*/ 4611870 h 7074569"/>
              <a:gd name="connsiteX14" fmla="*/ 4611869 w 7074569"/>
              <a:gd name="connsiteY14" fmla="*/ 4611870 h 7074569"/>
              <a:gd name="connsiteX15" fmla="*/ 4611869 w 7074569"/>
              <a:gd name="connsiteY15" fmla="*/ 5999984 h 7074569"/>
              <a:gd name="connsiteX16" fmla="*/ 3537284 w 7074569"/>
              <a:gd name="connsiteY16" fmla="*/ 7074569 h 7074569"/>
              <a:gd name="connsiteX17" fmla="*/ 2777438 w 7074569"/>
              <a:gd name="connsiteY17" fmla="*/ 6759831 h 707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74569" h="7074569">
                <a:moveTo>
                  <a:pt x="2777438" y="6759831"/>
                </a:moveTo>
                <a:cubicBezTo>
                  <a:pt x="2582977" y="6565369"/>
                  <a:pt x="2462700" y="6296723"/>
                  <a:pt x="2462700" y="5999985"/>
                </a:cubicBezTo>
                <a:lnTo>
                  <a:pt x="2462699" y="4611870"/>
                </a:lnTo>
                <a:lnTo>
                  <a:pt x="1074586" y="4611870"/>
                </a:lnTo>
                <a:cubicBezTo>
                  <a:pt x="481108" y="4611870"/>
                  <a:pt x="0" y="4130762"/>
                  <a:pt x="0" y="3537284"/>
                </a:cubicBezTo>
                <a:cubicBezTo>
                  <a:pt x="1" y="2943809"/>
                  <a:pt x="481109" y="2462701"/>
                  <a:pt x="1074585" y="2462699"/>
                </a:cubicBezTo>
                <a:lnTo>
                  <a:pt x="2462700" y="2462700"/>
                </a:lnTo>
                <a:lnTo>
                  <a:pt x="2462699" y="1074585"/>
                </a:lnTo>
                <a:cubicBezTo>
                  <a:pt x="2462700" y="481109"/>
                  <a:pt x="2943808" y="1"/>
                  <a:pt x="3537284" y="0"/>
                </a:cubicBezTo>
                <a:cubicBezTo>
                  <a:pt x="4130761" y="1"/>
                  <a:pt x="4611869" y="481109"/>
                  <a:pt x="4611870" y="1074586"/>
                </a:cubicBezTo>
                <a:lnTo>
                  <a:pt x="4611869" y="2462699"/>
                </a:lnTo>
                <a:lnTo>
                  <a:pt x="5999984" y="2462700"/>
                </a:lnTo>
                <a:cubicBezTo>
                  <a:pt x="6593460" y="2462700"/>
                  <a:pt x="7074569" y="2943809"/>
                  <a:pt x="7074569" y="3537285"/>
                </a:cubicBezTo>
                <a:cubicBezTo>
                  <a:pt x="7074569" y="4130762"/>
                  <a:pt x="6593461" y="4611870"/>
                  <a:pt x="5999984" y="4611870"/>
                </a:cubicBezTo>
                <a:lnTo>
                  <a:pt x="4611869" y="4611870"/>
                </a:lnTo>
                <a:lnTo>
                  <a:pt x="4611869" y="5999984"/>
                </a:lnTo>
                <a:cubicBezTo>
                  <a:pt x="4611869" y="6593462"/>
                  <a:pt x="4130762" y="7074570"/>
                  <a:pt x="3537284" y="7074569"/>
                </a:cubicBezTo>
                <a:cubicBezTo>
                  <a:pt x="3240546" y="7074569"/>
                  <a:pt x="2971900" y="6954292"/>
                  <a:pt x="2777438" y="6759831"/>
                </a:cubicBezTo>
                <a:close/>
              </a:path>
            </a:pathLst>
          </a:custGeom>
          <a:solidFill>
            <a:schemeClr val="accent3">
              <a:alpha val="19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21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970037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0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08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2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6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157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58" y="2151701"/>
            <a:ext cx="1913910" cy="23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2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206231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17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8163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206231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611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8892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0292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4528674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1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>
          <p15:clr>
            <a:srgbClr val="F26B43"/>
          </p15:clr>
        </p15:guide>
        <p15:guide id="9" orient="horz" pos="22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867612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ym typeface="Calibri"/>
              </a:rPr>
              <a:t>Агрегирующие функции. Сортировка данных. Приведение типов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Выражение CASE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idx="1"/>
          </p:nvPr>
        </p:nvSpPr>
        <p:spPr>
          <a:xfrm>
            <a:off x="1097280" y="1667166"/>
            <a:ext cx="103632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ru-RU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Выражение CASE в </a:t>
            </a: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</a:t>
            </a:r>
            <a:r>
              <a:rPr lang="ru-RU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 представляет собой общее условное выражение, напоминающее операторы </a:t>
            </a:r>
            <a:r>
              <a:rPr lang="ru-RU" b="0" i="0" u="none" strike="noStrike" cap="none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if</a:t>
            </a:r>
            <a:r>
              <a:rPr lang="ru-RU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/</a:t>
            </a:r>
            <a:r>
              <a:rPr lang="ru-RU" b="0" i="0" u="none" strike="noStrike" cap="none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else</a:t>
            </a:r>
            <a:r>
              <a:rPr lang="ru-RU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в других языках программирования:</a:t>
            </a:r>
            <a:r>
              <a:rPr lang="ru-RU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sz="3200" dirty="0"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068" y="3304717"/>
            <a:ext cx="4889863" cy="235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Подзапросы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5" name="Google Shape;165;p11"/>
          <p:cNvSpPr txBox="1">
            <a:spLocks noGrp="1"/>
          </p:cNvSpPr>
          <p:nvPr>
            <p:ph idx="1"/>
          </p:nvPr>
        </p:nvSpPr>
        <p:spPr>
          <a:xfrm>
            <a:off x="1097280" y="1741486"/>
            <a:ext cx="10615294" cy="460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 dirty="0"/>
              <a:t>Подзапросы (</a:t>
            </a:r>
            <a:r>
              <a:rPr lang="ru-RU" dirty="0" err="1"/>
              <a:t>subquery</a:t>
            </a:r>
            <a:r>
              <a:rPr lang="ru-RU" dirty="0"/>
              <a:t>) представляют такие запросы, которые могут быть встроены в другие запросы.</a:t>
            </a:r>
            <a:endParaRPr dirty="0"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877" y="3105372"/>
            <a:ext cx="7050245" cy="257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Преобразование типов данных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2" name="Google Shape;172;p1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0500" y="1518452"/>
            <a:ext cx="10391957" cy="385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500" y="5371011"/>
            <a:ext cx="10391957" cy="92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Преобразование типов данных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9" name="Google Shape;179;p13"/>
          <p:cNvSpPr txBox="1">
            <a:spLocks noGrp="1"/>
          </p:cNvSpPr>
          <p:nvPr>
            <p:ph idx="1"/>
          </p:nvPr>
        </p:nvSpPr>
        <p:spPr>
          <a:xfrm>
            <a:off x="1097279" y="1845734"/>
            <a:ext cx="1057748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 первом подходе скобки функции CAST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используются для определения значения и желаемого типа данных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 CAST ( VALUE AS TYPE );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Добавление нотации :: между значением и желаемым типом данных — еще один подход к приведению значения. Синтаксис показан ниже: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 VALUE::TYPE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41BC738-CE75-82AE-5AA7-5228D8A93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5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4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Практическая работа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idx="1"/>
          </p:nvPr>
        </p:nvSpPr>
        <p:spPr>
          <a:xfrm>
            <a:off x="625642" y="1845734"/>
            <a:ext cx="11069053" cy="43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Задача – Необходимо получить данные об игроках, из базы «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pg_football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», по следующим условиям: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1. Игроки, сыгравшие в матче за дату – «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2019-04-14 16:30:00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» и имеющие гражданство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Бразилии.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2. Игроки, сыгравшие в матче за дату – «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2019-05-04 19:45:00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» и имеющие гражданство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Европейских стран.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	3. Игроки, сыгравшие в матче за дату – «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2018-11-03 17:30:00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» и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не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имеющих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гражданство.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Общие условия: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Набор полей -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nickname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first_name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last_name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citizenship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role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game_date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team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city_game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time_in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goals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cards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Сортировка –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дата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игры, сыгранное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время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матче от большего к меньшему, количество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голов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Практическая работа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idx="1"/>
          </p:nvPr>
        </p:nvSpPr>
        <p:spPr>
          <a:xfrm>
            <a:off x="577273" y="1861127"/>
            <a:ext cx="11037454" cy="82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Необходимые данные: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83163"/>
            <a:ext cx="12192000" cy="350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Агрегирующие функции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idx="1"/>
          </p:nvPr>
        </p:nvSpPr>
        <p:spPr>
          <a:xfrm>
            <a:off x="1066800" y="1905608"/>
            <a:ext cx="10058400" cy="388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32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Основные агрегирующие функции: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SUM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находит сумму значений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MIN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находит наименьшее значение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MAX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находит наибольшее значение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AVG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находит среднее значение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COUNT(*)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находит количество строк в запросе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Агрегирующие функции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idx="1"/>
          </p:nvPr>
        </p:nvSpPr>
        <p:spPr>
          <a:xfrm>
            <a:off x="2216134" y="2525539"/>
            <a:ext cx="9334182" cy="191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 агрегирующая функция (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column_name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  <a:b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FROM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   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table_name</a:t>
            </a:r>
            <a:b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WHERE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condition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590492" y="1829805"/>
            <a:ext cx="83556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Синтаксис агрегирующих функций: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4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LIMIT и OFFSET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4" name="Google Shape;134;p6"/>
          <p:cNvSpPr txBox="1">
            <a:spLocks noGrp="1"/>
          </p:cNvSpPr>
          <p:nvPr>
            <p:ph idx="1"/>
          </p:nvPr>
        </p:nvSpPr>
        <p:spPr>
          <a:xfrm>
            <a:off x="962526" y="1613149"/>
            <a:ext cx="10766090" cy="460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Операторы для получения диапазона строк. LIMIT и OFFSET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LIMIT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позволяет извлечь определенное количество строк.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OFFSET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позволяет указать, с какой строки надо начинать выборку.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SELECT 	*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FROM 		</a:t>
            </a:r>
            <a:r>
              <a:rPr lang="ru-RU" i="1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table_name</a:t>
            </a:r>
            <a:endParaRPr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ORDER BY 	</a:t>
            </a:r>
            <a:r>
              <a:rPr lang="ru-RU" i="1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table_field</a:t>
            </a:r>
            <a:endParaRPr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LIMIT 		количество строк для ограничения;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ru-RU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OFFSET	c какой строки начать выборку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2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DISTINCT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0" name="Google Shape;140;p7"/>
          <p:cNvSpPr txBox="1">
            <a:spLocks noGrp="1"/>
          </p:cNvSpPr>
          <p:nvPr>
            <p:ph idx="1"/>
          </p:nvPr>
        </p:nvSpPr>
        <p:spPr>
          <a:xfrm>
            <a:off x="818146" y="1741486"/>
            <a:ext cx="10894427" cy="460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DISTINCT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позволяет выбрать уникальные данные по определенным столбцам.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DISTINCT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нашел широкое применение в операторе SQL SELECT, для выборки уникальных значений и так же используется в агрегатных функциях.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SELECT  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DISTINCT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column_name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FROM 	 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table_name</a:t>
            </a:r>
            <a:endParaRPr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9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Операторы фильтрации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idx="1"/>
          </p:nvPr>
        </p:nvSpPr>
        <p:spPr>
          <a:xfrm>
            <a:off x="1097280" y="1653229"/>
            <a:ext cx="10725752" cy="460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Основные операторы фильтрации – IN, BETWEEN, LIKE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позволяет определить набор значений, которые должны иметь столбцы.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BETWEEN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определяет диапазон значений с помощью начального и конечного значения, которому должно соответствовать выражение.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LIKE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принимает шаблон строки, которому должно соответствовать выражение.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8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Сортировка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2" name="Google Shape;152;p9"/>
          <p:cNvSpPr txBox="1">
            <a:spLocks noGrp="1"/>
          </p:cNvSpPr>
          <p:nvPr>
            <p:ph idx="1"/>
          </p:nvPr>
        </p:nvSpPr>
        <p:spPr>
          <a:xfrm>
            <a:off x="770020" y="1500855"/>
            <a:ext cx="10942553" cy="460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ORDER BY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позволяет отсортировать значения по определенному столбцу.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SELECT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      *</a:t>
            </a:r>
            <a:b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FROM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         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table_name</a:t>
            </a:r>
            <a:b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ORDER BY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 </a:t>
            </a:r>
            <a:r>
              <a:rPr lang="ru-RU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table_field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 [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asc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/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desc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]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Также можно производить упорядочивание данных по псевдониму столбца, который определяется с помощью оператора AS.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В качестве критерия сортировки также можно использовать сложно выражение на основе столбцов.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violet">
      <a:dk1>
        <a:sysClr val="windowText" lastClr="000000"/>
      </a:dk1>
      <a:lt1>
        <a:sysClr val="window" lastClr="FFFFFF"/>
      </a:lt1>
      <a:dk2>
        <a:srgbClr val="7318F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3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FE9F3530-2C79-4132-85EA-79EC268EFA29}" vid="{F2D17097-4ABE-4AAE-AE2F-195A779C02F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17</TotalTime>
  <Words>552</Words>
  <Application>Microsoft Office PowerPoint</Application>
  <PresentationFormat>Широкоэкранный</PresentationFormat>
  <Paragraphs>63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Light</vt:lpstr>
      <vt:lpstr>Lucida Console</vt:lpstr>
      <vt:lpstr>Wingdings</vt:lpstr>
      <vt:lpstr>Тема Office</vt:lpstr>
      <vt:lpstr>Агрегирующие функции. Сортировка данных. Приведение типов</vt:lpstr>
      <vt:lpstr>Практическая работа</vt:lpstr>
      <vt:lpstr>Практическая работа</vt:lpstr>
      <vt:lpstr>Агрегирующие функции</vt:lpstr>
      <vt:lpstr>Агрегирующие функции</vt:lpstr>
      <vt:lpstr>LIMIT и OFFSET</vt:lpstr>
      <vt:lpstr>DISTINCT</vt:lpstr>
      <vt:lpstr>Операторы фильтрации</vt:lpstr>
      <vt:lpstr>Сортировка</vt:lpstr>
      <vt:lpstr>Выражение CASE</vt:lpstr>
      <vt:lpstr>Подзапросы</vt:lpstr>
      <vt:lpstr>Преобразование типов данных</vt:lpstr>
      <vt:lpstr>Преобразование типов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Агрегирующие функции, сортировка данных, приведение типов</dc:title>
  <dc:creator>admin</dc:creator>
  <cp:lastModifiedBy>admin</cp:lastModifiedBy>
  <cp:revision>3</cp:revision>
  <dcterms:created xsi:type="dcterms:W3CDTF">2022-11-22T09:06:17Z</dcterms:created>
  <dcterms:modified xsi:type="dcterms:W3CDTF">2023-04-06T13:13:57Z</dcterms:modified>
</cp:coreProperties>
</file>