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w9lA48kA1tpHOybNoOH6JjDkS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55E87-20C7-D8A6-E129-D24714F5A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BA6601-B802-ED12-919C-68E029266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4DB505-2C3A-DFFB-D109-48EFCCAE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B0439E-2CA5-48B4-1B67-0040A83E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AB13D2-7664-4433-8251-A4C1FE51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82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3A46E-E656-17A0-E4CF-76510898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0A059B-CEA8-9ECA-1155-859466969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69EBFB-377F-5928-A149-C2D3A543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AE1B5-A01D-3EB9-873E-B7799921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8B2D69-EBA9-22A8-91A2-89C08198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8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63535-6C60-2BB5-9F4D-C4E8762FA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848884-9C36-18AB-BADE-24707A29B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ABCB2-8274-9A74-CADA-84877446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75F85F-D332-9280-B202-2120F4D9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7AB79E-46A6-1CDD-3652-9F2B25A8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82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EC52C-40B8-C4A6-0441-7FA8A8FD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A702C-79D8-58DB-0EA7-EFA1DB6C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14BF0-AFE9-45C4-328B-FD1CF35F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688D1-C05F-FA2E-7A33-C9623EB6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3E78C-CDE3-754B-3173-5E392B1B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62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FDFE7-657B-CF0A-F014-735816F1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8685DC-A910-D885-D88C-D27159732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91790F-7C83-17A5-C31C-E6D7D965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8F0EF-A553-FE84-4DEA-6D3E6D6F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B5EE74-61EF-133A-C466-7EF5F0B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92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3E6CD-5766-F963-2F30-7E8B9577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9D84E-1DC1-B292-096D-FF14EA7D0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201344-E579-BF94-F67E-97BB307DC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959DEF-7C27-0642-99EB-5645C65C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117578-31BB-FC3F-4CEA-8AFB789B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A00FE9-D574-886F-45B6-D5055F64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87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5A6C-D079-9067-E7A3-E9DA3FA4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EB4839-609E-0F4F-956F-93F92DC3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4E7EC6-CFA9-27C9-2B4E-D6A27A89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81FE7-66AB-761A-F306-3552A8A71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58BA63-C5A4-FE26-0AD0-9D0812303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09F7EA-D398-3CE6-0ED0-723B0DE3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2C6EEE-ACD8-9E70-E24A-BDE9BDAF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64A836-2317-682E-0E3B-64ADFA31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90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2F379-310D-5382-0107-1B90FFBD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5682A1-1B67-9F15-3B83-88B24905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0D6558-04FD-9187-D1CA-39C38AA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6E8136-E677-3163-DD07-4FC5FAE7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6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3CB5A1-A5A8-BDD1-F5D2-F9839C6E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206C77-37B7-E55D-4953-ECF1568D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D592FD-5231-26F5-5894-4C012A26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3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68A6D-7305-3982-75CC-2F9564D0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5089F-B5DB-1818-88BD-F6A762F7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6D5C6-1E43-6D0A-D4B8-583FFBB40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7B2CA6-4A06-95C1-E01B-CA8608E0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7C7BE1-0DBD-E80C-DDE6-30B534D9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F47E44-6849-0092-B46B-89F4635F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6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BFA7B-0EEE-4FA8-0DEA-655DC250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EDD2AD-D19B-F568-5A29-E41D0EF53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A38017-4D91-0846-8489-20725395B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268201-F3AE-2A0C-8770-ABEBBF05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F57F3B-9FDB-11F5-5D63-FEF56FE4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A87182-4079-F077-670C-0672E563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073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CA418-1EA2-0882-BEAD-06979F43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BA7F38-78BA-52CC-95FB-068B2F4F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61283-DCAA-C2DF-5F6C-1D59B874F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88429B-7A11-4E8F-C29C-66C685874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4FD2F-7346-3F8E-89EB-E306F5965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89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7515" y="2270870"/>
            <a:ext cx="6489857" cy="1560477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Calibri" panose="020F0502020204030204" pitchFamily="34" charset="0"/>
                <a:cs typeface="Calibri" panose="020F0502020204030204" pitchFamily="34" charset="0"/>
              </a:rPr>
              <a:t>Понятие индекса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Занятие №6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DB5939EF-FD0D-5401-136D-2172AB18B9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86810E-9C21-C5FA-35C1-796C9815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r="4403"/>
          <a:stretch/>
        </p:blipFill>
        <p:spPr>
          <a:xfrm>
            <a:off x="8027190" y="1368167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7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Предназначение индексов</a:t>
            </a:r>
            <a:endParaRPr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3" name="Google Shape;163;p10"/>
          <p:cNvSpPr txBox="1">
            <a:spLocks noGrp="1"/>
          </p:cNvSpPr>
          <p:nvPr>
            <p:ph idx="1"/>
          </p:nvPr>
        </p:nvSpPr>
        <p:spPr>
          <a:xfrm>
            <a:off x="1097280" y="1429794"/>
            <a:ext cx="10287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Простейший метод решения задачи поиска записей в базе данных, удовлетворяющих определенному критерию, — полный перебор. Но с ростом количества записей производительность такого подхода будет заметно падать. Для повышения производительности поиска создаются вспомогательные структуры — </a:t>
            </a:r>
            <a:r>
              <a:rPr lang="ru-RU" sz="26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индексы</a:t>
            </a:r>
            <a:r>
              <a:rPr lang="ru-RU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.</a:t>
            </a:r>
            <a:endParaRPr sz="2600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600" dirty="0"/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6570" y="3429000"/>
            <a:ext cx="8039819" cy="289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9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Индексы в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PostgreSQL</a:t>
            </a:r>
            <a:endParaRPr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0" name="Google Shape;170;p11"/>
          <p:cNvSpPr txBox="1">
            <a:spLocks noGrp="1"/>
          </p:cNvSpPr>
          <p:nvPr>
            <p:ph idx="1"/>
          </p:nvPr>
        </p:nvSpPr>
        <p:spPr>
          <a:xfrm>
            <a:off x="1097279" y="1440614"/>
            <a:ext cx="1036342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Список всех возможных типов индексов на текущем сервере СУБД </a:t>
            </a:r>
            <a:r>
              <a:rPr lang="ru-RU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PostgreSQL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ru-RU" sz="2800" b="1" u="sng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SELECT</a:t>
            </a:r>
            <a:r>
              <a:rPr lang="ru-RU" sz="2800" u="sng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u="sng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amname</a:t>
            </a:r>
            <a:r>
              <a:rPr lang="ru-RU" sz="2800" u="sng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u="sng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FROM</a:t>
            </a:r>
            <a:r>
              <a:rPr lang="ru-RU" sz="2800" u="sng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u="sng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pg_am</a:t>
            </a:r>
            <a:r>
              <a:rPr lang="ru-RU" sz="2800" u="sng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;</a:t>
            </a:r>
            <a:endParaRPr sz="2800" u="sng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5638" y="3058223"/>
            <a:ext cx="6994541" cy="319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9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B-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tree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(сбалансированное дерево)</a:t>
            </a:r>
            <a:endParaRPr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77" name="Google Shape;177;p12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6005" y="2049815"/>
            <a:ext cx="9940949" cy="27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1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Хеш-индекс</a:t>
            </a:r>
            <a:endParaRPr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83" name="Google Shape;183;p1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23171" y="1948157"/>
            <a:ext cx="9006617" cy="2961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92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Специализированные индексы</a:t>
            </a:r>
            <a:endParaRPr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89" name="Google Shape;189;p1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93868" y="2074462"/>
            <a:ext cx="8204263" cy="270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7280" y="535709"/>
            <a:ext cx="10058400" cy="9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Типы баз данных</a:t>
            </a:r>
            <a:endParaRPr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idx="1"/>
          </p:nvPr>
        </p:nvSpPr>
        <p:spPr>
          <a:xfrm>
            <a:off x="836716" y="1746870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92608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Существует много разных типов баз данных. </a:t>
            </a: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29260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Наиболее популярные типы:</a:t>
            </a:r>
            <a:endParaRPr dirty="0"/>
          </a:p>
          <a:p>
            <a:pPr marL="29260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29260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Реляционные базы данных</a:t>
            </a:r>
            <a:endParaRPr dirty="0"/>
          </a:p>
          <a:p>
            <a:pPr marL="29260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Key-</a:t>
            </a:r>
            <a:r>
              <a:rPr lang="ru-RU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value</a:t>
            </a: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базы данных</a:t>
            </a:r>
            <a:endParaRPr dirty="0"/>
          </a:p>
          <a:p>
            <a:pPr marL="29260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Документно-ориентированные базы данных</a:t>
            </a:r>
            <a:endParaRPr dirty="0"/>
          </a:p>
          <a:p>
            <a:pPr marL="29260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</a:t>
            </a:r>
            <a:r>
              <a:rPr lang="ru-RU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Графовые</a:t>
            </a: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базы данных</a:t>
            </a:r>
            <a:endParaRPr dirty="0"/>
          </a:p>
          <a:p>
            <a:pPr marL="29260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Колоночные базы данных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5639" y="2215463"/>
            <a:ext cx="42386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2447" y="3634124"/>
            <a:ext cx="3585008" cy="290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097280" y="348413"/>
            <a:ext cx="10058400" cy="105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Система Управления Базами Данных</a:t>
            </a:r>
            <a:endParaRPr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idx="1"/>
          </p:nvPr>
        </p:nvSpPr>
        <p:spPr>
          <a:xfrm>
            <a:off x="1097280" y="1928860"/>
            <a:ext cx="10058400" cy="332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СУБД - </a:t>
            </a:r>
            <a:r>
              <a:rPr lang="ru-RU" sz="26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DataBase</a:t>
            </a:r>
            <a:r>
              <a:rPr lang="ru-RU" sz="2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Management System (DBMS)</a:t>
            </a:r>
            <a:endParaRPr sz="26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Программное средство независимое от области базы данных: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Управление создания и использования баз данных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Проверка ограничений и учет правил для модели БД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Контроль доступа к данным</a:t>
            </a:r>
            <a:endParaRPr sz="26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3" descr="Понятие базы данных и что такое СУБД : WEBCodiu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3667" y="4584977"/>
            <a:ext cx="69056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OLAP и OLTP системы</a:t>
            </a:r>
            <a:endParaRPr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3" name="Google Shape;123;p4"/>
          <p:cNvSpPr txBox="1">
            <a:spLocks noGrp="1"/>
          </p:cNvSpPr>
          <p:nvPr>
            <p:ph idx="1"/>
          </p:nvPr>
        </p:nvSpPr>
        <p:spPr>
          <a:xfrm>
            <a:off x="1097280" y="1600808"/>
            <a:ext cx="10346575" cy="388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Оперативная обработка онлайн (OLTP - </a:t>
            </a:r>
            <a:r>
              <a:rPr lang="ru-RU" sz="26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Online </a:t>
            </a:r>
            <a:r>
              <a:rPr lang="ru-RU" sz="2600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Transactional</a:t>
            </a:r>
            <a:r>
              <a:rPr lang="ru-RU" sz="26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Processing</a:t>
            </a:r>
            <a:r>
              <a:rPr lang="ru-RU" sz="2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)</a:t>
            </a:r>
            <a:endParaRPr sz="26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Для того чтобы крупные / средние компании могли выполнять свои административные / коммерческие задачи или задачи по продажам, обязательно иметь системы OLTP, которые должны заботиться об огромном количестве транзакций, которые происходят каждый день.</a:t>
            </a:r>
            <a:endParaRPr sz="26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6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Аналитическая обработка онлайн (OLAP - </a:t>
            </a:r>
            <a:r>
              <a:rPr lang="ru-RU" sz="26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Online </a:t>
            </a:r>
            <a:r>
              <a:rPr lang="ru-RU" sz="2600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Analytical</a:t>
            </a:r>
            <a:r>
              <a:rPr lang="ru-RU" sz="26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Processing</a:t>
            </a:r>
            <a:r>
              <a:rPr lang="ru-RU" sz="2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)</a:t>
            </a:r>
            <a:endParaRPr sz="26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На уровне OLAP происходит очень мало транзакций, и они помогают бизнесу принимать лучшие решения.</a:t>
            </a:r>
            <a:endParaRPr sz="2600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95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Преобразование типов данных</a:t>
            </a:r>
            <a:endParaRPr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29" name="Google Shape;129;p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0501" y="1609045"/>
            <a:ext cx="10391957" cy="3852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500" y="5371011"/>
            <a:ext cx="10391957" cy="92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7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Массивы</a:t>
            </a:r>
            <a:endParaRPr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6" name="Google Shape;136;p6"/>
          <p:cNvSpPr txBox="1">
            <a:spLocks noGrp="1"/>
          </p:cNvSpPr>
          <p:nvPr>
            <p:ph idx="1"/>
          </p:nvPr>
        </p:nvSpPr>
        <p:spPr>
          <a:xfrm>
            <a:off x="1097280" y="1500293"/>
            <a:ext cx="10058400" cy="385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PostgreSQL</a:t>
            </a:r>
            <a:r>
              <a:rPr lang="ru-RU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позволяет создавать в таблицах такие столбцы, в которых будут содержаться не скалярные значения, а массивы переменной длины.</a:t>
            </a:r>
            <a:endParaRPr sz="26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298" y="2992109"/>
            <a:ext cx="3601403" cy="201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Выражение CASE</a:t>
            </a:r>
            <a:endParaRPr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3" name="Google Shape;143;p7"/>
          <p:cNvSpPr txBox="1">
            <a:spLocks noGrp="1"/>
          </p:cNvSpPr>
          <p:nvPr>
            <p:ph idx="1"/>
          </p:nvPr>
        </p:nvSpPr>
        <p:spPr>
          <a:xfrm>
            <a:off x="1097280" y="1469308"/>
            <a:ext cx="1036320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ru-RU" sz="2600" b="0" i="0" u="none" strike="noStrike" cap="none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Выражение CASE в </a:t>
            </a: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SQL</a:t>
            </a:r>
            <a:r>
              <a:rPr lang="ru-RU" sz="2600" b="0" i="0" u="none" strike="noStrike" cap="none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 представляет собой общее условное выражение, напоминающее операторы </a:t>
            </a:r>
            <a:r>
              <a:rPr lang="ru-RU" sz="2600" b="0" i="0" u="none" strike="noStrike" cap="none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if</a:t>
            </a:r>
            <a:r>
              <a:rPr lang="ru-RU" sz="2600" b="0" i="0" u="none" strike="noStrike" cap="none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/</a:t>
            </a:r>
            <a:r>
              <a:rPr lang="ru-RU" sz="2600" b="0" i="0" u="none" strike="noStrike" cap="none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else</a:t>
            </a:r>
            <a:r>
              <a:rPr lang="ru-RU" sz="2600" b="0" i="0" u="none" strike="noStrike" cap="none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в других языках программирования:</a:t>
            </a:r>
            <a:r>
              <a:rPr lang="ru-RU" sz="26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endParaRPr sz="2600" dirty="0"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1068" y="3212347"/>
            <a:ext cx="4889863" cy="235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7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n-lt"/>
                <a:sym typeface="Times New Roman"/>
              </a:rPr>
              <a:t>JSON</a:t>
            </a:r>
            <a:endParaRPr dirty="0">
              <a:solidFill>
                <a:schemeClr val="accent1">
                  <a:lumMod val="75000"/>
                </a:schemeClr>
              </a:solidFill>
              <a:latin typeface="+mn-lt"/>
              <a:sym typeface="Times New Roman"/>
            </a:endParaRPr>
          </a:p>
        </p:txBody>
      </p:sp>
      <p:pic>
        <p:nvPicPr>
          <p:cNvPr id="150" name="Google Shape;150;p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8845558" y="1062446"/>
            <a:ext cx="2801010" cy="492717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/>
          <p:nvPr/>
        </p:nvSpPr>
        <p:spPr>
          <a:xfrm>
            <a:off x="1033970" y="2044046"/>
            <a:ext cx="6810619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0" i="0" u="none" strike="noStrike" cap="none" dirty="0">
                <a:solidFill>
                  <a:srgbClr val="202124"/>
                </a:solidFill>
                <a:ea typeface="Times New Roman"/>
                <a:cs typeface="Times New Roman"/>
                <a:sym typeface="Times New Roman"/>
              </a:rPr>
              <a:t>Типы JSON предназначены для хранения данных JSON (JavaScript Object </a:t>
            </a:r>
            <a:r>
              <a:rPr lang="ru-RU" sz="2600" b="0" i="0" u="none" strike="noStrike" cap="none" dirty="0" err="1">
                <a:solidFill>
                  <a:srgbClr val="202124"/>
                </a:solidFill>
                <a:ea typeface="Times New Roman"/>
                <a:cs typeface="Times New Roman"/>
                <a:sym typeface="Times New Roman"/>
              </a:rPr>
              <a:t>Notation</a:t>
            </a:r>
            <a:r>
              <a:rPr lang="ru-RU" sz="2600" b="0" i="0" u="none" strike="noStrike" cap="none" dirty="0">
                <a:solidFill>
                  <a:srgbClr val="202124"/>
                </a:solidFill>
                <a:ea typeface="Times New Roman"/>
                <a:cs typeface="Times New Roman"/>
                <a:sym typeface="Times New Roman"/>
              </a:rPr>
              <a:t>, Запись объекта JavaScript) </a:t>
            </a:r>
            <a:endParaRPr sz="26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915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Готовые учебные БД</a:t>
            </a:r>
            <a:endParaRPr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57" name="Google Shape;157;p9"/>
          <p:cNvSpPr txBox="1">
            <a:spLocks noGrp="1"/>
          </p:cNvSpPr>
          <p:nvPr>
            <p:ph idx="1"/>
          </p:nvPr>
        </p:nvSpPr>
        <p:spPr>
          <a:xfrm>
            <a:off x="1097280" y="1825625"/>
            <a:ext cx="102565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Скрипты учебных БД, к которым адресуются запросы по SQL:</a:t>
            </a:r>
            <a:endParaRPr lang="ru-RU" dirty="0">
              <a:sym typeface="Times New Roman"/>
            </a:endParaRPr>
          </a:p>
          <a:p>
            <a:pPr marL="9144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endParaRPr lang="ru-RU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9144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https://www.sql-ex.ru/db_script_download.php?Lang=0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333</Words>
  <Application>Microsoft Office PowerPoint</Application>
  <PresentationFormat>Широкоэкранный</PresentationFormat>
  <Paragraphs>42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Light</vt:lpstr>
      <vt:lpstr>Times New Roman</vt:lpstr>
      <vt:lpstr>Тема Office</vt:lpstr>
      <vt:lpstr>Понятие индекса</vt:lpstr>
      <vt:lpstr>Типы баз данных</vt:lpstr>
      <vt:lpstr>Система Управления Базами Данных</vt:lpstr>
      <vt:lpstr>OLAP и OLTP системы</vt:lpstr>
      <vt:lpstr>Преобразование типов данных</vt:lpstr>
      <vt:lpstr>Массивы</vt:lpstr>
      <vt:lpstr>Выражение CASE</vt:lpstr>
      <vt:lpstr>JSON</vt:lpstr>
      <vt:lpstr>Готовые учебные БД</vt:lpstr>
      <vt:lpstr>Предназначение индексов</vt:lpstr>
      <vt:lpstr>Индексы в PostgreSQL</vt:lpstr>
      <vt:lpstr>B-tree (сбалансированное дерево)</vt:lpstr>
      <vt:lpstr>Хеш-индекс</vt:lpstr>
      <vt:lpstr>Специализированные индексы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индекса</dc:title>
  <dc:creator>admin</dc:creator>
  <cp:lastModifiedBy>admin</cp:lastModifiedBy>
  <cp:revision>2</cp:revision>
  <dcterms:created xsi:type="dcterms:W3CDTF">2022-11-22T09:06:17Z</dcterms:created>
  <dcterms:modified xsi:type="dcterms:W3CDTF">2023-04-06T13:44:10Z</dcterms:modified>
</cp:coreProperties>
</file>