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P0bPIKdxWxNoesn7c45B/vsH0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3C83D-BA37-4B2C-A146-293201CFED7E}">
  <a:tblStyle styleId="{84A3C83D-BA37-4B2C-A146-293201CFE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B01295-8259-4E41-8617-53B98290AF1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E6DFF-6710-EF5B-FC8B-3F1977CDA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9E2DEA-11D1-CAD9-5752-A8F889A38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616D4-B942-0300-7238-3A044E65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604B9-6CC0-C5A1-9A94-DF9D6931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2250D-FB7C-D6EA-BC12-FEA8A5A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32751-4A80-EC7B-4713-BEDEE652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F16CA6-4403-7F9F-9162-1E09ECB9E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629B9-2698-565E-306E-52128314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D755E-4239-106E-D047-C3C98B34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B04F28-4134-DE27-4AED-8EA5718A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5CA6D0-1E48-3F08-FC9A-8DFF85522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8C24B1-6A3F-7BFE-D1F2-9F6C40E4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488C8-D65C-D469-856A-87610661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D5F62-EC26-D3A1-54D7-3A5482D1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C8FD7-6949-AFB5-4C42-FE8B0187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242F9-7FAD-C584-1777-EE6716CB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F5867-B4F1-7CA8-02B8-D21098D0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ADC5F0-D034-4072-8476-F9C2FD81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25C68-F083-3611-7F15-4CCF44C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04C67-750C-2BCD-77CB-1476085B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A62D9-18D6-E94D-E934-EF0CDCBE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1A6AF-2EA9-B4D6-2134-94C8719A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06E4D4-AC85-4F4B-190C-1B42D838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87205-6EAC-40B8-410A-D94DE257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DD664A-4598-EDC6-1907-E21E014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2FDB-2489-094C-F03D-F5241DD6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5D307-8E91-0366-D761-291753D6E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D9D0A6-E289-DD41-0654-913232EE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F511F3-7A8B-65A5-8EB1-6D31A2D7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A6B35-A108-69B8-127C-5C123798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64B76C-8F0C-6863-71FD-E13F936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0FFB1-66E7-A21E-9AD8-B6EB3B53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9A671-E4B0-7E68-30ED-2615B6A8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C32566-1AF0-D9DF-C401-EB4529E0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0E9853-5662-5CD3-25A2-4A8E7F96E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5AE8C3-CC79-B495-F5FF-72E82ED06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802A18-5589-6C34-EC5F-35FF480E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EA9F27-073E-2DA7-DCC4-69CE7B0D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8588B1-E974-7123-3393-E0DE40DF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06379-A8AE-A294-603C-6B51B2CD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3814A5-0DFE-9977-405D-8AA8804F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4D826C-593E-B582-0E9E-F3D56B6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32BFCC-B9D3-6A42-DE27-CBC0D8CD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F53FAA-D25E-E21E-649C-962138D3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57C0CD-286E-38A4-E85E-36CF919A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42FBD-D4FE-0077-3B76-E7579A96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6FE50-2C34-F99E-824C-26FBA06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C8F93-513E-2BEF-3E89-CF4250FC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98638F-8D90-A56D-C87E-05BC50B7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0BE0-50BE-5B5D-4548-5F0CB28F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60EC8-2B8C-D541-A010-1B146B88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B07F0E-B244-61D0-7246-6D783B29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BA452-4B41-F93A-5A76-9860235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CA5740-B2FF-029B-2798-3317E5F77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49527B-DFF4-42CF-7A0D-AEF3669E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F5A0B-BC8F-7552-30BE-661CFFB8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83240-CCC5-A715-57B3-11AB16D8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AA3221-F483-94F7-BDB3-154332E1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9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ED528-CFCC-0C0C-C049-A2257866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2FD42-9039-5FA5-BAB6-8CD961A8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A1EAA1-31A7-C743-2F15-03E4013AC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68AEA-A02A-53E8-E07F-2B96EBBDF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5313B-E5EA-08AD-2239-477FF7421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761056"/>
            <a:ext cx="6489857" cy="156047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+mn-lt"/>
              </a:rPr>
              <a:t>Группировка </a:t>
            </a:r>
            <a:r>
              <a:rPr lang="en-US" sz="4800" dirty="0">
                <a:latin typeface="+mn-lt"/>
              </a:rPr>
              <a:t>GROUP BY, HAVING</a:t>
            </a:r>
            <a:endParaRPr lang="ru-RU" sz="4800" dirty="0"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Занятие №9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JOIN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Объединение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1097280" y="1997839"/>
            <a:ext cx="827568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field_A</a:t>
            </a:r>
            <a:r>
              <a:rPr lang="en-US" sz="3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field_B</a:t>
            </a:r>
            <a:endParaRPr sz="3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3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table_1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JOIN</a:t>
            </a:r>
            <a:r>
              <a:rPr lang="en-US" sz="3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table_2 </a:t>
            </a:r>
            <a:r>
              <a:rPr lang="en-US" sz="3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ON</a:t>
            </a:r>
            <a:r>
              <a:rPr lang="en-US" sz="3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field_1 = field_2</a:t>
            </a:r>
            <a:endParaRPr sz="3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9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Пример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JOIN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529867" y="2351495"/>
            <a:ext cx="9204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cs typeface="Times New Roman"/>
                <a:sym typeface="Times New Roman"/>
              </a:rPr>
              <a:t>Shoes</a:t>
            </a:r>
            <a:endParaRPr sz="2400" dirty="0">
              <a:solidFill>
                <a:schemeClr val="dk1"/>
              </a:solidFill>
              <a:cs typeface="Times New Roman"/>
              <a:sym typeface="Times New Roman"/>
            </a:endParaRPr>
          </a:p>
        </p:txBody>
      </p:sp>
      <p:graphicFrame>
        <p:nvGraphicFramePr>
          <p:cNvPr id="175" name="Google Shape;175;p11"/>
          <p:cNvGraphicFramePr/>
          <p:nvPr/>
        </p:nvGraphicFramePr>
        <p:xfrm>
          <a:off x="909102" y="2816852"/>
          <a:ext cx="2235200" cy="111255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shop_id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6" name="Google Shape;176;p11"/>
          <p:cNvGraphicFramePr/>
          <p:nvPr/>
        </p:nvGraphicFramePr>
        <p:xfrm>
          <a:off x="8760685" y="2816853"/>
          <a:ext cx="2235200" cy="111255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6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7" name="Google Shape;177;p11"/>
          <p:cNvSpPr txBox="1"/>
          <p:nvPr/>
        </p:nvSpPr>
        <p:spPr>
          <a:xfrm>
            <a:off x="9409249" y="2351495"/>
            <a:ext cx="9380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cs typeface="Times New Roman"/>
                <a:sym typeface="Times New Roman"/>
              </a:rPr>
              <a:t>Shops</a:t>
            </a:r>
            <a:endParaRPr sz="2400" dirty="0">
              <a:solidFill>
                <a:schemeClr val="dk1"/>
              </a:solidFill>
              <a:cs typeface="Times New Roman"/>
              <a:sym typeface="Times New Roman"/>
            </a:endParaRPr>
          </a:p>
        </p:txBody>
      </p:sp>
      <p:graphicFrame>
        <p:nvGraphicFramePr>
          <p:cNvPr id="178" name="Google Shape;178;p11"/>
          <p:cNvGraphicFramePr/>
          <p:nvPr/>
        </p:nvGraphicFramePr>
        <p:xfrm>
          <a:off x="4159054" y="5147882"/>
          <a:ext cx="3294700" cy="111255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6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9" name="Google Shape;179;p11"/>
          <p:cNvCxnSpPr/>
          <p:nvPr/>
        </p:nvCxnSpPr>
        <p:spPr>
          <a:xfrm>
            <a:off x="1384612" y="3928220"/>
            <a:ext cx="3584552" cy="1219662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11"/>
          <p:cNvCxnSpPr/>
          <p:nvPr/>
        </p:nvCxnSpPr>
        <p:spPr>
          <a:xfrm flipH="1">
            <a:off x="6654788" y="3929373"/>
            <a:ext cx="3223500" cy="1218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11"/>
          <p:cNvSpPr txBox="1"/>
          <p:nvPr/>
        </p:nvSpPr>
        <p:spPr>
          <a:xfrm>
            <a:off x="5043054" y="4353385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shop_id = id</a:t>
            </a:r>
            <a:endParaRPr sz="1800" b="1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11"/>
          <p:cNvCxnSpPr>
            <a:endCxn id="181" idx="1"/>
          </p:cNvCxnSpPr>
          <p:nvPr/>
        </p:nvCxnSpPr>
        <p:spPr>
          <a:xfrm>
            <a:off x="2561454" y="3969851"/>
            <a:ext cx="2481600" cy="568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11"/>
          <p:cNvCxnSpPr>
            <a:endCxn id="181" idx="3"/>
          </p:cNvCxnSpPr>
          <p:nvPr/>
        </p:nvCxnSpPr>
        <p:spPr>
          <a:xfrm flipH="1">
            <a:off x="6436384" y="3949151"/>
            <a:ext cx="2587500" cy="588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4" name="Google Shape;184;p11"/>
          <p:cNvSpPr txBox="1"/>
          <p:nvPr/>
        </p:nvSpPr>
        <p:spPr>
          <a:xfrm>
            <a:off x="4075015" y="1913482"/>
            <a:ext cx="363272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SELECT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name,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shopname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FROM shoes 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JOIN shops ON 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shop_id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= id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11"/>
          <p:cNvCxnSpPr/>
          <p:nvPr/>
        </p:nvCxnSpPr>
        <p:spPr>
          <a:xfrm>
            <a:off x="2089768" y="2813160"/>
            <a:ext cx="0" cy="116609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86" name="Google Shape;186;p11"/>
          <p:cNvCxnSpPr/>
          <p:nvPr/>
        </p:nvCxnSpPr>
        <p:spPr>
          <a:xfrm>
            <a:off x="3033126" y="2813160"/>
            <a:ext cx="0" cy="116609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87" name="Google Shape;187;p11"/>
          <p:cNvCxnSpPr/>
          <p:nvPr/>
        </p:nvCxnSpPr>
        <p:spPr>
          <a:xfrm rot="10800000">
            <a:off x="2089768" y="2813160"/>
            <a:ext cx="94335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88" name="Google Shape;188;p11"/>
          <p:cNvCxnSpPr/>
          <p:nvPr/>
        </p:nvCxnSpPr>
        <p:spPr>
          <a:xfrm rot="10800000">
            <a:off x="2089768" y="3979251"/>
            <a:ext cx="94335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89" name="Google Shape;189;p11"/>
          <p:cNvCxnSpPr/>
          <p:nvPr/>
        </p:nvCxnSpPr>
        <p:spPr>
          <a:xfrm>
            <a:off x="8679914" y="2803772"/>
            <a:ext cx="0" cy="116609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90" name="Google Shape;190;p11"/>
          <p:cNvCxnSpPr/>
          <p:nvPr/>
        </p:nvCxnSpPr>
        <p:spPr>
          <a:xfrm>
            <a:off x="9355417" y="2782950"/>
            <a:ext cx="0" cy="116609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91" name="Google Shape;191;p11"/>
          <p:cNvCxnSpPr/>
          <p:nvPr/>
        </p:nvCxnSpPr>
        <p:spPr>
          <a:xfrm rot="10800000">
            <a:off x="8638454" y="2782950"/>
            <a:ext cx="716963" cy="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92" name="Google Shape;192;p11"/>
          <p:cNvCxnSpPr/>
          <p:nvPr/>
        </p:nvCxnSpPr>
        <p:spPr>
          <a:xfrm rot="10800000">
            <a:off x="8679914" y="3949041"/>
            <a:ext cx="67550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Пример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JOIN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1651744" y="2224070"/>
            <a:ext cx="9204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cs typeface="Times New Roman"/>
                <a:sym typeface="Times New Roman"/>
              </a:rPr>
              <a:t>Shoes</a:t>
            </a:r>
            <a:endParaRPr sz="2400" dirty="0">
              <a:solidFill>
                <a:schemeClr val="dk1"/>
              </a:solidFill>
              <a:cs typeface="Times New Roman"/>
              <a:sym typeface="Times New Roman"/>
            </a:endParaRPr>
          </a:p>
        </p:txBody>
      </p:sp>
      <p:graphicFrame>
        <p:nvGraphicFramePr>
          <p:cNvPr id="199" name="Google Shape;199;p12"/>
          <p:cNvGraphicFramePr/>
          <p:nvPr/>
        </p:nvGraphicFramePr>
        <p:xfrm>
          <a:off x="909102" y="2816852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shop_id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10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Armani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0" name="Google Shape;200;p12"/>
          <p:cNvGraphicFramePr/>
          <p:nvPr/>
        </p:nvGraphicFramePr>
        <p:xfrm>
          <a:off x="8760685" y="2816853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6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3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Men’s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Google Shape;201;p12"/>
          <p:cNvSpPr txBox="1"/>
          <p:nvPr/>
        </p:nvSpPr>
        <p:spPr>
          <a:xfrm>
            <a:off x="9409249" y="2351495"/>
            <a:ext cx="9380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cs typeface="Times New Roman"/>
                <a:sym typeface="Times New Roman"/>
              </a:rPr>
              <a:t>Shops</a:t>
            </a:r>
            <a:endParaRPr sz="2000" dirty="0">
              <a:solidFill>
                <a:schemeClr val="dk1"/>
              </a:solidFill>
              <a:cs typeface="Times New Roman"/>
              <a:sym typeface="Times New Roman"/>
            </a:endParaRPr>
          </a:p>
        </p:txBody>
      </p:sp>
      <p:cxnSp>
        <p:nvCxnSpPr>
          <p:cNvPr id="202" name="Google Shape;202;p12"/>
          <p:cNvCxnSpPr/>
          <p:nvPr/>
        </p:nvCxnSpPr>
        <p:spPr>
          <a:xfrm rot="10800000" flipH="1">
            <a:off x="3144302" y="3352800"/>
            <a:ext cx="5616382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3" name="Google Shape;203;p12"/>
          <p:cNvCxnSpPr/>
          <p:nvPr/>
        </p:nvCxnSpPr>
        <p:spPr>
          <a:xfrm>
            <a:off x="3144301" y="3736109"/>
            <a:ext cx="5616383" cy="203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4" name="Google Shape;204;p12"/>
          <p:cNvCxnSpPr>
            <a:endCxn id="205" idx="1"/>
          </p:cNvCxnSpPr>
          <p:nvPr/>
        </p:nvCxnSpPr>
        <p:spPr>
          <a:xfrm>
            <a:off x="3232801" y="4101030"/>
            <a:ext cx="4692000" cy="3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5" name="Google Shape;205;p12"/>
          <p:cNvSpPr txBox="1"/>
          <p:nvPr/>
        </p:nvSpPr>
        <p:spPr>
          <a:xfrm>
            <a:off x="7924801" y="3816564"/>
            <a:ext cx="4154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2156691" y="4140648"/>
            <a:ext cx="4154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12"/>
          <p:cNvCxnSpPr/>
          <p:nvPr/>
        </p:nvCxnSpPr>
        <p:spPr>
          <a:xfrm rot="10800000">
            <a:off x="4498109" y="4457574"/>
            <a:ext cx="4174836" cy="2667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8" name="Google Shape;208;p12"/>
          <p:cNvSpPr txBox="1"/>
          <p:nvPr/>
        </p:nvSpPr>
        <p:spPr>
          <a:xfrm>
            <a:off x="4077723" y="4147747"/>
            <a:ext cx="4154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Типы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JOIN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4" name="Google Shape;214;p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672012" y="3201194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399" y="2221774"/>
            <a:ext cx="30289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8933" y="2264636"/>
            <a:ext cx="28670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4074" y="4107346"/>
            <a:ext cx="29622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/>
          <p:nvPr/>
        </p:nvSpPr>
        <p:spPr>
          <a:xfrm>
            <a:off x="4536349" y="4853241"/>
            <a:ext cx="14436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RIGHT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4536349" y="2913407"/>
            <a:ext cx="14478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INNER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10106432" y="4859323"/>
            <a:ext cx="1311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FULL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10106432" y="2869470"/>
            <a:ext cx="12897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LEFT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INNER JOIN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221890"/>
            <a:ext cx="30289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/>
          <p:nvPr/>
        </p:nvSpPr>
        <p:spPr>
          <a:xfrm>
            <a:off x="2020709" y="1944242"/>
            <a:ext cx="14478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INNER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6606965" y="2006057"/>
            <a:ext cx="9204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Shoes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0" name="Google Shape;230;p14"/>
          <p:cNvGraphicFramePr/>
          <p:nvPr/>
        </p:nvGraphicFramePr>
        <p:xfrm>
          <a:off x="5986200" y="2471414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shop_id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10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Armani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1" name="Google Shape;231;p14"/>
          <p:cNvGraphicFramePr/>
          <p:nvPr/>
        </p:nvGraphicFramePr>
        <p:xfrm>
          <a:off x="8732977" y="2475107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6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3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Men’s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2" name="Google Shape;232;p14"/>
          <p:cNvSpPr txBox="1"/>
          <p:nvPr/>
        </p:nvSpPr>
        <p:spPr>
          <a:xfrm>
            <a:off x="9381541" y="2009749"/>
            <a:ext cx="9380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KZ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ea typeface="Times New Roman"/>
                <a:cs typeface="Times New Roman"/>
              </a:defRPr>
            </a:lvl1pPr>
          </a:lstStyle>
          <a:p>
            <a:r>
              <a:rPr lang="en-US" dirty="0">
                <a:sym typeface="Times New Roman"/>
              </a:rPr>
              <a:t>Shops</a:t>
            </a:r>
            <a:endParaRPr dirty="0">
              <a:sym typeface="Times New Roman"/>
            </a:endParaRPr>
          </a:p>
        </p:txBody>
      </p:sp>
      <p:graphicFrame>
        <p:nvGraphicFramePr>
          <p:cNvPr id="233" name="Google Shape;233;p14"/>
          <p:cNvGraphicFramePr/>
          <p:nvPr/>
        </p:nvGraphicFramePr>
        <p:xfrm>
          <a:off x="1097280" y="4806136"/>
          <a:ext cx="3294700" cy="111255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6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4" name="Google Shape;234;p14"/>
          <p:cNvSpPr/>
          <p:nvPr/>
        </p:nvSpPr>
        <p:spPr>
          <a:xfrm>
            <a:off x="2020709" y="4343822"/>
            <a:ext cx="14478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INNER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5903815" y="4528488"/>
            <a:ext cx="453842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SELECT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name,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shopname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FROM shoes 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u="sng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shops ON 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shop_id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= id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LEFT JOIN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6606965" y="2006057"/>
            <a:ext cx="9204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2" name="Google Shape;242;p15"/>
          <p:cNvGraphicFramePr/>
          <p:nvPr/>
        </p:nvGraphicFramePr>
        <p:xfrm>
          <a:off x="5986200" y="2471414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shop_id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10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Armani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3" name="Google Shape;243;p15"/>
          <p:cNvGraphicFramePr/>
          <p:nvPr/>
        </p:nvGraphicFramePr>
        <p:xfrm>
          <a:off x="8732977" y="2475107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6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3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Men’s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Google Shape;244;p15"/>
          <p:cNvSpPr txBox="1"/>
          <p:nvPr/>
        </p:nvSpPr>
        <p:spPr>
          <a:xfrm>
            <a:off x="9381541" y="2009749"/>
            <a:ext cx="9380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5" name="Google Shape;245;p15"/>
          <p:cNvGraphicFramePr/>
          <p:nvPr/>
        </p:nvGraphicFramePr>
        <p:xfrm>
          <a:off x="1084860" y="4320744"/>
          <a:ext cx="32947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6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Armani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" name="Google Shape;246;p15"/>
          <p:cNvSpPr/>
          <p:nvPr/>
        </p:nvSpPr>
        <p:spPr>
          <a:xfrm>
            <a:off x="2087321" y="3812646"/>
            <a:ext cx="12897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LEFT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7720" y="2145771"/>
            <a:ext cx="28670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/>
          <p:nvPr/>
        </p:nvSpPr>
        <p:spPr>
          <a:xfrm>
            <a:off x="2166343" y="1806022"/>
            <a:ext cx="12897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LEFT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5903815" y="4528488"/>
            <a:ext cx="441999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name,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shopname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shoes </a:t>
            </a:r>
            <a:endParaRPr sz="2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JOIN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shops ON shop_id = id</a:t>
            </a:r>
            <a:endParaRPr sz="2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RIGHT JOIN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2020709" y="1822523"/>
            <a:ext cx="14478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RIGHT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643577" y="1991759"/>
            <a:ext cx="9204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Shoes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7" name="Google Shape;257;p16"/>
          <p:cNvGraphicFramePr/>
          <p:nvPr/>
        </p:nvGraphicFramePr>
        <p:xfrm>
          <a:off x="5986200" y="2471414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shop_id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10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Armani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8" name="Google Shape;258;p16"/>
          <p:cNvGraphicFramePr/>
          <p:nvPr/>
        </p:nvGraphicFramePr>
        <p:xfrm>
          <a:off x="8732977" y="2475107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6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3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Men’s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" name="Google Shape;259;p16"/>
          <p:cNvSpPr txBox="1"/>
          <p:nvPr/>
        </p:nvSpPr>
        <p:spPr>
          <a:xfrm>
            <a:off x="9381541" y="2009749"/>
            <a:ext cx="9380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Shops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2044220" y="3846270"/>
            <a:ext cx="14478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RIGHT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5903815" y="4528488"/>
            <a:ext cx="460273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SELECT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name,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shopname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FROM shoes 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u="sng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RIGHT JOIN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shops ON 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shop_id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= id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999" y="2112342"/>
            <a:ext cx="2962275" cy="162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16"/>
          <p:cNvGraphicFramePr/>
          <p:nvPr/>
        </p:nvGraphicFramePr>
        <p:xfrm>
          <a:off x="1120791" y="4310374"/>
          <a:ext cx="32947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6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Men’s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FULL JOIN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5" name="Google Shape;275;p1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9859" y="1790694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7"/>
          <p:cNvSpPr txBox="1"/>
          <p:nvPr/>
        </p:nvSpPr>
        <p:spPr>
          <a:xfrm>
            <a:off x="6606965" y="2006057"/>
            <a:ext cx="9204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Shoes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5986200" y="2471414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shop_id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10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Armani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1" name="Google Shape;271;p17"/>
          <p:cNvGraphicFramePr/>
          <p:nvPr/>
        </p:nvGraphicFramePr>
        <p:xfrm>
          <a:off x="8732977" y="2475107"/>
          <a:ext cx="2235200" cy="183901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6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2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3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Men’s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2" name="Google Shape;272;p17"/>
          <p:cNvSpPr txBox="1"/>
          <p:nvPr/>
        </p:nvSpPr>
        <p:spPr>
          <a:xfrm>
            <a:off x="9381541" y="2009749"/>
            <a:ext cx="9380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Shops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1828346" y="3390894"/>
            <a:ext cx="1311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cs typeface="Times New Roman"/>
                <a:sym typeface="Times New Roman"/>
              </a:rPr>
              <a:t>FULL JOIN</a:t>
            </a:r>
            <a:endParaRPr sz="2000" dirty="0">
              <a:solidFill>
                <a:schemeClr val="dk1"/>
              </a:solidFill>
              <a:cs typeface="Times New Roman"/>
              <a:sym typeface="Calibri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5903815" y="4528488"/>
            <a:ext cx="545168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SELECT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name,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shopname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FROM shoes 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u="sng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FULL JOIN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shops ON </a:t>
            </a:r>
            <a:r>
              <a:rPr lang="en-US" sz="2000" dirty="0" err="1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shop_id</a:t>
            </a:r>
            <a:r>
              <a:rPr lang="en-US" sz="2000" dirty="0">
                <a:solidFill>
                  <a:srgbClr val="00B050"/>
                </a:solidFill>
                <a:ea typeface="Times New Roman"/>
                <a:cs typeface="Times New Roman"/>
                <a:sym typeface="Times New Roman"/>
              </a:rPr>
              <a:t> = id</a:t>
            </a:r>
            <a:endParaRPr sz="2000" dirty="0">
              <a:solidFill>
                <a:srgbClr val="00B050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3907834" y="2283056"/>
            <a:ext cx="1311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FULL JOIN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17"/>
          <p:cNvGraphicFramePr/>
          <p:nvPr/>
        </p:nvGraphicFramePr>
        <p:xfrm>
          <a:off x="836501" y="3760226"/>
          <a:ext cx="3294700" cy="2570550"/>
        </p:xfrm>
        <a:graphic>
          <a:graphicData uri="http://schemas.openxmlformats.org/drawingml/2006/table">
            <a:tbl>
              <a:tblPr firstRow="1" bandRow="1">
                <a:noFill/>
                <a:tableStyleId>{30B01295-8259-4E41-8617-53B98290AF1C}</a:tableStyleId>
              </a:tblPr>
              <a:tblGrid>
                <a:gridCol w="16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Geox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Kari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Nike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Intertop</a:t>
                      </a:r>
                      <a:endParaRPr sz="1800" b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Men’s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Adidas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Armani</a:t>
                      </a:r>
                      <a:endParaRPr sz="1800" b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/>
                        <a:t>NULL</a:t>
                      </a:r>
                      <a:endParaRPr sz="1800" b="1" i="1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7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Задача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1007" y="1742676"/>
            <a:ext cx="6278130" cy="441980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/>
          <p:nvPr/>
        </p:nvSpPr>
        <p:spPr>
          <a:xfrm>
            <a:off x="1097280" y="1965807"/>
            <a:ext cx="383493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База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стран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регионов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городов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под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лицензией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MIT.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5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SQL-injection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0" name="Google Shape;290;p19"/>
          <p:cNvSpPr txBox="1">
            <a:spLocks noGrp="1"/>
          </p:cNvSpPr>
          <p:nvPr>
            <p:ph idx="1"/>
          </p:nvPr>
        </p:nvSpPr>
        <p:spPr>
          <a:xfrm>
            <a:off x="1097280" y="17133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 </a:t>
            </a:r>
            <a:r>
              <a:rPr lang="en-US" sz="26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инъекция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это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один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из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самых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доступных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способов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взлома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сайта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Суть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таких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инъекций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внедрение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данные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передаваемые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через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GET, POST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запросы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или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значения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Cookie)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произвольного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SQL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кода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Если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сайт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уязвим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выполняет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такие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инъекции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сути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есть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возможность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творить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с БД (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чаще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всего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это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MySQL)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что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угодно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sz="2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SQL-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инъекции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(SQL injections, SQLi) —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самый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хорошо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изученный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простой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понимания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тип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атаки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веб-сайт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или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веб-приложение</a:t>
            </a:r>
            <a:r>
              <a:rPr lang="en-US" sz="2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489527"/>
            <a:ext cx="10058400" cy="86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План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занятия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idx="1"/>
          </p:nvPr>
        </p:nvSpPr>
        <p:spPr>
          <a:xfrm>
            <a:off x="1066800" y="1983307"/>
            <a:ext cx="10058400" cy="350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Закрепление</a:t>
            </a: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прошедших</a:t>
            </a: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тем</a:t>
            </a: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вопросами</a:t>
            </a: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/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задачами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GROUP BY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HAVING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Практическая</a:t>
            </a: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работа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JOIN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Практическая</a:t>
            </a: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работа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SQL-</a:t>
            </a:r>
            <a:r>
              <a:rPr lang="en-US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инъекция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- Connection in Python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2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Почему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вообще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возможны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SQL-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инъекции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6" name="Google Shape;296;p20"/>
          <p:cNvSpPr txBox="1">
            <a:spLocks noGrp="1"/>
          </p:cNvSpPr>
          <p:nvPr>
            <p:ph idx="1"/>
          </p:nvPr>
        </p:nvSpPr>
        <p:spPr>
          <a:xfrm>
            <a:off x="1097280" y="2078966"/>
            <a:ext cx="10058400" cy="379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Когда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пользователь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вводит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отправляет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веб-сайте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эти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попадают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веб-приложение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которое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свою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очередь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использует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эти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доступе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к БД.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обращения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к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данным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реляционных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БД 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используется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SQL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sz="2400" dirty="0"/>
          </a:p>
        </p:txBody>
      </p:sp>
      <p:sp>
        <p:nvSpPr>
          <p:cNvPr id="297" name="Google Shape;297;p20"/>
          <p:cNvSpPr/>
          <p:nvPr/>
        </p:nvSpPr>
        <p:spPr>
          <a:xfrm>
            <a:off x="2739371" y="3771157"/>
            <a:ext cx="757604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 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PaymentProfile</a:t>
            </a:r>
            <a:endParaRPr sz="28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8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UserID</a:t>
            </a:r>
            <a:r>
              <a:rPr lang="en-US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‘ID’ AND </a:t>
            </a:r>
            <a:r>
              <a:rPr lang="en-US" sz="28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CardNumber</a:t>
            </a:r>
            <a:r>
              <a:rPr lang="en-US" sz="2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‘4’</a:t>
            </a:r>
            <a:endParaRPr sz="28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4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Атака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через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SQL-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инъекцию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3" name="Google Shape;303;p21"/>
          <p:cNvSpPr txBox="1">
            <a:spLocks noGrp="1"/>
          </p:cNvSpPr>
          <p:nvPr>
            <p:ph idx="1"/>
          </p:nvPr>
        </p:nvSpPr>
        <p:spPr>
          <a:xfrm>
            <a:off x="1097280" y="1621143"/>
            <a:ext cx="10626018" cy="47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Теперь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предположим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что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пользователь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—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злоумышленник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и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вводит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строке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поиска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номер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платежной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карты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а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вредоносный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фрагмент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SQL-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кода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например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‘4’; DROP TABLE Products; </a:t>
            </a:r>
            <a:endParaRPr sz="24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	SELECT *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	FROM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PaymentProfile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	WHERE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UserID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‘ID’ AND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CardNumber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‘4’; DROP TABLE </a:t>
            </a:r>
            <a:r>
              <a:rPr lang="en-US" sz="24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PaymentProfile</a:t>
            </a:r>
            <a:r>
              <a:rPr lang="en-US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; </a:t>
            </a:r>
            <a:endParaRPr sz="24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3333"/>
              <a:buNone/>
            </a:pP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Cуть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любой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SQL-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инъекции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заключается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именно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этом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 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злоумышленник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внедряет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(«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впрыскивает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» —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отсюда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название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атаки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«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инъекция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»)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вредоносный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код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обычную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форму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ввода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или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строку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адреса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1097280" y="441878"/>
            <a:ext cx="10058400" cy="71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+ 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1097280" y="2050074"/>
            <a:ext cx="1029821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время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разработки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приложений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часто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нужно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подключить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использовать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базы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хранения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информации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Самая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распространенная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база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— PostgreSQL,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поэтому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мы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расскажем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именно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о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том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как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с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ней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работать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Python.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этого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существует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множество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модулей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например</a:t>
            </a: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</a:t>
            </a:r>
            <a:endParaRPr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Psycopg2</a:t>
            </a:r>
            <a:endParaRPr sz="2400"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</a:t>
            </a:r>
            <a:r>
              <a:rPr lang="en-US" sz="2400" i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py-postgresql</a:t>
            </a:r>
            <a:endParaRPr sz="2400"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	- pg8000</a:t>
            </a:r>
            <a:endParaRPr sz="2400" b="0" i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8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+ PostgreSQL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5" name="Google Shape;315;p2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386012" y="3177381"/>
            <a:ext cx="74199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/>
          <p:nvPr/>
        </p:nvSpPr>
        <p:spPr>
          <a:xfrm>
            <a:off x="3442893" y="2033773"/>
            <a:ext cx="4947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pip install psycopg2-binary</a:t>
            </a:r>
            <a:endParaRPr sz="32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4" name="Google Shape;114;p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071812" y="2672556"/>
            <a:ext cx="60483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1097280" y="1590385"/>
            <a:ext cx="1061345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Предложение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group by —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это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функция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которая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используется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объединения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/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объединения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тех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строк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 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таблице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которые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имеют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одинаковые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данные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5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730140"/>
            <a:ext cx="9330088" cy="462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7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HAVING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7" name="Google Shape;127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37872" y="2539304"/>
            <a:ext cx="6516255" cy="368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1097280" y="1533725"/>
            <a:ext cx="104093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PostgreSQL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HAVING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используется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сочетании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оператором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GROUP BY,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чтобы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ограничить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группы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возвращаемых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строк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только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теми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чье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условие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TRUE.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HAVING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4" name="Google Shape;134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097279" y="1745414"/>
            <a:ext cx="90734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Задача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0" name="Google Shape;140;p7"/>
          <p:cNvGraphicFramePr/>
          <p:nvPr>
            <p:extLst>
              <p:ext uri="{D42A27DB-BD31-4B8C-83A1-F6EECF244321}">
                <p14:modId xmlns:p14="http://schemas.microsoft.com/office/powerpoint/2010/main" val="1743164787"/>
              </p:ext>
            </p:extLst>
          </p:nvPr>
        </p:nvGraphicFramePr>
        <p:xfrm>
          <a:off x="1287579" y="2075003"/>
          <a:ext cx="9703725" cy="3827000"/>
        </p:xfrm>
        <a:graphic>
          <a:graphicData uri="http://schemas.openxmlformats.org/drawingml/2006/table">
            <a:tbl>
              <a:tblPr>
                <a:noFill/>
                <a:tableStyleId>{84A3C83D-BA37-4B2C-A146-293201CFED7E}</a:tableStyleId>
              </a:tblPr>
              <a:tblGrid>
                <a:gridCol w="5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4400" b="1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4400" b="1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4400" b="1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salary</a:t>
                      </a:r>
                      <a:endParaRPr sz="4400" b="1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birthday</a:t>
                      </a:r>
                      <a:endParaRPr sz="4400" b="1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Айдын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Директор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100000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1985-09-21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Раушан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Бухгалтер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50000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1994-02-16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Бахтияр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Разнорабочий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15000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1990-11-23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Дмитрий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Программист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20000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1988-02-13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Жандос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Автомеханик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22000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1996-09-13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Олег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Разнорабочий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16000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1992-03-12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Дастан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Автомеханик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21000</a:t>
                      </a:r>
                      <a:endParaRPr sz="4400" u="none" strike="noStrike" cap="none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1994-06-04</a:t>
                      </a:r>
                      <a:endParaRPr sz="4400" u="none" strike="noStrike" cap="none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1" name="Google Shape;141;p7"/>
          <p:cNvSpPr/>
          <p:nvPr/>
        </p:nvSpPr>
        <p:spPr>
          <a:xfrm>
            <a:off x="2876550" y="26384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Задача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7" name="Google Shape;147;p8"/>
          <p:cNvGraphicFramePr/>
          <p:nvPr>
            <p:extLst>
              <p:ext uri="{D42A27DB-BD31-4B8C-83A1-F6EECF244321}">
                <p14:modId xmlns:p14="http://schemas.microsoft.com/office/powerpoint/2010/main" val="3575953306"/>
              </p:ext>
            </p:extLst>
          </p:nvPr>
        </p:nvGraphicFramePr>
        <p:xfrm>
          <a:off x="1237672" y="2032002"/>
          <a:ext cx="9918000" cy="4114800"/>
        </p:xfrm>
        <a:graphic>
          <a:graphicData uri="http://schemas.openxmlformats.org/drawingml/2006/table">
            <a:tbl>
              <a:tblPr>
                <a:noFill/>
                <a:tableStyleId>{84A3C83D-BA37-4B2C-A146-293201CFED7E}</a:tableStyleId>
              </a:tblPr>
              <a:tblGrid>
                <a:gridCol w="33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4400" b="1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project</a:t>
                      </a:r>
                      <a:endParaRPr sz="4400" b="1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bonus</a:t>
                      </a:r>
                      <a:endParaRPr sz="4400" b="1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Мадияр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ИнвестКонсалт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Мадияр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НормаТв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Сергей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ИнвестКонсалт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Абзал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НормаТв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Сергей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НормаТв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Молдир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НормаТв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1800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Гаухар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ИнвестКонсалт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7000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Евгения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НормаТв</a:t>
                      </a:r>
                      <a:endParaRPr sz="4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 sz="4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8" name="Google Shape;148;p8"/>
          <p:cNvSpPr/>
          <p:nvPr/>
        </p:nvSpPr>
        <p:spPr>
          <a:xfrm>
            <a:off x="3154363" y="24860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JOIN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Объединение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4403434" y="3389747"/>
            <a:ext cx="12987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Правила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192981" y="2046008"/>
            <a:ext cx="172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KZ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ea typeface="Times New Roman"/>
                <a:cs typeface="Times New Roman"/>
              </a:defRPr>
            </a:lvl1pPr>
          </a:lstStyle>
          <a:p>
            <a:r>
              <a:rPr lang="en-US" dirty="0" err="1">
                <a:sym typeface="Times New Roman"/>
              </a:rPr>
              <a:t>Таблица</a:t>
            </a:r>
            <a:r>
              <a:rPr lang="en-US" dirty="0">
                <a:sym typeface="Times New Roman"/>
              </a:rPr>
              <a:t> 2</a:t>
            </a:r>
            <a:endParaRPr dirty="0">
              <a:sym typeface="Times New Roman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2450309" y="2046008"/>
            <a:ext cx="172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Таблица 1</a:t>
            </a:r>
            <a:endParaRPr sz="280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4192734" y="4941599"/>
            <a:ext cx="172015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KZ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ea typeface="Times New Roman"/>
                <a:cs typeface="Times New Roman"/>
              </a:defRPr>
            </a:lvl1pPr>
          </a:lstStyle>
          <a:p>
            <a:pPr algn="ctr"/>
            <a:r>
              <a:rPr lang="en-US" dirty="0" err="1">
                <a:sym typeface="Times New Roman"/>
              </a:rPr>
              <a:t>Таблица</a:t>
            </a:r>
            <a:r>
              <a:rPr lang="en-US" dirty="0">
                <a:sym typeface="Times New Roman"/>
              </a:rPr>
              <a:t> 3</a:t>
            </a:r>
            <a:endParaRPr dirty="0"/>
          </a:p>
          <a:p>
            <a:pPr algn="ctr"/>
            <a:r>
              <a:rPr lang="en-US" dirty="0" err="1">
                <a:sym typeface="Times New Roman"/>
              </a:rPr>
              <a:t>Результат</a:t>
            </a:r>
            <a:endParaRPr dirty="0">
              <a:sym typeface="Times New Roman"/>
            </a:endParaRPr>
          </a:p>
        </p:txBody>
      </p:sp>
      <p:cxnSp>
        <p:nvCxnSpPr>
          <p:cNvPr id="158" name="Google Shape;158;p9"/>
          <p:cNvCxnSpPr>
            <a:stCxn id="155" idx="2"/>
            <a:endCxn id="154" idx="0"/>
          </p:cNvCxnSpPr>
          <p:nvPr/>
        </p:nvCxnSpPr>
        <p:spPr>
          <a:xfrm flipH="1">
            <a:off x="5052957" y="2569228"/>
            <a:ext cx="2000100" cy="820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59;p9"/>
          <p:cNvCxnSpPr>
            <a:stCxn id="156" idx="2"/>
            <a:endCxn id="154" idx="0"/>
          </p:cNvCxnSpPr>
          <p:nvPr/>
        </p:nvCxnSpPr>
        <p:spPr>
          <a:xfrm>
            <a:off x="3310385" y="2569228"/>
            <a:ext cx="1742426" cy="82051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9"/>
          <p:cNvCxnSpPr>
            <a:stCxn id="154" idx="2"/>
          </p:cNvCxnSpPr>
          <p:nvPr/>
        </p:nvCxnSpPr>
        <p:spPr>
          <a:xfrm>
            <a:off x="5052811" y="3851412"/>
            <a:ext cx="0" cy="104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1;p9"/>
          <p:cNvSpPr txBox="1"/>
          <p:nvPr/>
        </p:nvSpPr>
        <p:spPr>
          <a:xfrm>
            <a:off x="8747356" y="3066582"/>
            <a:ext cx="192475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INNET 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LEFT   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RIGHT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FULL    JOIN</a:t>
            </a: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2" name="Google Shape;162;p9"/>
          <p:cNvCxnSpPr>
            <a:stCxn id="161" idx="1"/>
            <a:endCxn id="154" idx="3"/>
          </p:cNvCxnSpPr>
          <p:nvPr/>
        </p:nvCxnSpPr>
        <p:spPr>
          <a:xfrm rot="10800000">
            <a:off x="5702056" y="3620712"/>
            <a:ext cx="3045300" cy="230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863</Words>
  <Application>Microsoft Office PowerPoint</Application>
  <PresentationFormat>Широкоэкранный</PresentationFormat>
  <Paragraphs>341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Light</vt:lpstr>
      <vt:lpstr>Times New Roman</vt:lpstr>
      <vt:lpstr>Тема Office</vt:lpstr>
      <vt:lpstr>Группировка GROUP BY, HAVING</vt:lpstr>
      <vt:lpstr>План занятия</vt:lpstr>
      <vt:lpstr>GROUP BY</vt:lpstr>
      <vt:lpstr>GROUP BY</vt:lpstr>
      <vt:lpstr>HAVING</vt:lpstr>
      <vt:lpstr>HAVING</vt:lpstr>
      <vt:lpstr>Задача</vt:lpstr>
      <vt:lpstr>Задача</vt:lpstr>
      <vt:lpstr>JOIN – Объединение</vt:lpstr>
      <vt:lpstr>JOIN – Объединение</vt:lpstr>
      <vt:lpstr>Пример JOIN</vt:lpstr>
      <vt:lpstr>Пример JOIN</vt:lpstr>
      <vt:lpstr>Типы JOIN</vt:lpstr>
      <vt:lpstr>INNER JOIN</vt:lpstr>
      <vt:lpstr>LEFT JOIN</vt:lpstr>
      <vt:lpstr>RIGHT JOIN</vt:lpstr>
      <vt:lpstr>FULL JOIN</vt:lpstr>
      <vt:lpstr>Задача</vt:lpstr>
      <vt:lpstr>SQL-injection</vt:lpstr>
      <vt:lpstr>Почему вообще возможны SQL-инъекции?</vt:lpstr>
      <vt:lpstr>Атака через SQL-инъекцию</vt:lpstr>
      <vt:lpstr>Python + PostgreSQL</vt:lpstr>
      <vt:lpstr>Python +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Группировка GROUP BY, HAVING</dc:title>
  <dc:creator>admin</dc:creator>
  <cp:lastModifiedBy>admin</cp:lastModifiedBy>
  <cp:revision>3</cp:revision>
  <dcterms:created xsi:type="dcterms:W3CDTF">2022-11-22T09:06:17Z</dcterms:created>
  <dcterms:modified xsi:type="dcterms:W3CDTF">2023-04-06T15:02:30Z</dcterms:modified>
</cp:coreProperties>
</file>