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elvetica Neue Light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la1djDdrfudhqTRv1iSeN/gg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 с рисунком">
  <p:cSld name="Титульный слайд с рисунком">
    <p:bg>
      <p:bgPr>
        <a:gradFill>
          <a:gsLst>
            <a:gs pos="0">
              <a:schemeClr val="dk2"/>
            </a:gs>
            <a:gs pos="100000">
              <a:srgbClr val="8296B0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311894" y="2382873"/>
            <a:ext cx="6489857" cy="239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2194311" y="1219601"/>
            <a:ext cx="5607440" cy="90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•"/>
              <a:defRPr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" name="Google Shape;18;p42"/>
          <p:cNvGrpSpPr/>
          <p:nvPr/>
        </p:nvGrpSpPr>
        <p:grpSpPr>
          <a:xfrm>
            <a:off x="-287318" y="-1115722"/>
            <a:ext cx="13781676" cy="8076123"/>
            <a:chOff x="-145318" y="-2607377"/>
            <a:chExt cx="29115818" cy="17061999"/>
          </a:xfrm>
        </p:grpSpPr>
        <p:sp>
          <p:nvSpPr>
            <p:cNvPr id="19" name="Google Shape;19;p42"/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" name="Google Shape;21;p42"/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67843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7318F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35686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24705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24705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ACB8CA">
                <a:alpha val="43921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ACB8C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8296B0">
                <a:alpha val="51764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5098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9" name="Google Shape;29;p42"/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323F4F">
                <a:alpha val="24705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rgbClr val="8296B0">
                <a:alpha val="3098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rgbClr val="ACB8CA">
                <a:alpha val="60784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rgbClr val="ACB8CA">
                <a:alpha val="60784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rgbClr val="8296B0">
                <a:alpha val="60784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rgbClr val="323F4F">
                <a:alpha val="38823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8627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rgbClr val="323F4F">
                <a:alpha val="45882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rgbClr val="323F4F">
                <a:alpha val="45882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/>
              <a:ahLst/>
              <a:cxnLst/>
              <a:rect l="l" t="t" r="r" b="b"/>
              <a:pathLst>
                <a:path w="7074569" h="7074569" extrusionOk="0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9" name="Google Shape;39;p42"/>
          <p:cNvSpPr/>
          <p:nvPr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2"/>
          <p:cNvSpPr>
            <a:spLocks noGrp="1"/>
          </p:cNvSpPr>
          <p:nvPr>
            <p:ph type="pic" idx="2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41" name="Google Shape;4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2071" y="1104964"/>
            <a:ext cx="854192" cy="105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67515" y="2648761"/>
            <a:ext cx="6489857" cy="156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ru-RU" dirty="0"/>
              <a:t>Закрепление пройденного материала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2194311" y="1368167"/>
            <a:ext cx="5607440" cy="90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</a:pPr>
            <a:r>
              <a:rPr lang="ru-RU" dirty="0"/>
              <a:t>Занятие №10</a:t>
            </a:r>
            <a:endParaRPr dirty="0"/>
          </a:p>
        </p:txBody>
      </p:sp>
      <p:sp>
        <p:nvSpPr>
          <p:cNvPr id="117" name="Google Shape;117;p3"/>
          <p:cNvSpPr>
            <a:spLocks noGrp="1"/>
          </p:cNvSpPr>
          <p:nvPr>
            <p:ph type="pic" idx="2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l="4403" r="4402"/>
          <a:stretch/>
        </p:blipFill>
        <p:spPr>
          <a:xfrm>
            <a:off x="8027190" y="1368167"/>
            <a:ext cx="3161281" cy="3579509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SQL –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Structured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Language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1097280" y="2169007"/>
            <a:ext cx="10517204" cy="336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r>
              <a:rPr lang="ru-RU" sz="2400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Structured</a:t>
            </a:r>
            <a:r>
              <a:rPr lang="ru-RU" sz="24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Query</a:t>
            </a:r>
            <a:r>
              <a:rPr lang="ru-RU" sz="24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Language (SQL)</a:t>
            </a: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— язык структурированных запросов, с помощью него пишутся специальные запросы (</a:t>
            </a:r>
            <a:r>
              <a:rPr lang="ru-RU" sz="2400" i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SQL инструкции</a:t>
            </a: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 к базе данных с целью получения этих данных из базы и для манипулирования этими данными.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 точки зрения реализации язык SQL представляет собой набор операторов, которые делятся на определенные группы и у каждой группы есть свое назначение. В сокращенном виде эти группы называются DDL, DML, DCL и TCL.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Группы операторов SQL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1283368" y="2381444"/>
            <a:ext cx="9872311" cy="201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33"/>
              <a:buChar char=" "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DDL – Data Definition Language (язык описания данных)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Char char=" "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DML – Data 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Manipulation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Language (язык манипулирования данными)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Char char=" "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DCL – Data Control Language (язык управления данными)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Char char=" "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TCL – 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Transaction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Control Language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1106905" y="286604"/>
            <a:ext cx="10048776" cy="13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DML – Data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Manipulation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Language (язык манипулирования данными)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1106904" y="1825625"/>
            <a:ext cx="1024689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 </a:t>
            </a:r>
            <a:r>
              <a:rPr lang="ru-RU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Manipulation</a:t>
            </a: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Language (DML)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– это группа операторов для манипуляции данными. С помощью этих операторов мы можем добавлять, изменять, удалять и выгружать данные из базы, т.е. манипулировать ими.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b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эту группу входят самые распространённые операторы языка SQL: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SELECT – осуществляет выборку данных;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INSERT – добавляет новые данные;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UPDATE – изменяет существующие данные;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DELETE – удаляет данные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34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DDL – Data Definition Language (язык определения данными)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1"/>
          </p:nvPr>
        </p:nvSpPr>
        <p:spPr>
          <a:xfrm>
            <a:off x="1097280" y="19379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 Definition Language (DDL)</a:t>
            </a: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– это группа операторов определения данных. Другими словами, с помощью операторов, входящих в эту группы, мы определяем структуру базы данных и работаем с объектами этой базы, т.е. создаем, изменяем и удаляем их.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эту группу входят следующие операторы: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CREATE – используется для создания объектов базы данных;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ALTER – используется для изменения объектов базы данных;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DROP – используется для удаления объектов базы данных.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683491" y="286604"/>
            <a:ext cx="10908145" cy="135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DCL - Data Control Language (язык управления данными)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856648" y="2176703"/>
            <a:ext cx="10058400" cy="2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 Control Language (DCL)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– группа операторов определения доступа к данным. Иными словами, это операторы для управления разрешениями, с помощью них мы можем разрешать или запрещать выполнение определенных операций над объектами базы данных.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GRANT – предоставляет пользователю или группе разрешения на определённые операции с объектом.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REVOKE – отзывает выданные разрешения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033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923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TCL –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Transaction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Control Language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494356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Transaction</a:t>
            </a: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Control Language (TCL)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– группа операторов для управления транзакциями. Транзакция – это команда или блок команд (инструкций), которые успешно завершаются как единое целое, при этом в базе данных все внесенные изменения фиксируются на постоянной основе или отменяются, т.е. все изменения, внесенные любой командой, входящей в транзакцию, будут отменены.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Группа операторов TCL предназначена как раз для реализации и управления транзакциями. Сюда можно отнести: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BEGIN TRANSACTION – служит для определения начала транзакции;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COMMIT TRANSACTION – применяет транзакцию;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ROLLBACK TRANSACTION – откатывает все изменения, сделанные в контексте текущей транзакции;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SAVE TRANSACTION – устанавливает промежуточную точку сохранения внутри транзакции.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9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администрирование БД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4" name="Google Shape;21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6064" y="1633120"/>
            <a:ext cx="765987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Виды привилегий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0" name="Google Shape;22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4930" y="1576007"/>
            <a:ext cx="8142140" cy="451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USER в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sym typeface="Times New Roman"/>
              </a:rPr>
              <a:t>PostgreSQL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960120" y="1962079"/>
            <a:ext cx="1033272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USER — это сущность, которая может владеть объектами и иметь определённые права в базе; роль может представлять «пользователя», «группу» или и то, и другое, в зависимости от варианта использования. </a:t>
            </a: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CREATE USER — создать роль в базе данных</a:t>
            </a: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7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CREATE USER POSTGRESQL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5768620" y="3338491"/>
            <a:ext cx="581682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3432" y="1315453"/>
            <a:ext cx="5233185" cy="554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Подготовка к экзамену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2758600" y="1874520"/>
            <a:ext cx="5577840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Экзамен состоит из 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этапов: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Тестовые вопросы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Задача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GRANT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body" idx="1"/>
          </p:nvPr>
        </p:nvSpPr>
        <p:spPr>
          <a:xfrm>
            <a:off x="946965" y="1492807"/>
            <a:ext cx="10826496" cy="229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предоставления прав используют GRANT и REVOKE для различных объектов базы данных в </a:t>
            </a:r>
            <a:r>
              <a:rPr lang="ru-RU" sz="2400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PostgreSQL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GRANT — определить права доступа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106" y="3236495"/>
            <a:ext cx="10948214" cy="227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REVOKE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6" name="Google Shape;24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5067" y="2841249"/>
            <a:ext cx="73628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/>
          <p:nvPr/>
        </p:nvSpPr>
        <p:spPr>
          <a:xfrm>
            <a:off x="2774097" y="1763822"/>
            <a:ext cx="74928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REVOKE — отозвать права доступа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Примеры GRANT и REVOKE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664208" y="5394282"/>
            <a:ext cx="576986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1028941" y="1766788"/>
            <a:ext cx="10505333" cy="443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Команда разрешает всем добавлять записи в таблицу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films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GRANT INSERT ON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films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TO PUBLIC;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Команда даёт пользователю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aidyn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 все права для представления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kinds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GRANT ALL PRIVILEGES ON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kinds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TO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aidyn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; 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Лишение группы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public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права добавлять данные в таблицу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films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REVOKE INSERT ON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films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FROM PUBLIC;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Лишение пользователя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aidyn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 всех прав для представления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kinds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REVOKE ALL PRIVILEGES ON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kinds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FROM 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aidyn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; </a:t>
            </a:r>
            <a:endParaRPr sz="2400" b="1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EXPLAIN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097280" y="1843565"/>
            <a:ext cx="10195560" cy="2677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Выполняя любой полученный запрос, 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 разрабатывает для него 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план запроса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. Выбор правильного плана, соответствующего структуре запроса и характеристикам данным, крайне важен для хорошей производительности, поэтому в системе работает сложный 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планировщик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, задача которого — подобрать хороший план. Узнать, какой план был выбран для какого-либо запроса, можно с помощью команды 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EXPLAIN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1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EXPLAIN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49" y="2230945"/>
            <a:ext cx="11012261" cy="239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9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Планирование запроса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2" name="Google Shape;27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88975"/>
            <a:ext cx="9448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2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Common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(CTE)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1097280" y="1891454"/>
            <a:ext cx="10479024" cy="41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CTE, или Common </a:t>
            </a:r>
            <a:r>
              <a:rPr lang="ru-RU" sz="2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Table</a:t>
            </a:r>
            <a:r>
              <a:rPr lang="ru-RU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Expressions</a:t>
            </a:r>
            <a:r>
              <a:rPr lang="ru-RU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— один из видов запросов в системах управления базами данных. На русском языке они называются обобщенными табличными выражениями. Результаты табличных выражений можно временно сохранять в памяти и обращаться к ним повторно.</a:t>
            </a:r>
            <a:endParaRPr sz="24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sz="2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обобщенное табличное выражение начинается с ключевого слова WITH и размещается перед запросом. Оно описывает временные структуры данных, которым даны те или иные имена. Структуры описаны как комбинации запросов — так один сложный запрос разделяется на много более простых. Это выражение называется внутренним, оно вычисляется перед основным запросом и составляет суть CTE. После выполнения внутреннего выражения начинается основной запрос, и он обращается уже к полученной временной структуре.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9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Синтаксис WITH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869823"/>
            <a:ext cx="6326696" cy="397518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/>
          <p:nvPr/>
        </p:nvSpPr>
        <p:spPr>
          <a:xfrm>
            <a:off x="7592568" y="2034414"/>
            <a:ext cx="412089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Предложение WITH должно быть определено до того, как оно будет использовано в запросе.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Основной синтаксис запроса WITH слева:</a:t>
            </a:r>
            <a:endParaRPr sz="2000" b="0" i="0" u="none" strike="noStrike" cap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1097280" y="480291"/>
            <a:ext cx="10058400" cy="83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Что такое база данных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1295400" y="1825625"/>
            <a:ext cx="1005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База данных — это упорядоченный набор структурированной информации или данных, которые обычно хранятся в электронном виде в компьютерной системе.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Общие характеристики: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	- Хранит данные по правилам (концепция, схема)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	- Можно управлять данными по правилам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	- Нужна для удовлетворения информационных потребностей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1078808" y="398722"/>
            <a:ext cx="10058400" cy="9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Типы баз данных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580043" y="191038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92608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Существует много разных типов баз данных. 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Наиболее популярные типы: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Реляционные базы данных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Key-</a:t>
            </a:r>
            <a:r>
              <a:rPr lang="ru-RU" sz="2400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value</a:t>
            </a: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базы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Документно-ориентированные базы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</a:t>
            </a:r>
            <a:r>
              <a:rPr lang="ru-RU" sz="2400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Графовые</a:t>
            </a: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базы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Колоночные базы данных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639" y="2215463"/>
            <a:ext cx="42386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9256" y="3873087"/>
            <a:ext cx="3585008" cy="290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4" name="Google Shape;144;p6" descr="MongoDB Query Document using find() metho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65822" y="1729080"/>
            <a:ext cx="5974431" cy="448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1097280" y="240146"/>
            <a:ext cx="10058400" cy="84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Система Управления Базами Данных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1097280" y="1495724"/>
            <a:ext cx="10058400" cy="332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СУБД - </a:t>
            </a:r>
            <a:r>
              <a:rPr lang="ru-RU" sz="2400" b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DataBase</a:t>
            </a:r>
            <a:r>
              <a:rPr lang="ru-RU" sz="24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Management System (DBMS)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Программное средство независимое от области базы данных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Управление создания и использования баз данных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Проверка ограничений и учет правил для модели БД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	- Контроль доступа к данным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151" name="Google Shape;151;p7" descr="Понятие базы данных и что такое СУБД : WEBCodi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162" y="4500263"/>
            <a:ext cx="7063891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Система Управления Базами Данных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ru-RU"/>
              <a:t> </a:t>
            </a:r>
            <a:endParaRPr/>
          </a:p>
        </p:txBody>
      </p:sp>
      <p:pic>
        <p:nvPicPr>
          <p:cNvPr id="158" name="Google Shape;158;p8" descr="СУБД - что это: Системы Управления Базами Данны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8782" y="1398246"/>
            <a:ext cx="6202712" cy="477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OLAP и OLTP системы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1097280" y="1873523"/>
            <a:ext cx="10346575" cy="388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Оперативная обработка онлайн (OLTP - </a:t>
            </a:r>
            <a:r>
              <a:rPr lang="ru-RU" i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Online </a:t>
            </a:r>
            <a:r>
              <a:rPr lang="ru-RU" i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Transactional</a:t>
            </a:r>
            <a:r>
              <a:rPr lang="ru-RU" i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Processing</a:t>
            </a: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того чтобы крупные / средние компании могли выполнять свои административные / коммерческие задачи или задачи по продажам, обязательно иметь системы OLTP, которые должны заботиться об огромном количестве транзакций, которые происходят каждый день.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Аналитическая обработка онлайн (OLAP - </a:t>
            </a:r>
            <a:r>
              <a:rPr lang="ru-RU" i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Online </a:t>
            </a:r>
            <a:r>
              <a:rPr lang="ru-RU" i="1" dirty="0" err="1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Analytical</a:t>
            </a:r>
            <a:r>
              <a:rPr lang="ru-RU" i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Processing</a:t>
            </a:r>
            <a:r>
              <a:rPr lang="ru-RU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На уровне OLAP происходит очень мало транзакций, и они помогают бизнесу принимать лучшие решения.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22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OLAP и OLTP системы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0" name="Google Shape;170;p10" descr="Система управления базами данных (СУБД) - AERODIS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39158" y="1946625"/>
            <a:ext cx="6082358" cy="38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4117960" y="3429000"/>
            <a:ext cx="4769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 – </a:t>
            </a:r>
            <a:r>
              <a:rPr lang="ru-RU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r>
              <a:rPr lang="ru-RU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ru-RU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4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Широкоэкранный</PresentationFormat>
  <Paragraphs>109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Times New Roman</vt:lpstr>
      <vt:lpstr>Calibri</vt:lpstr>
      <vt:lpstr>Helvetica Neue Light</vt:lpstr>
      <vt:lpstr>Arial</vt:lpstr>
      <vt:lpstr>Roboto</vt:lpstr>
      <vt:lpstr>Тема Office</vt:lpstr>
      <vt:lpstr>Закрепление пройденного материала</vt:lpstr>
      <vt:lpstr>Подготовка к экзамену</vt:lpstr>
      <vt:lpstr>Что такое база данных</vt:lpstr>
      <vt:lpstr>Типы баз данных</vt:lpstr>
      <vt:lpstr>MongoDB</vt:lpstr>
      <vt:lpstr>Система Управления Базами Данных</vt:lpstr>
      <vt:lpstr>Система Управления Базами Данных</vt:lpstr>
      <vt:lpstr>OLAP и OLTP системы</vt:lpstr>
      <vt:lpstr>OLAP и OLTP системы</vt:lpstr>
      <vt:lpstr>SQL – Structured Query Language</vt:lpstr>
      <vt:lpstr>Группы операторов SQL</vt:lpstr>
      <vt:lpstr>DML – Data Manipulation Language (язык манипулирования данными)</vt:lpstr>
      <vt:lpstr>DDL – Data Definition Language (язык определения данными)</vt:lpstr>
      <vt:lpstr>DCL - Data Control Language (язык управления данными)</vt:lpstr>
      <vt:lpstr>TCL – Transaction Control Language</vt:lpstr>
      <vt:lpstr>PostgreSQL администрирование БД</vt:lpstr>
      <vt:lpstr>Виды привилегий</vt:lpstr>
      <vt:lpstr>USER в PostgreSQL</vt:lpstr>
      <vt:lpstr>CREATE USER POSTGRESQL</vt:lpstr>
      <vt:lpstr>GRANT</vt:lpstr>
      <vt:lpstr>REVOKE</vt:lpstr>
      <vt:lpstr>Примеры GRANT и REVOKE</vt:lpstr>
      <vt:lpstr>EXPLAIN</vt:lpstr>
      <vt:lpstr>EXPLAIN</vt:lpstr>
      <vt:lpstr>Планирование запроса</vt:lpstr>
      <vt:lpstr>Common Table Expressions (CTE)</vt:lpstr>
      <vt:lpstr>Синтаксис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Закрепление пройденного материала</dc:title>
  <dc:creator>admin</dc:creator>
  <cp:lastModifiedBy>admin</cp:lastModifiedBy>
  <cp:revision>1</cp:revision>
  <dcterms:created xsi:type="dcterms:W3CDTF">2022-11-22T09:06:17Z</dcterms:created>
  <dcterms:modified xsi:type="dcterms:W3CDTF">2023-04-06T15:22:25Z</dcterms:modified>
</cp:coreProperties>
</file>