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LyflKouMVjN6uuIyKrTyLNaX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52A2-5CF8-9DCC-88F6-1F10B397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49FA-E25E-7BF0-E835-1D04D0F2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35C9F-9E54-6234-9892-8F778E84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2EA44-C270-B233-12B2-EEDC7C0A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FF308-4F5D-0248-2635-841FE210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F9E28-828E-FCC2-AB22-AA948C32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C1F1D-32A9-3DEA-5170-49EB020FB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DAA28-4AE1-6412-708C-6001DE1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10ECB-5693-0C06-D100-070F3289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0F874-C0D1-54D8-B398-61687C7F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EC77D4-827E-209B-F25A-EA6CF6D66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9770E1-CD38-BA30-979F-130E7749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BE082-D936-DFF1-D06C-75D1033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E5D81-6CB2-05CA-1C8D-0425A09F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FA02D-5BF8-5016-5322-39B1637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92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D6B2-7D0F-BA36-4346-60D22B87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EAF36-D182-66F0-0AAB-81203D1C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3AAE0-105B-EBAC-611A-2934C5E1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D9F4B-62FA-9B86-E1AF-2AC8195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E9C35-5360-8076-4E44-25BD8036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0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30B12-6514-9EE1-8C97-004AFBF5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D57C4B-E917-86B5-255F-B6FB5B30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05BE-C591-3911-2E9D-E0573F51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15299-AB19-761A-D2B8-EE252711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1534D-3CA6-757E-7D7D-7BCF7D52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C3162-2240-4401-312D-8F7F256A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971D2-D51F-D1B2-D97E-6ADC3174F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102769-1F58-3AE2-CCA0-40502249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A34266-DF9D-B16E-C6D8-16BA3FA7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3FB0C-E9C3-14C5-BB80-DBEB36E0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87E32-EE2A-DF36-DCD2-C405F66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9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14EA-8BC3-0BE9-A5BF-378E400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D5293-040A-DBD6-020C-3C970050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CD022-D996-FCFB-7797-1D9B9A91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0A8E0-6744-DB37-C7C4-8A711161D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2703B2-4270-3B3B-FDBF-9F52BBE6D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467074-6C13-E4FE-3BC8-60865316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61E5D8-13C9-1F2A-93A3-80CD0078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767F17-082C-8370-32F2-B1892D75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E62DB-17F8-975E-F961-11CFFEF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478E3D-DA13-C2FF-3E7B-93FE9C8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BAB02F-DD10-BDB0-CF5D-B08DE5BA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8ADF6E-FDDD-B20A-1C17-E53BEF73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93D853-6B16-1D5C-065E-2F602226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5BBED5-FEBE-CDCD-5EB2-00D9055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57C50-EDD2-B770-BF71-F79D2E46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3F24-24D2-C8AA-C403-839B64AF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5F2EE-8596-4FEB-CA28-4BF5D3F6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F94D01-8452-F890-0ADC-02636475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01E9E-BE25-F8E5-3931-C1B296CB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A4407-B7FB-27BA-C800-C22242A1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5E60B-C1FE-D6F4-695A-853CD7C6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7A7F7-2080-736C-699F-3A28AB2F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9D5440-6F0D-B0BB-F34F-CCD45F429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5B582-58E5-FDE8-271C-852C96FA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BDD398-4AE9-3D36-F498-1F2B96BA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8D5DEC-8D83-E868-39F3-B8B23BB0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BB0E3C-6794-6516-CD07-4F01F5B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161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A2A9B-1227-162D-939E-E509AD87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E863D-8073-2221-4869-C8CB7408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A917C-2519-7146-1C34-9DBCF87E6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743BA-71C8-07B4-9544-E048B389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658C6-EAEA-408E-D9C4-9BD55389F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530728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+mn-lt"/>
              </a:rPr>
              <a:t>Основы </a:t>
            </a:r>
            <a:r>
              <a:rPr lang="ru-RU" sz="4800" dirty="0" err="1">
                <a:latin typeface="+mn-lt"/>
              </a:rPr>
              <a:t>PL.pgSQL</a:t>
            </a:r>
            <a:r>
              <a:rPr lang="ru-RU" sz="4800" dirty="0">
                <a:latin typeface="+mn-lt"/>
              </a:rPr>
              <a:t>. Триггеры и 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Занятие №11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799" y="-10479"/>
            <a:ext cx="10000298" cy="686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5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SQL-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injection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idx="1"/>
          </p:nvPr>
        </p:nvSpPr>
        <p:spPr>
          <a:xfrm>
            <a:off x="1097280" y="17935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 инъекция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это один из самых доступных способов взлома сайта.</a:t>
            </a: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Суть таких инъекций – внедрение в данные (передаваемые через GET, POST запросы или значения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Cookie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 произвольного SQL кода. Если сайт уязвим и выполняет такие инъекции, то по сути есть возможность творить с БД (чаще всего это MySQL) что угодно.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SQL-инъекции (SQL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injections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SQLi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 — самый хорошо изученный и простой для понимания тип атаки на веб-сайт или веб-приложение.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2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Почему вообще возможны SQL-инъекции?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Google Shape;168;p12"/>
          <p:cNvSpPr txBox="1">
            <a:spLocks noGrp="1"/>
          </p:cNvSpPr>
          <p:nvPr>
            <p:ph idx="1"/>
          </p:nvPr>
        </p:nvSpPr>
        <p:spPr>
          <a:xfrm>
            <a:off x="1097280" y="1533936"/>
            <a:ext cx="10058400" cy="379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Когда пользователь вводит и отправляет данные на веб-сайте, эти данные попадают в веб-приложение, которое в свою очередь использует эти данные при доступе к БД. Для обращения к данным в реляционных БД используется SQL</a:t>
            </a:r>
            <a:endParaRPr sz="2400" dirty="0"/>
          </a:p>
        </p:txBody>
      </p:sp>
      <p:sp>
        <p:nvSpPr>
          <p:cNvPr id="169" name="Google Shape;169;p12"/>
          <p:cNvSpPr/>
          <p:nvPr/>
        </p:nvSpPr>
        <p:spPr>
          <a:xfrm>
            <a:off x="2307976" y="3236495"/>
            <a:ext cx="757604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 </a:t>
            </a:r>
            <a:r>
              <a:rPr lang="ru-RU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endParaRPr sz="28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WHERE </a:t>
            </a:r>
            <a:r>
              <a:rPr lang="ru-RU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UserID</a:t>
            </a:r>
            <a:r>
              <a:rPr lang="ru-RU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‘ID’ AND </a:t>
            </a:r>
            <a:r>
              <a:rPr lang="ru-RU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CardNumber</a:t>
            </a:r>
            <a:r>
              <a:rPr lang="ru-RU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‘4’</a:t>
            </a:r>
            <a:endParaRPr sz="28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Атака через SQL-инъекцию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idx="1"/>
          </p:nvPr>
        </p:nvSpPr>
        <p:spPr>
          <a:xfrm>
            <a:off x="1097280" y="1733439"/>
            <a:ext cx="10626018" cy="483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Теперь предположим, что пользователь — злоумышленник, и вводит в строке поиска не номер платежной карты, а вредоносный фрагмент SQL-кода, например:</a:t>
            </a:r>
            <a:endParaRPr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0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‘4’; DROP TABLE Products; </a:t>
            </a:r>
            <a:endParaRPr sz="20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*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FROM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WHERE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UserID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‘ID’ AND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CardNumber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‘4’; DROP TABLE </a:t>
            </a:r>
            <a:r>
              <a:rPr lang="ru-RU" sz="24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 </a:t>
            </a:r>
            <a:endParaRPr sz="24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3333"/>
              <a:buNone/>
            </a:pPr>
            <a:r>
              <a:rPr lang="ru-RU" sz="20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Cуть</a:t>
            </a:r>
            <a:r>
              <a:rPr lang="ru-RU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любой SQL-инъекции заключается именно в этом: злоумышленник внедряет («впрыскивает» — отсюда и название атаки «инъекция») вредоносный код в обычную форму ввода или в строку адреса.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097280" y="441878"/>
            <a:ext cx="10058400" cy="71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Python +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097280" y="1905526"/>
            <a:ext cx="1029821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Во время разработки приложений часто нужно подключить и использовать базы данных для хранения информации. Самая распространенная база данных —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поэтому мы расскажем именно о том, как с ней работать в Python. Для этого существует множество модулей, например:</a:t>
            </a:r>
            <a:endParaRPr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Psycopg2</a:t>
            </a:r>
            <a:endParaRPr sz="240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</a:t>
            </a:r>
            <a:r>
              <a:rPr lang="ru-RU" sz="2400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py-postgresql</a:t>
            </a:r>
            <a:endParaRPr sz="240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pg8000</a:t>
            </a:r>
            <a:endParaRPr sz="2400" b="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Python +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7" name="Google Shape;187;p1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386012" y="3065086"/>
            <a:ext cx="74199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3442893" y="2033773"/>
            <a:ext cx="4947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pip</a:t>
            </a:r>
            <a:r>
              <a:rPr lang="ru-RU" sz="32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install</a:t>
            </a:r>
            <a:r>
              <a:rPr lang="ru-RU" sz="32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psycopg2-binary</a:t>
            </a:r>
            <a:endParaRPr sz="32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2985" y="433253"/>
            <a:ext cx="10058400" cy="76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PL/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pgSQL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1092985" y="1743933"/>
            <a:ext cx="10701851" cy="33701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PL/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pgSQL</a:t>
            </a: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это процедурный язык для СУБД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 Целью проектирования PL/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pgSQL</a:t>
            </a: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было создание загружаемого процедурного языка, который: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используется для создания функций, процедур и триггеров;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добавляет управляющие структуры к языку SQL;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может выполнять сложные вычисления;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наследует все пользовательские типы, функции, процедуры и операторы;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может быть определён как доверенный язык;</a:t>
            </a: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прост в использовании.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Функции и процедуры в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idx="1"/>
          </p:nvPr>
        </p:nvSpPr>
        <p:spPr>
          <a:xfrm>
            <a:off x="1097280" y="1628827"/>
            <a:ext cx="10246456" cy="360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SQL, как и любой другой язык программирования, предоставляет функции и хранимые процедуры.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Функции и хранимые процедуры в SQL, как и в любом другом языке программирования, обеспечивают возможность повторного использования и гибкость. Функции и хранимые процедуры представляют собой блок кода или запросов, хранящихся в базе данных, которые можно использовать снова и снова. Вместо того чтобы писать одни и те же запросы, удобнее сгруппировать все запросы и сохранить их, чтобы можно было использовать их много раз. 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710" y="0"/>
            <a:ext cx="10141526" cy="68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Синтаксис функции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5" name="Google Shape;125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83205" y="1676400"/>
            <a:ext cx="66865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8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Синтаксис хранимой процедуры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1" name="Google Shape;131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514" y="1873758"/>
            <a:ext cx="11479931" cy="3110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 flipH="1">
            <a:off x="1097280" y="5305554"/>
            <a:ext cx="10189784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75" tIns="0" rIns="12675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Создание хранимой процедуры, почти такое же, как создание функции с небольшим отличием — в хранимой процедуре нет 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return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 Остальное почти идентично. </a:t>
            </a: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1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Описание операторов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idx="1"/>
          </p:nvPr>
        </p:nvSpPr>
        <p:spPr>
          <a:xfrm>
            <a:off x="1097280" y="1495097"/>
            <a:ext cx="10350448" cy="41549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675" tIns="0" rIns="1267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create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[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or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replace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]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function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имя_функции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создает или заменяет функцию, если она существует, с заданным именем и параметрами;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returns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return_type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тип данных, который возвращает функция;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язык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plpgsql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— указывает на процедурное расширение </a:t>
            </a:r>
            <a:r>
              <a:rPr lang="ru-RU" sz="26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внутри знака 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$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является телом функции;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declare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показывает, как объявляются или инициализируются переменные;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блок кода 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[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begin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—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end</a:t>
            </a:r>
            <a:r>
              <a:rPr lang="ru-RU" sz="26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]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содержит всю логику функции;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begin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указывает на начало запросов;</a:t>
            </a:r>
            <a:b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6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end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указывает конец функции.</a:t>
            </a:r>
            <a:endParaRPr sz="26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Триггеры в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idx="1"/>
          </p:nvPr>
        </p:nvSpPr>
        <p:spPr>
          <a:xfrm>
            <a:off x="1097280" y="1732343"/>
            <a:ext cx="10058400" cy="339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Триггер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это функция, которая запускается автоматически при возникновении события базы данных в объекте базы данных.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Примеры событий базы данных, которые могут активировать триггер, включают INSERT, UPDATE, DELETE и т. Д. Кроме того, когда вы создаете триггер для таблицы, триггер автоматически сбрасывается при удалении этой таблицы.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Синтаксис TRIGGER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568705" y="4758501"/>
            <a:ext cx="112382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BEFORE, AFTER и INSTEAD OF – это ключевые слова, которые определяют, когда будет активирован триггер.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Имя-события – это имя события, которое вызовет запуск триггера. Это может быть INSERT, UPDATE, DELETE и т. д.</a:t>
            </a:r>
            <a:endParaRPr sz="1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43" y="1770446"/>
            <a:ext cx="11048301" cy="238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719</Words>
  <Application>Microsoft Office PowerPoint</Application>
  <PresentationFormat>Широкоэкранный</PresentationFormat>
  <Paragraphs>50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Light</vt:lpstr>
      <vt:lpstr>Times New Roman</vt:lpstr>
      <vt:lpstr>Тема Office</vt:lpstr>
      <vt:lpstr>Основы PL.pgSQL. Триггеры и функции</vt:lpstr>
      <vt:lpstr>PL/pgSQL</vt:lpstr>
      <vt:lpstr>Функции и процедуры в PostgreSQL</vt:lpstr>
      <vt:lpstr>Презентация PowerPoint</vt:lpstr>
      <vt:lpstr>Синтаксис функции</vt:lpstr>
      <vt:lpstr>Синтаксис хранимой процедуры</vt:lpstr>
      <vt:lpstr>Описание операторов</vt:lpstr>
      <vt:lpstr>Триггеры в PostgreSQL</vt:lpstr>
      <vt:lpstr>Синтаксис TRIGGER</vt:lpstr>
      <vt:lpstr>Презентация PowerPoint</vt:lpstr>
      <vt:lpstr>SQL-injection</vt:lpstr>
      <vt:lpstr>Почему вообще возможны SQL-инъекции?</vt:lpstr>
      <vt:lpstr>Атака через SQL-инъекцию</vt:lpstr>
      <vt:lpstr>Python + PostgreSQL</vt:lpstr>
      <vt:lpstr>Python +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Основы PL/pgSQL</dc:title>
  <dc:creator>admin</dc:creator>
  <cp:lastModifiedBy>admin</cp:lastModifiedBy>
  <cp:revision>3</cp:revision>
  <dcterms:created xsi:type="dcterms:W3CDTF">2022-11-22T09:06:17Z</dcterms:created>
  <dcterms:modified xsi:type="dcterms:W3CDTF">2023-04-06T17:00:17Z</dcterms:modified>
</cp:coreProperties>
</file>