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7" r:id="rId2"/>
    <p:sldId id="259" r:id="rId3"/>
    <p:sldId id="258" r:id="rId4"/>
    <p:sldId id="265" r:id="rId5"/>
    <p:sldId id="266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6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2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41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0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2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5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04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8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0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3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27FCA8-1CBD-4994-97A4-64996EE40327}" type="datetimeFigureOut">
              <a:rPr lang="ru-RU" smtClean="0"/>
              <a:t>пт 13.08.21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7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68:8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81234-BDB7-42EA-91E7-36C0F888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713" y="922789"/>
            <a:ext cx="8991600" cy="1770077"/>
          </a:xfrm>
        </p:spPr>
        <p:txBody>
          <a:bodyPr>
            <a:normAutofit/>
          </a:bodyPr>
          <a:lstStyle/>
          <a:p>
            <a: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название проекта:</a:t>
            </a:r>
            <a:b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Веб-платформа управления изменениями</a:t>
            </a: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E663BE7-15D9-47BF-9DE0-34E241DE5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56065"/>
              </p:ext>
            </p:extLst>
          </p:nvPr>
        </p:nvGraphicFramePr>
        <p:xfrm>
          <a:off x="2063674" y="3660688"/>
          <a:ext cx="8064652" cy="2804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00902">
                  <a:extLst>
                    <a:ext uri="{9D8B030D-6E8A-4147-A177-3AD203B41FA5}">
                      <a16:colId xmlns:a16="http://schemas.microsoft.com/office/drawing/2014/main" val="3970224000"/>
                    </a:ext>
                  </a:extLst>
                </a:gridCol>
                <a:gridCol w="5000194">
                  <a:extLst>
                    <a:ext uri="{9D8B030D-6E8A-4147-A177-3AD203B41FA5}">
                      <a16:colId xmlns:a16="http://schemas.microsoft.com/office/drawing/2014/main" val="2417791248"/>
                    </a:ext>
                  </a:extLst>
                </a:gridCol>
                <a:gridCol w="1863556">
                  <a:extLst>
                    <a:ext uri="{9D8B030D-6E8A-4147-A177-3AD203B41FA5}">
                      <a16:colId xmlns:a16="http://schemas.microsoft.com/office/drawing/2014/main" val="417499453"/>
                    </a:ext>
                  </a:extLst>
                </a:gridCol>
              </a:tblGrid>
              <a:tr h="266603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17732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w Cen MT (Основной текст)"/>
                        </a:rPr>
                        <a:t>Куратор проекта: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Директор по цифровым технологиям и стратегическому развитию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Лескин О.В.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79885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Менеджер проекта: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Техник-программист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Андриенко Б.Н.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6765"/>
                  </a:ext>
                </a:extLst>
              </a:tr>
              <a:tr h="123607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Команда проекта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Ведущий инженер-программист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Инженер-программист 1 категории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Инженер 1 категории (системный)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Алейникова Т.В.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Пышный В.Ю.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Тетенков В.А.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8347"/>
                  </a:ext>
                </a:extLst>
              </a:tr>
            </a:tbl>
          </a:graphicData>
        </a:graphic>
      </p:graphicFrame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DB3E6BB2-789B-48EB-8A61-9FAF9AB02D44}"/>
              </a:ext>
            </a:extLst>
          </p:cNvPr>
          <p:cNvSpPr/>
          <p:nvPr/>
        </p:nvSpPr>
        <p:spPr>
          <a:xfrm>
            <a:off x="897622" y="2927758"/>
            <a:ext cx="2357306" cy="65434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Команда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374935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45661-DC39-48D8-8F97-FEDDF980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500"/>
            <a:ext cx="7729728" cy="1113219"/>
          </a:xfrm>
        </p:spPr>
        <p:txBody>
          <a:bodyPr>
            <a:normAutofit/>
          </a:bodyPr>
          <a:lstStyle/>
          <a:p>
            <a:r>
              <a:rPr lang="ru-RU" dirty="0"/>
              <a:t>Проблематика:</a:t>
            </a:r>
            <a:br>
              <a:rPr lang="ru-RU" dirty="0"/>
            </a:br>
            <a:r>
              <a:rPr lang="ru-RU" sz="2000" dirty="0"/>
              <a:t>рационализаторство и проектная деятельность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A5766-15DE-4C37-A7C8-6D85663A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1188719"/>
            <a:ext cx="10326848" cy="224028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Низкая скорость подачи заявок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наличие промежуточных звеньев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Отсутствие функциональной обратной связи по проектам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невозможность получения информации по рейтингам. 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примеров и шаблонов чужих удачных внедрённых предложений.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2951-1701-4CCB-A96F-D38D588F1ACD}"/>
              </a:ext>
            </a:extLst>
          </p:cNvPr>
          <p:cNvSpPr txBox="1"/>
          <p:nvPr/>
        </p:nvSpPr>
        <p:spPr>
          <a:xfrm>
            <a:off x="127931" y="3360957"/>
            <a:ext cx="115998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 IS</a:t>
            </a:r>
            <a:r>
              <a:rPr lang="kk-KZ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Подача заявки на рационализаторское предложение сейчас осуществляется через несколько структур, что замедляет внедрение и реализацию, а также может иметь человеческие риски. При этом отсутствует обратная связь. 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Работники, желающие поучаствовать в развитии предприятия не могут просмотреть удачно реализованные кейсы, чтобы заранее избежать возможные проблемы при реализации.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возможности коллективно обсудить или оценить внедрения и изменения.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4145280" y="0"/>
            <a:ext cx="8046720" cy="28972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получить инструменты эффективного управления рационализаторской деятельностью на предприятии.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величить количество поданных и соответственно успешно внедрённых проектов и предложений.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3624044"/>
            <a:ext cx="10914078" cy="3233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Ситуация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Разработанная веб-платформа, развёрнутая локально на серверах предприятия и доступная из сети интернета: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 сохранность данных на внутренних носителях информации внутри предприятия.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адаптивный дизайн системы позволяет заходить с любого устройства, будь то смартфон, планшет, компьютер или ноутбук.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одульная структура даёт задел на расширение функционала в будущем и создание комплексной унифицированно</a:t>
            </a: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 системы.</a:t>
            </a:r>
            <a:r>
              <a:rPr lang="ru-RU" sz="1800" kern="11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Ведение графика % схода по каждому грохоту каждые 3-10 секунд, в зависимости от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33770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9345336" y="0"/>
            <a:ext cx="2846664" cy="8388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419449"/>
            <a:ext cx="8154099" cy="83889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1: Личный кабинет.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Базовый функционал системы – регистрация, аутентификация, выход, основные и вспомогательные личные данные.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E81AF18-0781-4C19-B1CA-6A7C9153D20B}"/>
              </a:ext>
            </a:extLst>
          </p:cNvPr>
          <p:cNvSpPr/>
          <p:nvPr/>
        </p:nvSpPr>
        <p:spPr>
          <a:xfrm>
            <a:off x="335558" y="1318118"/>
            <a:ext cx="8154099" cy="213709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2: Управление проектами.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Добавление, чтение, изменение и удаление рационализаторских предложений – функционал добавления новых и модерации уже существующих рационализаторских предложений.</a:t>
            </a: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шаблонов рационализаторских предложений – несколько вариантов распространённых типов предложений.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Комментирование, модерация и рейтинг – инструменты коммуникаций между участниками и реализаторами разных рационализаторских предложений, отметки участников.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лидеров и зал славы, глобальные рейтинги участников, система оценок и поощрений – нематериальная мотивационная деятельность.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E2C950-433F-43F6-9B5C-7FE346BDE4B6}"/>
              </a:ext>
            </a:extLst>
          </p:cNvPr>
          <p:cNvSpPr/>
          <p:nvPr/>
        </p:nvSpPr>
        <p:spPr>
          <a:xfrm>
            <a:off x="679506" y="3514985"/>
            <a:ext cx="8154100" cy="8871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3: Бережливое производство.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Расширенный и модифицированный функционал под другой тип шаблонов: рационализаторская деятельность отличается от проектной.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A4C0AFF-4EDC-48AE-808C-B14D650A82EC}"/>
              </a:ext>
            </a:extLst>
          </p:cNvPr>
          <p:cNvSpPr/>
          <p:nvPr/>
        </p:nvSpPr>
        <p:spPr>
          <a:xfrm>
            <a:off x="3693951" y="4604507"/>
            <a:ext cx="8154100" cy="88713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Бухгалтерия.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Выгрузка расчётного листка за выбранный период.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427256B-AE63-401D-ADD3-E53CEB6EC94F}"/>
              </a:ext>
            </a:extLst>
          </p:cNvPr>
          <p:cNvSpPr/>
          <p:nvPr/>
        </p:nvSpPr>
        <p:spPr>
          <a:xfrm>
            <a:off x="4037900" y="5539882"/>
            <a:ext cx="8154100" cy="131811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Служба Управления Персоналом. –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Отдел кадров: вакансии на предприятии и выгрузка отпусков.</a:t>
            </a:r>
          </a:p>
          <a:p>
            <a:r>
              <a:rPr lang="ru-RU" sz="1600" kern="1100" dirty="0">
                <a:latin typeface="Times New Roman" panose="02020603050405020304" pitchFamily="18" charset="0"/>
                <a:ea typeface="Calibri" panose="020F0502020204030204" pitchFamily="34" charset="0"/>
              </a:rPr>
              <a:t>	Отдел мотивации: подача заявок на социальные услуги.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Учебный Центр: открытые курсы для обучения.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9">
            <a:extLst>
              <a:ext uri="{FF2B5EF4-FFF2-40B4-BE49-F238E27FC236}">
                <a16:creationId xmlns:a16="http://schemas.microsoft.com/office/drawing/2014/main" id="{A29A7CC7-3F64-4865-B5F4-0FB9323DD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19381"/>
              </p:ext>
            </p:extLst>
          </p:nvPr>
        </p:nvGraphicFramePr>
        <p:xfrm>
          <a:off x="394283" y="1585518"/>
          <a:ext cx="1133352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82">
                  <a:extLst>
                    <a:ext uri="{9D8B030D-6E8A-4147-A177-3AD203B41FA5}">
                      <a16:colId xmlns:a16="http://schemas.microsoft.com/office/drawing/2014/main" val="3855861756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562744129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890075241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958079854"/>
                    </a:ext>
                  </a:extLst>
                </a:gridCol>
              </a:tblGrid>
              <a:tr h="618760">
                <a:tc>
                  <a:txBody>
                    <a:bodyPr/>
                    <a:lstStyle/>
                    <a:p>
                      <a:r>
                        <a:rPr lang="ru-RU" dirty="0"/>
                        <a:t>Фирма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Ссылка на Коммерческое Предложение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23916"/>
                  </a:ext>
                </a:extLst>
              </a:tr>
              <a:tr h="2209858">
                <a:tc>
                  <a:txBody>
                    <a:bodyPr/>
                    <a:lstStyle/>
                    <a:p>
                      <a:r>
                        <a:rPr lang="en-US" b="1" dirty="0"/>
                        <a:t>greet-go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срок разработки и внедрения может составить от </a:t>
                      </a:r>
                      <a:r>
                        <a:rPr lang="ru-RU" b="1" dirty="0"/>
                        <a:t>3 (Трёх) до 5 (пяти) </a:t>
                      </a:r>
                      <a:r>
                        <a:rPr lang="ru-RU" dirty="0"/>
                        <a:t>календарных месяцев при условии своевременной реакции Заказчика на запросы Поставщика.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26 425 000 (Двадцать шесть миллионов четыреста двадцать пять тысяч) тенге</a:t>
                      </a:r>
                      <a:r>
                        <a:rPr lang="ru-RU" dirty="0"/>
                        <a:t>. </a:t>
                      </a:r>
                    </a:p>
                    <a:p>
                      <a:r>
                        <a:rPr lang="ru-RU" dirty="0"/>
                        <a:t>Стоимость проекта включает обучение специалистов работе в построенной системе.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35285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TOO Nomad Standard Consulting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90 дней </a:t>
                      </a:r>
                      <a:r>
                        <a:rPr lang="ru-RU" dirty="0"/>
                        <a:t>после подтверждения 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20 090 000 </a:t>
                      </a:r>
                      <a:r>
                        <a:rPr lang="ru-RU" dirty="0"/>
                        <a:t>тенге (без НДС)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20707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ALUX web-design studio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 месяцев + 15 дней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7 200 000 тенге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1484"/>
                  </a:ext>
                </a:extLst>
              </a:tr>
            </a:tbl>
          </a:graphicData>
        </a:graphic>
      </p:graphicFrame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0F4F1BDC-22DE-4CA0-88BB-F5459325BAD4}"/>
              </a:ext>
            </a:extLst>
          </p:cNvPr>
          <p:cNvSpPr/>
          <p:nvPr/>
        </p:nvSpPr>
        <p:spPr>
          <a:xfrm>
            <a:off x="394283" y="109057"/>
            <a:ext cx="8481269" cy="135062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Перед реализацией проекта было отправлено техническое задание и запрос на создание подобной веб-платформы от компаний на рынке Казахстана, </a:t>
            </a:r>
          </a:p>
          <a:p>
            <a:pPr algn="ctr"/>
            <a:r>
              <a:rPr lang="ru-RU" dirty="0"/>
              <a:t>ответ от 3 из них:</a:t>
            </a:r>
          </a:p>
        </p:txBody>
      </p:sp>
    </p:spTree>
    <p:extLst>
      <p:ext uri="{BB962C8B-B14F-4D97-AF65-F5344CB8AC3E}">
        <p14:creationId xmlns:p14="http://schemas.microsoft.com/office/powerpoint/2010/main" val="28280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9EBA80C-C921-4290-8720-293CBD7E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266"/>
              </p:ext>
            </p:extLst>
          </p:nvPr>
        </p:nvGraphicFramePr>
        <p:xfrm>
          <a:off x="125836" y="92279"/>
          <a:ext cx="11962699" cy="668602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952891">
                  <a:extLst>
                    <a:ext uri="{9D8B030D-6E8A-4147-A177-3AD203B41FA5}">
                      <a16:colId xmlns:a16="http://schemas.microsoft.com/office/drawing/2014/main" val="2630775743"/>
                    </a:ext>
                  </a:extLst>
                </a:gridCol>
                <a:gridCol w="4503859">
                  <a:extLst>
                    <a:ext uri="{9D8B030D-6E8A-4147-A177-3AD203B41FA5}">
                      <a16:colId xmlns:a16="http://schemas.microsoft.com/office/drawing/2014/main" val="3029413396"/>
                    </a:ext>
                  </a:extLst>
                </a:gridCol>
                <a:gridCol w="1605527">
                  <a:extLst>
                    <a:ext uri="{9D8B030D-6E8A-4147-A177-3AD203B41FA5}">
                      <a16:colId xmlns:a16="http://schemas.microsoft.com/office/drawing/2014/main" val="1690037872"/>
                    </a:ext>
                  </a:extLst>
                </a:gridCol>
                <a:gridCol w="1606658">
                  <a:extLst>
                    <a:ext uri="{9D8B030D-6E8A-4147-A177-3AD203B41FA5}">
                      <a16:colId xmlns:a16="http://schemas.microsoft.com/office/drawing/2014/main" val="1027300508"/>
                    </a:ext>
                  </a:extLst>
                </a:gridCol>
                <a:gridCol w="3293764">
                  <a:extLst>
                    <a:ext uri="{9D8B030D-6E8A-4147-A177-3AD203B41FA5}">
                      <a16:colId xmlns:a16="http://schemas.microsoft.com/office/drawing/2014/main" val="2787206514"/>
                    </a:ext>
                  </a:extLst>
                </a:gridCol>
              </a:tblGrid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№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Этап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Срок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Количество рабочих дней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Результат этапа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596284713"/>
                  </a:ext>
                </a:extLst>
              </a:tr>
              <a:tr h="279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Подготовка паспорта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Готовый паспорт проект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3277256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Предпроектное обследование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13.09.2021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Собранная информация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6172580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3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Разработка базового дизайна, функционала и алгоритма работы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6.10.2021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Базовый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2865589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1 модуля: Личный кабинет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19.11.2021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«личного кабинета»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300136161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2 модуля: Управление проектами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7.01.2021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«управления проектами»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37283775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продвинутого дизайна, функционала и алгоритма работы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14.01.2021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Продвинутый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937594386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 и 2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20.01.2021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двух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26388925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8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3 модуля: Бережливое производство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26.01.2021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«бережливое производство»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518641949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1, 2 и 3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31.01.2021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трёх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239850762"/>
                  </a:ext>
                </a:extLst>
              </a:tr>
              <a:tr h="587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10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Завершение проекта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1.02.2021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Итоговый отчет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762607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Итого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1.09.2021- 1.02.2022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104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Внедрённая рабочая система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7417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8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8C5562-A70E-480C-970A-E2C3554B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00514"/>
          </a:xfrm>
          <a:prstGeom prst="rect">
            <a:avLst/>
          </a:prstGeom>
        </p:spPr>
      </p:pic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B827E512-7493-4267-B699-B22FC9537394}"/>
              </a:ext>
            </a:extLst>
          </p:cNvPr>
          <p:cNvSpPr/>
          <p:nvPr/>
        </p:nvSpPr>
        <p:spPr>
          <a:xfrm>
            <a:off x="0" y="5800514"/>
            <a:ext cx="3686476" cy="105748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проекта:</a:t>
            </a:r>
          </a:p>
        </p:txBody>
      </p:sp>
      <p:sp>
        <p:nvSpPr>
          <p:cNvPr id="6" name="Куб 5">
            <a:extLst>
              <a:ext uri="{FF2B5EF4-FFF2-40B4-BE49-F238E27FC236}">
                <a16:creationId xmlns:a16="http://schemas.microsoft.com/office/drawing/2014/main" id="{4F48FE00-5F20-4532-B0AF-660DC233DD5C}"/>
              </a:ext>
            </a:extLst>
          </p:cNvPr>
          <p:cNvSpPr/>
          <p:nvPr/>
        </p:nvSpPr>
        <p:spPr>
          <a:xfrm>
            <a:off x="3686477" y="5800514"/>
            <a:ext cx="8505524" cy="1057486"/>
          </a:xfrm>
          <a:prstGeom prst="cub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hlinkClick r:id="rId3"/>
              </a:rPr>
              <a:t>http://192.168.1.68:8000/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5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один скругленный угол 1">
            <a:extLst>
              <a:ext uri="{FF2B5EF4-FFF2-40B4-BE49-F238E27FC236}">
                <a16:creationId xmlns:a16="http://schemas.microsoft.com/office/drawing/2014/main" id="{5690215F-2145-49A9-92A9-B2858EB085A9}"/>
              </a:ext>
            </a:extLst>
          </p:cNvPr>
          <p:cNvSpPr/>
          <p:nvPr/>
        </p:nvSpPr>
        <p:spPr>
          <a:xfrm>
            <a:off x="8274518" y="206"/>
            <a:ext cx="3917482" cy="972917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kern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Экономическое обоснование проекта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один усеченный угол 2">
            <a:extLst>
              <a:ext uri="{FF2B5EF4-FFF2-40B4-BE49-F238E27FC236}">
                <a16:creationId xmlns:a16="http://schemas.microsoft.com/office/drawing/2014/main" id="{4261A81E-B0B5-4694-8D75-34549EAA8E74}"/>
              </a:ext>
            </a:extLst>
          </p:cNvPr>
          <p:cNvSpPr/>
          <p:nvPr/>
        </p:nvSpPr>
        <p:spPr>
          <a:xfrm>
            <a:off x="0" y="989901"/>
            <a:ext cx="12192000" cy="2608976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Введённая система привносит положительные изменения в текущее состояние дел: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Исключение промежуточных звеньев, и соответственно рисков, а также ускорение подачи заявки на рационализаторское предложение.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Получение обратной связи по рационализаторским предложениям, упрощение коммуникаций между реализаторами.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Наличие готовых шаблонов и удачных примеров, что устраняет возможные препятствия для старта предложений.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Стимулирование рационализаторской деятельности внутри предприятия посредством добавления инструментария в виде рейтингов, отчётов и глобальной коммуникации.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Количественное увеличение и качественном улучшение рационализаторской деятельности на предприятии.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Уменьшение затрат времени персонала для обработки запросов, заявок и получения информации работникам.</a:t>
            </a: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Количество рационализаторских предложений, зарегистрированный за 2020 год: 66 штук, суммарной экономическое эффективностью в 8030896 тенге, или 8 031 тыс. тенге, - данные получены от специалистов отдела Управления Проектами и Бережливым Производством. Ожидаемый эффект от внедрения проекта – увеличение на 150% количества рентабельных и успешно внедрённых в совокупности рационализаторских предложений, а также проектов бережливого производства, и соответственно принятых в работу. Численно это выражается в увеличении экономических показателей –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66 штук + 150% = 165 штук.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8030896 тенге + 150% = 20077240 тенге, или 20 077 тыс. тенге.</a:t>
            </a:r>
          </a:p>
          <a:p>
            <a:pPr algn="just">
              <a:spcAft>
                <a:spcPts val="0"/>
              </a:spcAft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1F77871-8C7E-436C-BCAE-B9C9FC36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79960"/>
              </p:ext>
            </p:extLst>
          </p:nvPr>
        </p:nvGraphicFramePr>
        <p:xfrm>
          <a:off x="6585358" y="3710231"/>
          <a:ext cx="5526350" cy="290868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23385741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616578436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291765772"/>
                    </a:ext>
                  </a:extLst>
                </a:gridCol>
                <a:gridCol w="864067">
                  <a:extLst>
                    <a:ext uri="{9D8B030D-6E8A-4147-A177-3AD203B41FA5}">
                      <a16:colId xmlns:a16="http://schemas.microsoft.com/office/drawing/2014/main" val="292295326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485881658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814762058"/>
                    </a:ext>
                  </a:extLst>
                </a:gridCol>
              </a:tblGrid>
              <a:tr h="551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Подразделение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внедренные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на доработке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отклонено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всего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сумма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7297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ГТК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6 006 500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166025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АТП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26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1 368 000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760524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ЭУ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12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566 396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894253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ОК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9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90 000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022460"/>
                  </a:ext>
                </a:extLst>
              </a:tr>
              <a:tr h="4298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Всего по предприятию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57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66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8030896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656604"/>
                  </a:ext>
                </a:extLst>
              </a:tr>
            </a:tbl>
          </a:graphicData>
        </a:graphic>
      </p:graphicFrame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1FBF0535-450D-48EB-ABE6-6FCB9CB834DF}"/>
              </a:ext>
            </a:extLst>
          </p:cNvPr>
          <p:cNvSpPr/>
          <p:nvPr/>
        </p:nvSpPr>
        <p:spPr>
          <a:xfrm>
            <a:off x="125835" y="5511567"/>
            <a:ext cx="6325299" cy="1107349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Соответственно, экономический эффект в данном случае мы рассматриваем на уровне 12046344 тенге, или 12 046 тыс. тенге.</a:t>
            </a:r>
            <a:endParaRPr lang="ru-RU" sz="16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EAA7B9-4ED7-4F97-8B32-8A3AB1500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57827"/>
              </p:ext>
            </p:extLst>
          </p:nvPr>
        </p:nvGraphicFramePr>
        <p:xfrm>
          <a:off x="125835" y="3765532"/>
          <a:ext cx="6249798" cy="1527922"/>
        </p:xfrm>
        <a:graphic>
          <a:graphicData uri="http://schemas.openxmlformats.org/drawingml/2006/table">
            <a:tbl>
              <a:tblPr firstRow="1" firstCol="1" bandRow="1" bandCol="1">
                <a:tableStyleId>{0505E3EF-67EA-436B-97B2-0124C06EBD24}</a:tableStyleId>
              </a:tblPr>
              <a:tblGrid>
                <a:gridCol w="3907231">
                  <a:extLst>
                    <a:ext uri="{9D8B030D-6E8A-4147-A177-3AD203B41FA5}">
                      <a16:colId xmlns:a16="http://schemas.microsoft.com/office/drawing/2014/main" val="2396436274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1424651190"/>
                    </a:ext>
                  </a:extLst>
                </a:gridCol>
              </a:tblGrid>
              <a:tr h="247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Показатели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Интервалы прогноза, год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55718"/>
                  </a:ext>
                </a:extLst>
              </a:tr>
              <a:tr h="2917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2022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4909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A</a:t>
                      </a:r>
                      <a:r>
                        <a:rPr lang="ru-RU" sz="1200" kern="1100" dirty="0">
                          <a:effectLst/>
                        </a:rPr>
                        <a:t>s </a:t>
                      </a:r>
                      <a:r>
                        <a:rPr lang="en-US" sz="1200" kern="1100" dirty="0">
                          <a:effectLst/>
                        </a:rPr>
                        <a:t>I</a:t>
                      </a:r>
                      <a:r>
                        <a:rPr lang="ru-RU" sz="1200" kern="1100" dirty="0">
                          <a:effectLst/>
                        </a:rPr>
                        <a:t>s,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8 031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506623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Операционные затраты всего,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65348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To be, </a:t>
                      </a:r>
                      <a:r>
                        <a:rPr lang="ru-RU" sz="1200" kern="1100" dirty="0">
                          <a:effectLst/>
                        </a:rPr>
                        <a:t>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20 077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778455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Экономический эффект, тыс. тенге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12 046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5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8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8C77E882-0D7A-40AC-AF45-494A222A425F}"/>
              </a:ext>
            </a:extLst>
          </p:cNvPr>
          <p:cNvSpPr/>
          <p:nvPr/>
        </p:nvSpPr>
        <p:spPr>
          <a:xfrm>
            <a:off x="2676088" y="134223"/>
            <a:ext cx="5662569" cy="122479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выполнения проекта</a:t>
            </a:r>
            <a:r>
              <a:rPr lang="en-US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E1FB848-B49A-4B8F-B4EA-367E31D2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07687"/>
              </p:ext>
            </p:extLst>
          </p:nvPr>
        </p:nvGraphicFramePr>
        <p:xfrm>
          <a:off x="645951" y="1661020"/>
          <a:ext cx="9253057" cy="247572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510033">
                  <a:extLst>
                    <a:ext uri="{9D8B030D-6E8A-4147-A177-3AD203B41FA5}">
                      <a16:colId xmlns:a16="http://schemas.microsoft.com/office/drawing/2014/main" val="2769314563"/>
                    </a:ext>
                  </a:extLst>
                </a:gridCol>
                <a:gridCol w="4120691">
                  <a:extLst>
                    <a:ext uri="{9D8B030D-6E8A-4147-A177-3AD203B41FA5}">
                      <a16:colId xmlns:a16="http://schemas.microsoft.com/office/drawing/2014/main" val="3655918092"/>
                    </a:ext>
                  </a:extLst>
                </a:gridCol>
                <a:gridCol w="4622333">
                  <a:extLst>
                    <a:ext uri="{9D8B030D-6E8A-4147-A177-3AD203B41FA5}">
                      <a16:colId xmlns:a16="http://schemas.microsoft.com/office/drawing/2014/main" val="2422768876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№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Показатель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Значение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040273"/>
                  </a:ext>
                </a:extLst>
              </a:tr>
              <a:tr h="1673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1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Веб-платформа, введённая в эксплуатацию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Опубликованный веб-сайт, работающий согласно требованиям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783288"/>
                  </a:ext>
                </a:extLst>
              </a:tr>
              <a:tr h="420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2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Информационные результаты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Итоговый отчет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7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1307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368</TotalTime>
  <Words>1122</Words>
  <Application>Microsoft Office PowerPoint</Application>
  <PresentationFormat>Широкоэкранный</PresentationFormat>
  <Paragraphs>206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Times New Roman</vt:lpstr>
      <vt:lpstr>Tw Cen MT</vt:lpstr>
      <vt:lpstr>Tw Cen MT (Основной текст)</vt:lpstr>
      <vt:lpstr>Капля</vt:lpstr>
      <vt:lpstr>название проекта: «Веб-платформа управления изменениями»</vt:lpstr>
      <vt:lpstr>Проблематика: рационализаторство и проектная деятельность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ЗРЕНИЕ, КОНТРОЛЬ СХОДА НА ГРОХОТАХ 16 ОПЕРАЦИИ</dc:title>
  <dc:creator>Андриенко Б.Н.</dc:creator>
  <cp:lastModifiedBy>Андриенко Б.Н.</cp:lastModifiedBy>
  <cp:revision>31</cp:revision>
  <dcterms:created xsi:type="dcterms:W3CDTF">2021-07-29T04:58:40Z</dcterms:created>
  <dcterms:modified xsi:type="dcterms:W3CDTF">2021-08-13T10:11:37Z</dcterms:modified>
</cp:coreProperties>
</file>