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6" r:id="rId1"/>
  </p:sldMasterIdLst>
  <p:sldIdLst>
    <p:sldId id="257" r:id="rId2"/>
    <p:sldId id="267" r:id="rId3"/>
    <p:sldId id="259" r:id="rId4"/>
    <p:sldId id="258" r:id="rId5"/>
    <p:sldId id="266" r:id="rId6"/>
    <p:sldId id="265" r:id="rId7"/>
    <p:sldId id="260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7CE84F3-28C3-443E-9E96-99CF82512B78}" styleName="Темный стиль 1 —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пн 16.08.21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466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пн 16.08.21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85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пн 16.08.21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83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пн 16.08.21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5223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пн 16.08.21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415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пн 16.08.21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809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пн 16.08.21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224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пн 16.08.21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965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пн 16.08.21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804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пн 16.08.21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27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пн 16.08.21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869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пн 16.08.21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222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пн 16.08.21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6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пн 16.08.21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63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пн 16.08.21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381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пн 16.08.21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70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пн 16.08.21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01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7FCA8-1CBD-4994-97A4-64996EE40327}" type="datetimeFigureOut">
              <a:rPr lang="ru-RU" smtClean="0"/>
              <a:t>пн 16.08.21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035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A27FCA8-1CBD-4994-97A4-64996EE40327}" type="datetimeFigureOut">
              <a:rPr lang="ru-RU" smtClean="0"/>
              <a:t>пн 16.08.21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E3C9872-C9F8-49A4-865A-5EDE0B8045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371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  <p:sldLayoutId id="2147484201" r:id="rId5"/>
    <p:sldLayoutId id="2147484202" r:id="rId6"/>
    <p:sldLayoutId id="2147484203" r:id="rId7"/>
    <p:sldLayoutId id="2147484204" r:id="rId8"/>
    <p:sldLayoutId id="2147484205" r:id="rId9"/>
    <p:sldLayoutId id="2147484206" r:id="rId10"/>
    <p:sldLayoutId id="2147484207" r:id="rId11"/>
    <p:sldLayoutId id="2147484208" r:id="rId12"/>
    <p:sldLayoutId id="2147484209" r:id="rId13"/>
    <p:sldLayoutId id="2147484210" r:id="rId14"/>
    <p:sldLayoutId id="2147484211" r:id="rId15"/>
    <p:sldLayoutId id="2147484212" r:id="rId16"/>
    <p:sldLayoutId id="2147484213" r:id="rId17"/>
    <p:sldLayoutId id="214748421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.68:8000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81234-BDB7-42EA-91E7-36C0F8881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2713" y="922789"/>
            <a:ext cx="8991600" cy="1770077"/>
          </a:xfrm>
        </p:spPr>
        <p:txBody>
          <a:bodyPr>
            <a:normAutofit/>
          </a:bodyPr>
          <a:lstStyle/>
          <a:p>
            <a:r>
              <a:rPr lang="ru-RU" sz="3200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название проекта:</a:t>
            </a:r>
            <a:br>
              <a:rPr lang="ru-RU" sz="3200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Веб-платформа управления изменениями</a:t>
            </a:r>
            <a:r>
              <a:rPr lang="ru-RU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ru-RU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2E663BE7-15D9-47BF-9DE0-34E241DE5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856065"/>
              </p:ext>
            </p:extLst>
          </p:nvPr>
        </p:nvGraphicFramePr>
        <p:xfrm>
          <a:off x="2063674" y="3660688"/>
          <a:ext cx="8064652" cy="28041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200902">
                  <a:extLst>
                    <a:ext uri="{9D8B030D-6E8A-4147-A177-3AD203B41FA5}">
                      <a16:colId xmlns:a16="http://schemas.microsoft.com/office/drawing/2014/main" val="3970224000"/>
                    </a:ext>
                  </a:extLst>
                </a:gridCol>
                <a:gridCol w="5000194">
                  <a:extLst>
                    <a:ext uri="{9D8B030D-6E8A-4147-A177-3AD203B41FA5}">
                      <a16:colId xmlns:a16="http://schemas.microsoft.com/office/drawing/2014/main" val="2417791248"/>
                    </a:ext>
                  </a:extLst>
                </a:gridCol>
                <a:gridCol w="1863556">
                  <a:extLst>
                    <a:ext uri="{9D8B030D-6E8A-4147-A177-3AD203B41FA5}">
                      <a16:colId xmlns:a16="http://schemas.microsoft.com/office/drawing/2014/main" val="417499453"/>
                    </a:ext>
                  </a:extLst>
                </a:gridCol>
              </a:tblGrid>
              <a:tr h="266603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w Cen MT (Основной текст)"/>
                        </a:rPr>
                        <a:t>Роль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w Cen MT (Основной текст)"/>
                        </a:rPr>
                        <a:t>Должность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w Cen MT (Основной текст)"/>
                        </a:rPr>
                        <a:t>ФИО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117732"/>
                  </a:ext>
                </a:extLst>
              </a:tr>
              <a:tr h="460497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latin typeface="Tw Cen MT (Основной текст)"/>
                        </a:rPr>
                        <a:t>Куратор проекта: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100" dirty="0">
                          <a:solidFill>
                            <a:schemeClr val="tx1"/>
                          </a:solidFill>
                          <a:effectLst/>
                          <a:latin typeface="Tw Cen MT (Основной текст)"/>
                        </a:rPr>
                        <a:t>Директор по цифровым технологиям и стратегическому развитию </a:t>
                      </a:r>
                      <a:endParaRPr lang="ru-RU" sz="1600" dirty="0">
                        <a:solidFill>
                          <a:schemeClr val="tx1"/>
                        </a:solidFill>
                        <a:latin typeface="Tw Cen MT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100" dirty="0">
                          <a:solidFill>
                            <a:schemeClr val="tx1"/>
                          </a:solidFill>
                          <a:effectLst/>
                          <a:latin typeface="Tw Cen MT (Основной текст)"/>
                        </a:rPr>
                        <a:t>Лескин О.В.</a:t>
                      </a:r>
                      <a:endParaRPr lang="ru-RU" sz="1600" dirty="0">
                        <a:solidFill>
                          <a:schemeClr val="tx1"/>
                        </a:solidFill>
                        <a:latin typeface="Tw Cen MT (Основной текст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879885"/>
                  </a:ext>
                </a:extLst>
              </a:tr>
              <a:tr h="460497"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w Cen MT (Основной текст)"/>
                        </a:rPr>
                        <a:t>Менеджер проекта:</a:t>
                      </a:r>
                      <a:endParaRPr lang="ru-RU" sz="1600" dirty="0">
                        <a:latin typeface="Tw Cen MT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w Cen MT (Основной текст)"/>
                        </a:rPr>
                        <a:t>Техник-программист</a:t>
                      </a:r>
                      <a:endParaRPr lang="ru-RU" sz="1600" dirty="0">
                        <a:latin typeface="Tw Cen MT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w Cen MT (Основной текст)"/>
                        </a:rPr>
                        <a:t>Андриенко Б.Н.</a:t>
                      </a:r>
                      <a:endParaRPr lang="ru-RU" sz="1600" dirty="0">
                        <a:latin typeface="Tw Cen MT (Основной текст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906765"/>
                  </a:ext>
                </a:extLst>
              </a:tr>
              <a:tr h="1236070"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w Cen MT (Основной текст)"/>
                        </a:rPr>
                        <a:t>Команда проекта</a:t>
                      </a:r>
                      <a:endParaRPr lang="ru-RU" sz="1600" dirty="0">
                        <a:latin typeface="Tw Cen MT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w Cen MT (Основной текст)"/>
                          <a:ea typeface="+mn-ea"/>
                          <a:cs typeface="+mn-cs"/>
                        </a:rPr>
                        <a:t>Ведущий инженер-программист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w Cen MT (Основной текст)"/>
                      </a:endParaRPr>
                    </a:p>
                    <a:p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w Cen MT (Основной текст)"/>
                      </a:endParaRPr>
                    </a:p>
                    <a:p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w Cen MT (Основной текст)"/>
                        </a:rPr>
                        <a:t>Инженер-программист 1 категории</a:t>
                      </a:r>
                    </a:p>
                    <a:p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w Cen MT (Основной текст)"/>
                      </a:endParaRPr>
                    </a:p>
                    <a:p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w Cen MT (Основной текст)"/>
                          <a:ea typeface="+mn-ea"/>
                          <a:cs typeface="+mn-cs"/>
                        </a:rPr>
                        <a:t>Инженер 1 категории (системный)</a:t>
                      </a:r>
                      <a:endParaRPr lang="ru-RU" sz="1600" dirty="0">
                        <a:solidFill>
                          <a:schemeClr val="tx1"/>
                        </a:solidFill>
                        <a:latin typeface="Tw Cen MT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w Cen MT (Основной текст)"/>
                          <a:ea typeface="+mn-ea"/>
                          <a:cs typeface="+mn-cs"/>
                        </a:rPr>
                        <a:t>Алейникова Т.В.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w Cen MT (Основной текст)"/>
                      </a:endParaRPr>
                    </a:p>
                    <a:p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w Cen MT (Основной текст)"/>
                      </a:endParaRPr>
                    </a:p>
                    <a:p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w Cen MT (Основной текст)"/>
                        </a:rPr>
                        <a:t>Пышный В.Ю.</a:t>
                      </a:r>
                    </a:p>
                    <a:p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w Cen MT (Основной текст)"/>
                      </a:endParaRPr>
                    </a:p>
                    <a:p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w Cen MT (Основной текст)"/>
                          <a:ea typeface="+mn-ea"/>
                          <a:cs typeface="+mn-cs"/>
                        </a:rPr>
                        <a:t>Тетенков В.А. </a:t>
                      </a:r>
                      <a:endParaRPr lang="ru-RU" sz="1600" dirty="0">
                        <a:solidFill>
                          <a:schemeClr val="tx1"/>
                        </a:solidFill>
                        <a:latin typeface="Tw Cen MT (Основной текст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98347"/>
                  </a:ext>
                </a:extLst>
              </a:tr>
            </a:tbl>
          </a:graphicData>
        </a:graphic>
      </p:graphicFrame>
      <p:sp>
        <p:nvSpPr>
          <p:cNvPr id="3" name="Прямоугольник: скругленные противолежащие углы 2">
            <a:extLst>
              <a:ext uri="{FF2B5EF4-FFF2-40B4-BE49-F238E27FC236}">
                <a16:creationId xmlns:a16="http://schemas.microsoft.com/office/drawing/2014/main" id="{DB3E6BB2-789B-48EB-8A61-9FAF9AB02D44}"/>
              </a:ext>
            </a:extLst>
          </p:cNvPr>
          <p:cNvSpPr/>
          <p:nvPr/>
        </p:nvSpPr>
        <p:spPr>
          <a:xfrm>
            <a:off x="897622" y="2927758"/>
            <a:ext cx="2357306" cy="654341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Команда проекта:</a:t>
            </a:r>
          </a:p>
        </p:txBody>
      </p:sp>
    </p:spTree>
    <p:extLst>
      <p:ext uri="{BB962C8B-B14F-4D97-AF65-F5344CB8AC3E}">
        <p14:creationId xmlns:p14="http://schemas.microsoft.com/office/powerpoint/2010/main" val="3749350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загнутый угол 2">
            <a:extLst>
              <a:ext uri="{FF2B5EF4-FFF2-40B4-BE49-F238E27FC236}">
                <a16:creationId xmlns:a16="http://schemas.microsoft.com/office/drawing/2014/main" id="{8C77E882-0D7A-40AC-AF45-494A222A425F}"/>
              </a:ext>
            </a:extLst>
          </p:cNvPr>
          <p:cNvSpPr/>
          <p:nvPr/>
        </p:nvSpPr>
        <p:spPr>
          <a:xfrm>
            <a:off x="2676088" y="134223"/>
            <a:ext cx="5662569" cy="122479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kern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Параметры выполнения проекта</a:t>
            </a:r>
            <a:r>
              <a:rPr lang="en-US" sz="2800" b="1" kern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E1FB848-B49A-4B8F-B4EA-367E31D2E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107687"/>
              </p:ext>
            </p:extLst>
          </p:nvPr>
        </p:nvGraphicFramePr>
        <p:xfrm>
          <a:off x="645951" y="1661020"/>
          <a:ext cx="9253057" cy="2475726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510033">
                  <a:extLst>
                    <a:ext uri="{9D8B030D-6E8A-4147-A177-3AD203B41FA5}">
                      <a16:colId xmlns:a16="http://schemas.microsoft.com/office/drawing/2014/main" val="2769314563"/>
                    </a:ext>
                  </a:extLst>
                </a:gridCol>
                <a:gridCol w="4120691">
                  <a:extLst>
                    <a:ext uri="{9D8B030D-6E8A-4147-A177-3AD203B41FA5}">
                      <a16:colId xmlns:a16="http://schemas.microsoft.com/office/drawing/2014/main" val="3655918092"/>
                    </a:ext>
                  </a:extLst>
                </a:gridCol>
                <a:gridCol w="4622333">
                  <a:extLst>
                    <a:ext uri="{9D8B030D-6E8A-4147-A177-3AD203B41FA5}">
                      <a16:colId xmlns:a16="http://schemas.microsoft.com/office/drawing/2014/main" val="2422768876"/>
                    </a:ext>
                  </a:extLst>
                </a:gridCol>
              </a:tblGrid>
              <a:tr h="3815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kern="1100" dirty="0">
                          <a:effectLst/>
                        </a:rPr>
                        <a:t>№</a:t>
                      </a:r>
                      <a:endParaRPr lang="ru-RU" sz="20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kern="1100" dirty="0">
                          <a:effectLst/>
                        </a:rPr>
                        <a:t>Показатель</a:t>
                      </a:r>
                      <a:endParaRPr lang="ru-RU" sz="20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kern="1100" dirty="0">
                          <a:effectLst/>
                        </a:rPr>
                        <a:t>Значение</a:t>
                      </a:r>
                      <a:endParaRPr lang="ru-RU" sz="20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040273"/>
                  </a:ext>
                </a:extLst>
              </a:tr>
              <a:tr h="16737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kern="1100">
                          <a:effectLst/>
                        </a:rPr>
                        <a:t>1</a:t>
                      </a:r>
                      <a:endParaRPr lang="ru-RU" sz="20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kern="1100" dirty="0">
                          <a:effectLst/>
                        </a:rPr>
                        <a:t>Веб-платформа, введённая в эксплуатацию</a:t>
                      </a:r>
                      <a:endParaRPr lang="ru-RU" sz="20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kern="1100" dirty="0">
                          <a:effectLst/>
                        </a:rPr>
                        <a:t>Опубликованный веб-сайт, работающий согласно требованиям</a:t>
                      </a:r>
                      <a:endParaRPr lang="ru-RU" sz="20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3783288"/>
                  </a:ext>
                </a:extLst>
              </a:tr>
              <a:tr h="4204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kern="1100">
                          <a:effectLst/>
                        </a:rPr>
                        <a:t>2</a:t>
                      </a:r>
                      <a:endParaRPr lang="ru-RU" sz="20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kern="1100">
                          <a:effectLst/>
                        </a:rPr>
                        <a:t>Информационные результаты</a:t>
                      </a:r>
                      <a:endParaRPr lang="ru-RU" sz="20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kern="1100" dirty="0">
                          <a:effectLst/>
                        </a:rPr>
                        <a:t>Итоговый отчет</a:t>
                      </a:r>
                      <a:endParaRPr lang="ru-RU" sz="20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4679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41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7BD2F3C8-10DE-4F99-8B75-8B0AD2A2D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192983"/>
              </p:ext>
            </p:extLst>
          </p:nvPr>
        </p:nvGraphicFramePr>
        <p:xfrm>
          <a:off x="216104" y="137632"/>
          <a:ext cx="11771765" cy="229855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257615">
                  <a:extLst>
                    <a:ext uri="{9D8B030D-6E8A-4147-A177-3AD203B41FA5}">
                      <a16:colId xmlns:a16="http://schemas.microsoft.com/office/drawing/2014/main" val="2478972177"/>
                    </a:ext>
                  </a:extLst>
                </a:gridCol>
                <a:gridCol w="2296957">
                  <a:extLst>
                    <a:ext uri="{9D8B030D-6E8A-4147-A177-3AD203B41FA5}">
                      <a16:colId xmlns:a16="http://schemas.microsoft.com/office/drawing/2014/main" val="4101836797"/>
                    </a:ext>
                  </a:extLst>
                </a:gridCol>
                <a:gridCol w="1804009">
                  <a:extLst>
                    <a:ext uri="{9D8B030D-6E8A-4147-A177-3AD203B41FA5}">
                      <a16:colId xmlns:a16="http://schemas.microsoft.com/office/drawing/2014/main" val="2176882194"/>
                    </a:ext>
                  </a:extLst>
                </a:gridCol>
                <a:gridCol w="1804009">
                  <a:extLst>
                    <a:ext uri="{9D8B030D-6E8A-4147-A177-3AD203B41FA5}">
                      <a16:colId xmlns:a16="http://schemas.microsoft.com/office/drawing/2014/main" val="3392120311"/>
                    </a:ext>
                  </a:extLst>
                </a:gridCol>
                <a:gridCol w="3609175">
                  <a:extLst>
                    <a:ext uri="{9D8B030D-6E8A-4147-A177-3AD203B41FA5}">
                      <a16:colId xmlns:a16="http://schemas.microsoft.com/office/drawing/2014/main" val="590488284"/>
                    </a:ext>
                  </a:extLst>
                </a:gridCol>
              </a:tblGrid>
              <a:tr h="465561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Общие сведения: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981606"/>
                  </a:ext>
                </a:extLst>
              </a:tr>
              <a:tr h="634758">
                <a:tc>
                  <a:txBody>
                    <a:bodyPr/>
                    <a:lstStyle/>
                    <a:p>
                      <a:pPr marL="431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Группа документов:</a:t>
                      </a:r>
                      <a:endParaRPr lang="ru-RU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Служебные записки</a:t>
                      </a:r>
                      <a:endParaRPr lang="ru-RU" sz="14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Статус: На утверждении</a:t>
                      </a:r>
                      <a:endParaRPr lang="ru-RU" sz="14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6481454"/>
                  </a:ext>
                </a:extLst>
              </a:tr>
              <a:tr h="634758">
                <a:tc>
                  <a:txBody>
                    <a:bodyPr/>
                    <a:lstStyle/>
                    <a:p>
                      <a:pPr marL="431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Номер проекта:</a:t>
                      </a:r>
                      <a:endParaRPr lang="ru-RU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889</a:t>
                      </a:r>
                      <a:endParaRPr lang="ru-RU" sz="14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Дата проекта: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15.02.2021</a:t>
                      </a:r>
                      <a:endParaRPr lang="ru-RU" sz="14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Срочность: Нет</a:t>
                      </a:r>
                      <a:endParaRPr lang="ru-RU" sz="14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9926644"/>
                  </a:ext>
                </a:extLst>
              </a:tr>
              <a:tr h="518152">
                <a:tc>
                  <a:txBody>
                    <a:bodyPr/>
                    <a:lstStyle/>
                    <a:p>
                      <a:pPr marL="431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Заголовок:</a:t>
                      </a:r>
                      <a:endParaRPr lang="ru-RU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ПАСПОРТ ПРОЕКТА  «ВЕБ-ПЛАТФОРМА УПРАВЛЕНИЯ ИЗМЕНЕНИЯМИ»</a:t>
                      </a:r>
                      <a:endParaRPr lang="ru-RU" sz="14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Дата исп. (план): </a:t>
                      </a:r>
                      <a:endParaRPr lang="ru-RU" sz="14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9986226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10800137-3585-4B4B-BF18-8CB2FE883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27830"/>
              </p:ext>
            </p:extLst>
          </p:nvPr>
        </p:nvGraphicFramePr>
        <p:xfrm>
          <a:off x="216103" y="2511444"/>
          <a:ext cx="11771765" cy="4082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303">
                  <a:extLst>
                    <a:ext uri="{9D8B030D-6E8A-4147-A177-3AD203B41FA5}">
                      <a16:colId xmlns:a16="http://schemas.microsoft.com/office/drawing/2014/main" val="3669092849"/>
                    </a:ext>
                  </a:extLst>
                </a:gridCol>
                <a:gridCol w="1963118">
                  <a:extLst>
                    <a:ext uri="{9D8B030D-6E8A-4147-A177-3AD203B41FA5}">
                      <a16:colId xmlns:a16="http://schemas.microsoft.com/office/drawing/2014/main" val="1265142050"/>
                    </a:ext>
                  </a:extLst>
                </a:gridCol>
                <a:gridCol w="3282289">
                  <a:extLst>
                    <a:ext uri="{9D8B030D-6E8A-4147-A177-3AD203B41FA5}">
                      <a16:colId xmlns:a16="http://schemas.microsoft.com/office/drawing/2014/main" val="3647107681"/>
                    </a:ext>
                  </a:extLst>
                </a:gridCol>
                <a:gridCol w="1806766">
                  <a:extLst>
                    <a:ext uri="{9D8B030D-6E8A-4147-A177-3AD203B41FA5}">
                      <a16:colId xmlns:a16="http://schemas.microsoft.com/office/drawing/2014/main" val="945175509"/>
                    </a:ext>
                  </a:extLst>
                </a:gridCol>
                <a:gridCol w="3282289">
                  <a:extLst>
                    <a:ext uri="{9D8B030D-6E8A-4147-A177-3AD203B41FA5}">
                      <a16:colId xmlns:a16="http://schemas.microsoft.com/office/drawing/2014/main" val="2726860491"/>
                    </a:ext>
                  </a:extLst>
                </a:gridCol>
              </a:tblGrid>
              <a:tr h="248828">
                <a:tc gridSpan="5">
                  <a:txBody>
                    <a:bodyPr/>
                    <a:lstStyle/>
                    <a:p>
                      <a:pPr marL="12890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Журнал согласования: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214494"/>
                  </a:ext>
                </a:extLst>
              </a:tr>
              <a:tr h="299934">
                <a:tc>
                  <a:txBody>
                    <a:bodyPr/>
                    <a:lstStyle/>
                    <a:p>
                      <a:pPr marL="12890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Дата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Тип подписи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Подписал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Подпись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Примечания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extLst>
                  <a:ext uri="{0D108BD9-81ED-4DB2-BD59-A6C34878D82A}">
                    <a16:rowId xmlns:a16="http://schemas.microsoft.com/office/drawing/2014/main" val="1021146699"/>
                  </a:ext>
                </a:extLst>
              </a:tr>
              <a:tr h="145244">
                <a:tc gridSpan="5">
                  <a:txBody>
                    <a:bodyPr/>
                    <a:lstStyle/>
                    <a:p>
                      <a:pPr marL="128905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Запуск на согласование/утверждение : 15.02.2021 10:10:40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298676"/>
                  </a:ext>
                </a:extLst>
              </a:tr>
              <a:tr h="2352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15.02.2021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Согласующая подпись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Зайцева Ю.А. - начальник ПЭО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Согласен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extLst>
                  <a:ext uri="{0D108BD9-81ED-4DB2-BD59-A6C34878D82A}">
                    <a16:rowId xmlns:a16="http://schemas.microsoft.com/office/drawing/2014/main" val="2115699984"/>
                  </a:ext>
                </a:extLst>
              </a:tr>
              <a:tr h="3581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15.02.2021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Согласующая подпись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</a:rPr>
                        <a:t>Лисняк</a:t>
                      </a:r>
                      <a:r>
                        <a:rPr lang="ru-RU" sz="1100" dirty="0">
                          <a:effectLst/>
                        </a:rPr>
                        <a:t> Е.М. - Начальник отдела управления проектами и бережливого производства</a:t>
                      </a:r>
                      <a:endParaRPr lang="ru-RU" sz="11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Согласен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extLst>
                  <a:ext uri="{0D108BD9-81ED-4DB2-BD59-A6C34878D82A}">
                    <a16:rowId xmlns:a16="http://schemas.microsoft.com/office/drawing/2014/main" val="4214581374"/>
                  </a:ext>
                </a:extLst>
              </a:tr>
              <a:tr h="3581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15.02.2021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Согласующая подпись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Лескин О.В. - Директор по цифровым технологиям и стратегическому развитию</a:t>
                      </a:r>
                      <a:endParaRPr lang="ru-RU" sz="11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Согласен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extLst>
                  <a:ext uri="{0D108BD9-81ED-4DB2-BD59-A6C34878D82A}">
                    <a16:rowId xmlns:a16="http://schemas.microsoft.com/office/drawing/2014/main" val="2559279173"/>
                  </a:ext>
                </a:extLst>
              </a:tr>
              <a:tr h="6086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15.02.2021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Согласующая подпись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</a:rPr>
                        <a:t>Смагулов</a:t>
                      </a:r>
                      <a:r>
                        <a:rPr lang="ru-RU" sz="1100" dirty="0">
                          <a:effectLst/>
                        </a:rPr>
                        <a:t> А.Р. - Технический директор</a:t>
                      </a:r>
                      <a:endParaRPr lang="ru-RU" sz="11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Согласен с замечаниями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По приезду членов Правления было бы хорошо проговорить - не совсем все понял...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extLst>
                  <a:ext uri="{0D108BD9-81ED-4DB2-BD59-A6C34878D82A}">
                    <a16:rowId xmlns:a16="http://schemas.microsoft.com/office/drawing/2014/main" val="1946442296"/>
                  </a:ext>
                </a:extLst>
              </a:tr>
              <a:tr h="3581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16.02.2021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Согласующая подпись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Ташмухамедов А.Ж. - Заместитель коммерческого директора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Согласен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extLst>
                  <a:ext uri="{0D108BD9-81ED-4DB2-BD59-A6C34878D82A}">
                    <a16:rowId xmlns:a16="http://schemas.microsoft.com/office/drawing/2014/main" val="1416786735"/>
                  </a:ext>
                </a:extLst>
              </a:tr>
              <a:tr h="1226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17.02.2021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Согласующая подпись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</a:rPr>
                        <a:t>Орумбаев</a:t>
                      </a:r>
                      <a:r>
                        <a:rPr lang="ru-RU" sz="1100" dirty="0">
                          <a:effectLst/>
                        </a:rPr>
                        <a:t> И.Н. - Финансовый Директор</a:t>
                      </a:r>
                      <a:endParaRPr lang="ru-RU" sz="11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Согласен с замечаниями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Зачем изобретать велосипед? Ищите уже имеющиеся аналоги. Если будут запрашиваться инвестиции, то будем вероятно долго думать еще.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8490" marR="48490" marT="0" marB="0" anchor="ctr"/>
                </a:tc>
                <a:extLst>
                  <a:ext uri="{0D108BD9-81ED-4DB2-BD59-A6C34878D82A}">
                    <a16:rowId xmlns:a16="http://schemas.microsoft.com/office/drawing/2014/main" val="423014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56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45661-DC39-48D8-8F97-FEDDF980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5500"/>
            <a:ext cx="7729728" cy="1113219"/>
          </a:xfrm>
        </p:spPr>
        <p:txBody>
          <a:bodyPr>
            <a:normAutofit/>
          </a:bodyPr>
          <a:lstStyle/>
          <a:p>
            <a:r>
              <a:rPr lang="ru-RU" dirty="0"/>
              <a:t>Проблематика:</a:t>
            </a:r>
            <a:br>
              <a:rPr lang="ru-RU" dirty="0"/>
            </a:br>
            <a:r>
              <a:rPr lang="ru-RU" sz="2000" dirty="0"/>
              <a:t>рационализаторство и проектная деятельность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3A5766-15DE-4C37-A7C8-6D85663AB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14" y="1188719"/>
            <a:ext cx="10326848" cy="2240281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ru-RU" sz="16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Низкая скорость подачи заявок</a:t>
            </a:r>
          </a:p>
          <a:p>
            <a:pPr>
              <a:spcAft>
                <a:spcPts val="0"/>
              </a:spcAft>
            </a:pPr>
            <a:r>
              <a:rPr lang="ru-RU" sz="16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наличие промежуточных звеньев</a:t>
            </a:r>
          </a:p>
          <a:p>
            <a:pPr>
              <a:spcAft>
                <a:spcPts val="0"/>
              </a:spcAft>
            </a:pPr>
            <a:r>
              <a:rPr lang="ru-RU" sz="16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Отсутствие функциональной обратной связи по проектам</a:t>
            </a:r>
          </a:p>
          <a:p>
            <a:pPr>
              <a:spcAft>
                <a:spcPts val="0"/>
              </a:spcAft>
            </a:pPr>
            <a:r>
              <a:rPr lang="ru-RU" sz="16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невозможность получения информации по рейтингам. </a:t>
            </a:r>
          </a:p>
          <a:p>
            <a:pPr>
              <a:spcAft>
                <a:spcPts val="0"/>
              </a:spcAft>
            </a:pPr>
            <a:r>
              <a:rPr lang="ru-RU" sz="16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нет примеров и шаблонов чужих удачных внедрённых предложений.</a:t>
            </a:r>
            <a:endParaRPr lang="ru-RU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2951-1701-4CCB-A96F-D38D588F1ACD}"/>
              </a:ext>
            </a:extLst>
          </p:cNvPr>
          <p:cNvSpPr txBox="1"/>
          <p:nvPr/>
        </p:nvSpPr>
        <p:spPr>
          <a:xfrm>
            <a:off x="127931" y="3360957"/>
            <a:ext cx="1159987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b="1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AS IS</a:t>
            </a:r>
            <a:r>
              <a:rPr lang="kk-KZ" sz="2000" b="1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endParaRPr lang="ru-RU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Подача заявки на рационализаторское предложение сейчас осуществляется через несколько структур, что замедляет внедрение и реализацию, а также может иметь человеческие риски. При этом отсутствует обратная связь. </a:t>
            </a:r>
          </a:p>
          <a:p>
            <a:pPr>
              <a:spcAft>
                <a:spcPts val="0"/>
              </a:spcAft>
            </a:pPr>
            <a:r>
              <a:rPr lang="ru-RU" sz="20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Работники, желающие поучаствовать в развитии предприятия не могут просмотреть удачно реализованные кейсы, чтобы заранее избежать возможные проблемы при реализации.</a:t>
            </a:r>
          </a:p>
          <a:p>
            <a:pPr>
              <a:spcAft>
                <a:spcPts val="0"/>
              </a:spcAft>
            </a:pPr>
            <a:r>
              <a:rPr lang="ru-RU" sz="2000" kern="11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Нет возможности коллективно обсудить или оценить внедрения и изменения.</a:t>
            </a:r>
            <a:endParaRPr lang="ru-RU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0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0BBDD0B-1291-46BA-80D5-016359687F74}"/>
              </a:ext>
            </a:extLst>
          </p:cNvPr>
          <p:cNvSpPr/>
          <p:nvPr/>
        </p:nvSpPr>
        <p:spPr>
          <a:xfrm>
            <a:off x="4145280" y="0"/>
            <a:ext cx="8046720" cy="28972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проекта: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получить инструменты эффективного управления рационализаторской деятельностью на предприятии.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величить количество поданных и соответственно успешно внедрённых проектов и предложений.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EC2A295-8837-4CFE-9E81-9F808A14C7ED}"/>
              </a:ext>
            </a:extLst>
          </p:cNvPr>
          <p:cNvSpPr/>
          <p:nvPr/>
        </p:nvSpPr>
        <p:spPr>
          <a:xfrm>
            <a:off x="0" y="3624044"/>
            <a:ext cx="10914078" cy="32339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Ситуация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spcAft>
                <a:spcPts val="0"/>
              </a:spcAft>
            </a:pPr>
            <a:r>
              <a:rPr lang="ru-RU" sz="18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Разработанная веб-платформа, развёрнутая локально на серверах предприятия и доступная из сети интернета: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обеспечивает сохранность данных на внутренних носителях информации внутри предприятия.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адаптивный дизайн системы позволяет заходить с любого устройства, будь то смартфон, планшет, компьютер или ноутбук.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kern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18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одульная структура даёт задел на расширение функционала в будущем и создание комплексной унифицированно</a:t>
            </a:r>
            <a:r>
              <a:rPr lang="ru-RU" kern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й системы.</a:t>
            </a:r>
            <a:r>
              <a:rPr lang="ru-RU" sz="1800" kern="11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Ведение графика % схода по каждому грохоту каждые 3-10 секунд, в зависимости от необходимости.</a:t>
            </a:r>
          </a:p>
        </p:txBody>
      </p:sp>
    </p:spTree>
    <p:extLst>
      <p:ext uri="{BB962C8B-B14F-4D97-AF65-F5344CB8AC3E}">
        <p14:creationId xmlns:p14="http://schemas.microsoft.com/office/powerpoint/2010/main" val="337705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9">
            <a:extLst>
              <a:ext uri="{FF2B5EF4-FFF2-40B4-BE49-F238E27FC236}">
                <a16:creationId xmlns:a16="http://schemas.microsoft.com/office/drawing/2014/main" id="{A29A7CC7-3F64-4865-B5F4-0FB9323DD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719381"/>
              </p:ext>
            </p:extLst>
          </p:nvPr>
        </p:nvGraphicFramePr>
        <p:xfrm>
          <a:off x="394283" y="1585518"/>
          <a:ext cx="11333528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382">
                  <a:extLst>
                    <a:ext uri="{9D8B030D-6E8A-4147-A177-3AD203B41FA5}">
                      <a16:colId xmlns:a16="http://schemas.microsoft.com/office/drawing/2014/main" val="3855861756"/>
                    </a:ext>
                  </a:extLst>
                </a:gridCol>
                <a:gridCol w="2833382">
                  <a:extLst>
                    <a:ext uri="{9D8B030D-6E8A-4147-A177-3AD203B41FA5}">
                      <a16:colId xmlns:a16="http://schemas.microsoft.com/office/drawing/2014/main" val="562744129"/>
                    </a:ext>
                  </a:extLst>
                </a:gridCol>
                <a:gridCol w="2833382">
                  <a:extLst>
                    <a:ext uri="{9D8B030D-6E8A-4147-A177-3AD203B41FA5}">
                      <a16:colId xmlns:a16="http://schemas.microsoft.com/office/drawing/2014/main" val="1890075241"/>
                    </a:ext>
                  </a:extLst>
                </a:gridCol>
                <a:gridCol w="2833382">
                  <a:extLst>
                    <a:ext uri="{9D8B030D-6E8A-4147-A177-3AD203B41FA5}">
                      <a16:colId xmlns:a16="http://schemas.microsoft.com/office/drawing/2014/main" val="1958079854"/>
                    </a:ext>
                  </a:extLst>
                </a:gridCol>
              </a:tblGrid>
              <a:tr h="618760">
                <a:tc>
                  <a:txBody>
                    <a:bodyPr/>
                    <a:lstStyle/>
                    <a:p>
                      <a:r>
                        <a:rPr lang="ru-RU" dirty="0"/>
                        <a:t>Фирма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Срок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Ссылка на Коммерческое Предложение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23916"/>
                  </a:ext>
                </a:extLst>
              </a:tr>
              <a:tr h="2209858">
                <a:tc>
                  <a:txBody>
                    <a:bodyPr/>
                    <a:lstStyle/>
                    <a:p>
                      <a:r>
                        <a:rPr lang="en-US" b="1" dirty="0"/>
                        <a:t>greet-go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Общий срок разработки и внедрения может составить от </a:t>
                      </a:r>
                      <a:r>
                        <a:rPr lang="ru-RU" b="1" dirty="0"/>
                        <a:t>3 (Трёх) до 5 (пяти) </a:t>
                      </a:r>
                      <a:r>
                        <a:rPr lang="ru-RU" dirty="0"/>
                        <a:t>календарных месяцев при условии своевременной реакции Заказчика на запросы Поставщика.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26 425 000 (Двадцать шесть миллионов четыреста двадцать пять тысяч) тенге</a:t>
                      </a:r>
                      <a:r>
                        <a:rPr lang="ru-RU" dirty="0"/>
                        <a:t>. </a:t>
                      </a:r>
                    </a:p>
                    <a:p>
                      <a:r>
                        <a:rPr lang="ru-RU" dirty="0"/>
                        <a:t>Стоимость проекта включает обучение специалистов работе в построенной системе.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C:\Project\Github_Projects\python-jsx-smart-pmp-app\DOCS\</a:t>
                      </a:r>
                      <a:r>
                        <a:rPr lang="ru-RU" sz="1100" dirty="0"/>
                        <a:t>Веб-платформа управления изменениями\Дополнительно\Коммерческие на веб платформу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735285"/>
                  </a:ext>
                </a:extLst>
              </a:tr>
              <a:tr h="898676">
                <a:tc>
                  <a:txBody>
                    <a:bodyPr/>
                    <a:lstStyle/>
                    <a:p>
                      <a:r>
                        <a:rPr lang="en-US" b="1" dirty="0"/>
                        <a:t>TOO Nomad Standard Consulting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90 дней </a:t>
                      </a:r>
                      <a:r>
                        <a:rPr lang="ru-RU" dirty="0"/>
                        <a:t>после подтверждения дизайна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20 090 000 </a:t>
                      </a:r>
                      <a:r>
                        <a:rPr lang="ru-RU" dirty="0"/>
                        <a:t>тенге (без НДС)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C:\Project\Github_Projects\python-jsx-smart-pmp-app\DOCS\</a:t>
                      </a:r>
                      <a:r>
                        <a:rPr lang="ru-RU" sz="1100" dirty="0"/>
                        <a:t>Веб-платформа управления изменениями\Дополнительно\Коммерческие на веб платформу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820707"/>
                  </a:ext>
                </a:extLst>
              </a:tr>
              <a:tr h="898676">
                <a:tc>
                  <a:txBody>
                    <a:bodyPr/>
                    <a:lstStyle/>
                    <a:p>
                      <a:r>
                        <a:rPr lang="en-US" b="1" dirty="0"/>
                        <a:t>ALUX web-design studio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5 месяцев + 15 дней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7 200 000 тенге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C:\Project\Github_Projects\python-jsx-smart-pmp-app\DOCS\</a:t>
                      </a:r>
                      <a:r>
                        <a:rPr lang="ru-RU" sz="1100" dirty="0"/>
                        <a:t>Веб-платформа управления изменениями\Дополнительно\Коммерческие на веб платформу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81484"/>
                  </a:ext>
                </a:extLst>
              </a:tr>
            </a:tbl>
          </a:graphicData>
        </a:graphic>
      </p:graphicFrame>
      <p:sp>
        <p:nvSpPr>
          <p:cNvPr id="10" name="Прямоугольник: скругленные верхние углы 9">
            <a:extLst>
              <a:ext uri="{FF2B5EF4-FFF2-40B4-BE49-F238E27FC236}">
                <a16:creationId xmlns:a16="http://schemas.microsoft.com/office/drawing/2014/main" id="{0F4F1BDC-22DE-4CA0-88BB-F5459325BAD4}"/>
              </a:ext>
            </a:extLst>
          </p:cNvPr>
          <p:cNvSpPr/>
          <p:nvPr/>
        </p:nvSpPr>
        <p:spPr>
          <a:xfrm>
            <a:off x="394283" y="109057"/>
            <a:ext cx="8481269" cy="135062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Перед рассмотрением проекта было отправлено техническое задание и запрос на создание подобной веб-платформы от компаний на рынке Казахстана, </a:t>
            </a:r>
          </a:p>
          <a:p>
            <a:pPr algn="ctr"/>
            <a:r>
              <a:rPr lang="ru-RU" dirty="0"/>
              <a:t>ответ от 3 из них:</a:t>
            </a:r>
          </a:p>
        </p:txBody>
      </p:sp>
    </p:spTree>
    <p:extLst>
      <p:ext uri="{BB962C8B-B14F-4D97-AF65-F5344CB8AC3E}">
        <p14:creationId xmlns:p14="http://schemas.microsoft.com/office/powerpoint/2010/main" val="282808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0BBDD0B-1291-46BA-80D5-016359687F74}"/>
              </a:ext>
            </a:extLst>
          </p:cNvPr>
          <p:cNvSpPr/>
          <p:nvPr/>
        </p:nvSpPr>
        <p:spPr>
          <a:xfrm>
            <a:off x="9345336" y="0"/>
            <a:ext cx="2846664" cy="8388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МОДУЛИ: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EC2A295-8837-4CFE-9E81-9F808A14C7ED}"/>
              </a:ext>
            </a:extLst>
          </p:cNvPr>
          <p:cNvSpPr/>
          <p:nvPr/>
        </p:nvSpPr>
        <p:spPr>
          <a:xfrm>
            <a:off x="0" y="419449"/>
            <a:ext cx="8154099" cy="83889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Модуль 1: Личный кабинет. –</a:t>
            </a:r>
          </a:p>
          <a:p>
            <a:r>
              <a:rPr lang="ru-RU" sz="14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Базовый функционал системы – регистрация, аутентификация, выход, основные и вспомогательные личные данные.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E81AF18-0781-4C19-B1CA-6A7C9153D20B}"/>
              </a:ext>
            </a:extLst>
          </p:cNvPr>
          <p:cNvSpPr/>
          <p:nvPr/>
        </p:nvSpPr>
        <p:spPr>
          <a:xfrm>
            <a:off x="335558" y="1318118"/>
            <a:ext cx="8154099" cy="213709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Модуль 2: Управление проектами. –</a:t>
            </a:r>
          </a:p>
          <a:p>
            <a:r>
              <a:rPr lang="ru-RU" sz="14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14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Добавление, чтение, изменение и удаление рационализаторских предложений – функционал добавления новых и модерации уже существующих рационализаторских предложений.</a:t>
            </a:r>
          </a:p>
          <a:p>
            <a:pPr indent="449580">
              <a:spcAft>
                <a:spcPts val="0"/>
              </a:spcAft>
            </a:pPr>
            <a:r>
              <a:rPr lang="ru-RU" sz="14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шаблонов рационализаторских предложений – несколько вариантов распространённых типов предложений.</a:t>
            </a:r>
            <a:endParaRPr lang="ru-RU" sz="14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>
              <a:spcAft>
                <a:spcPts val="0"/>
              </a:spcAft>
            </a:pPr>
            <a:r>
              <a:rPr lang="ru-RU" sz="14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Комментирование, модерация и рейтинг – инструменты коммуникаций между участниками и реализаторами разных рационализаторских предложений, отметки участников.</a:t>
            </a:r>
            <a:endParaRPr lang="ru-RU" sz="14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>
              <a:spcAft>
                <a:spcPts val="0"/>
              </a:spcAft>
            </a:pPr>
            <a:r>
              <a:rPr lang="ru-RU" sz="14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Списки лидеров и зал славы, глобальные рейтинги участников, система оценок и поощрений – нематериальная мотивационная деятельность.</a:t>
            </a:r>
            <a:endParaRPr lang="ru-RU" sz="14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BE2C950-433F-43F6-9B5C-7FE346BDE4B6}"/>
              </a:ext>
            </a:extLst>
          </p:cNvPr>
          <p:cNvSpPr/>
          <p:nvPr/>
        </p:nvSpPr>
        <p:spPr>
          <a:xfrm>
            <a:off x="679506" y="3514985"/>
            <a:ext cx="8154100" cy="88713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Модуль 3: Бережливое производство. –</a:t>
            </a:r>
          </a:p>
          <a:p>
            <a:r>
              <a:rPr lang="ru-RU" sz="14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Расширенный и модифицированный функционал под другой тип шаблонов: рационализаторская деятельность отличается от проектной.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A4C0AFF-4EDC-48AE-808C-B14D650A82EC}"/>
              </a:ext>
            </a:extLst>
          </p:cNvPr>
          <p:cNvSpPr/>
          <p:nvPr/>
        </p:nvSpPr>
        <p:spPr>
          <a:xfrm>
            <a:off x="3693951" y="4604507"/>
            <a:ext cx="8154100" cy="887137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Модуль ???: Бухгалтерия. –</a:t>
            </a:r>
          </a:p>
          <a:p>
            <a:r>
              <a:rPr lang="ru-RU" sz="14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Выгрузка расчётного листка за выбранный период.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427256B-AE63-401D-ADD3-E53CEB6EC94F}"/>
              </a:ext>
            </a:extLst>
          </p:cNvPr>
          <p:cNvSpPr/>
          <p:nvPr/>
        </p:nvSpPr>
        <p:spPr>
          <a:xfrm>
            <a:off x="4037900" y="5539882"/>
            <a:ext cx="8154100" cy="1318119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Модуль ???: Служба Управления Персоналом. –</a:t>
            </a:r>
          </a:p>
          <a:p>
            <a:r>
              <a:rPr lang="ru-RU" sz="1600" kern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Отдел кадров: вакансии на предприятии и выгрузка отпусков.</a:t>
            </a:r>
          </a:p>
          <a:p>
            <a:r>
              <a:rPr lang="ru-RU" sz="1600" kern="1100" dirty="0">
                <a:latin typeface="Times New Roman" panose="02020603050405020304" pitchFamily="18" charset="0"/>
                <a:ea typeface="Calibri" panose="020F0502020204030204" pitchFamily="34" charset="0"/>
              </a:rPr>
              <a:t>	Отдел мотивации: подача заявок на социальные услуги.</a:t>
            </a:r>
          </a:p>
          <a:p>
            <a:r>
              <a:rPr lang="ru-RU" sz="1600" kern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Учебный Центр: открытые курсы для обучения.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22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9EBA80C-C921-4290-8720-293CBD7E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6266"/>
              </p:ext>
            </p:extLst>
          </p:nvPr>
        </p:nvGraphicFramePr>
        <p:xfrm>
          <a:off x="125836" y="92279"/>
          <a:ext cx="11962699" cy="6686024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952891">
                  <a:extLst>
                    <a:ext uri="{9D8B030D-6E8A-4147-A177-3AD203B41FA5}">
                      <a16:colId xmlns:a16="http://schemas.microsoft.com/office/drawing/2014/main" val="2630775743"/>
                    </a:ext>
                  </a:extLst>
                </a:gridCol>
                <a:gridCol w="4503859">
                  <a:extLst>
                    <a:ext uri="{9D8B030D-6E8A-4147-A177-3AD203B41FA5}">
                      <a16:colId xmlns:a16="http://schemas.microsoft.com/office/drawing/2014/main" val="3029413396"/>
                    </a:ext>
                  </a:extLst>
                </a:gridCol>
                <a:gridCol w="1605527">
                  <a:extLst>
                    <a:ext uri="{9D8B030D-6E8A-4147-A177-3AD203B41FA5}">
                      <a16:colId xmlns:a16="http://schemas.microsoft.com/office/drawing/2014/main" val="1690037872"/>
                    </a:ext>
                  </a:extLst>
                </a:gridCol>
                <a:gridCol w="1606658">
                  <a:extLst>
                    <a:ext uri="{9D8B030D-6E8A-4147-A177-3AD203B41FA5}">
                      <a16:colId xmlns:a16="http://schemas.microsoft.com/office/drawing/2014/main" val="1027300508"/>
                    </a:ext>
                  </a:extLst>
                </a:gridCol>
                <a:gridCol w="3293764">
                  <a:extLst>
                    <a:ext uri="{9D8B030D-6E8A-4147-A177-3AD203B41FA5}">
                      <a16:colId xmlns:a16="http://schemas.microsoft.com/office/drawing/2014/main" val="2787206514"/>
                    </a:ext>
                  </a:extLst>
                </a:gridCol>
              </a:tblGrid>
              <a:tr h="5795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kern="0" dirty="0">
                          <a:effectLst/>
                        </a:rPr>
                        <a:t>№</a:t>
                      </a:r>
                      <a:endParaRPr lang="ru-RU" sz="18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kern="0" dirty="0">
                          <a:effectLst/>
                        </a:rPr>
                        <a:t>Этап</a:t>
                      </a:r>
                      <a:endParaRPr lang="ru-RU" sz="18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kern="0" dirty="0">
                          <a:effectLst/>
                        </a:rPr>
                        <a:t>Срок</a:t>
                      </a:r>
                      <a:endParaRPr lang="ru-RU" sz="18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kern="0" dirty="0">
                          <a:effectLst/>
                        </a:rPr>
                        <a:t>Количество рабочих дней</a:t>
                      </a:r>
                      <a:endParaRPr lang="ru-RU" sz="18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kern="0" dirty="0">
                          <a:effectLst/>
                        </a:rPr>
                        <a:t>Результат этапа</a:t>
                      </a:r>
                      <a:endParaRPr lang="ru-RU" sz="18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3596284713"/>
                  </a:ext>
                </a:extLst>
              </a:tr>
              <a:tr h="2794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Подготовка паспорта проекта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1.09.2021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1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Готовый паспорт проект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43277256"/>
                  </a:ext>
                </a:extLst>
              </a:tr>
              <a:tr h="3552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2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Предпроектное обследование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13.09.2021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9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Собранная информация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3761725808"/>
                  </a:ext>
                </a:extLst>
              </a:tr>
              <a:tr h="7034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3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Разработка базового дизайна, функционала и алгоритма работы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6.10.2021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17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Базовый функционал работы системы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3728655895"/>
                  </a:ext>
                </a:extLst>
              </a:tr>
              <a:tr h="5795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4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Разработка 1 модуля: Личный кабинет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19.11.2021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32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Разработанный модуль «личного кабинета»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2300136161"/>
                  </a:ext>
                </a:extLst>
              </a:tr>
              <a:tr h="5795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5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Разработка 2 модуля: Управление проектами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7.01.2021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24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Разработанный модуль «управления проектами»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3372837758"/>
                  </a:ext>
                </a:extLst>
              </a:tr>
              <a:tr h="7034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6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Разработка продвинутого дизайна, функционала и алгоритма работы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14.01.2021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5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Продвинутый функционал работы системы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3937594386"/>
                  </a:ext>
                </a:extLst>
              </a:tr>
              <a:tr h="5795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7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Введение 1 и 2 модуля в эксплуатацию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20.01.2021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5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Введённая в работу система из двух модулей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4263889255"/>
                  </a:ext>
                </a:extLst>
              </a:tr>
              <a:tr h="5795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8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Разработка 3 модуля: Бережливое производство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26.01.2021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5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Разработанный модуль «бережливое производство»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518641949"/>
                  </a:ext>
                </a:extLst>
              </a:tr>
              <a:tr h="5795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9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Введение 1, 2 и 3 модуля в эксплуатацию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31.01.2021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5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Введённая в работу система из трёх модулей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2239850762"/>
                  </a:ext>
                </a:extLst>
              </a:tr>
              <a:tr h="5878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10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Завершение проекта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1.02.2021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Итоговый отчет проекта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47626075"/>
                  </a:ext>
                </a:extLst>
              </a:tr>
              <a:tr h="5795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11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Итого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1.09.2021- 1.02.2022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104</a:t>
                      </a:r>
                      <a:endParaRPr lang="ru-RU" sz="14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Внедрённая рабочая система</a:t>
                      </a:r>
                      <a:endParaRPr lang="ru-RU" sz="14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38" marR="64638" marT="0" marB="0" anchor="ctr"/>
                </a:tc>
                <a:extLst>
                  <a:ext uri="{0D108BD9-81ED-4DB2-BD59-A6C34878D82A}">
                    <a16:rowId xmlns:a16="http://schemas.microsoft.com/office/drawing/2014/main" val="2741729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88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8C5562-A70E-480C-970A-E2C3554B0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00514"/>
          </a:xfrm>
          <a:prstGeom prst="rect">
            <a:avLst/>
          </a:prstGeom>
        </p:spPr>
      </p:pic>
      <p:sp>
        <p:nvSpPr>
          <p:cNvPr id="2" name="Прямоугольник: скругленные противолежащие углы 1">
            <a:extLst>
              <a:ext uri="{FF2B5EF4-FFF2-40B4-BE49-F238E27FC236}">
                <a16:creationId xmlns:a16="http://schemas.microsoft.com/office/drawing/2014/main" id="{B827E512-7493-4267-B699-B22FC9537394}"/>
              </a:ext>
            </a:extLst>
          </p:cNvPr>
          <p:cNvSpPr/>
          <p:nvPr/>
        </p:nvSpPr>
        <p:spPr>
          <a:xfrm>
            <a:off x="0" y="5800514"/>
            <a:ext cx="3686476" cy="105748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Результаты проекта:</a:t>
            </a:r>
          </a:p>
        </p:txBody>
      </p:sp>
      <p:sp>
        <p:nvSpPr>
          <p:cNvPr id="6" name="Куб 5">
            <a:extLst>
              <a:ext uri="{FF2B5EF4-FFF2-40B4-BE49-F238E27FC236}">
                <a16:creationId xmlns:a16="http://schemas.microsoft.com/office/drawing/2014/main" id="{4F48FE00-5F20-4532-B0AF-660DC233DD5C}"/>
              </a:ext>
            </a:extLst>
          </p:cNvPr>
          <p:cNvSpPr/>
          <p:nvPr/>
        </p:nvSpPr>
        <p:spPr>
          <a:xfrm>
            <a:off x="3686477" y="5800514"/>
            <a:ext cx="8505524" cy="1057486"/>
          </a:xfrm>
          <a:prstGeom prst="cube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hlinkClick r:id="rId3"/>
              </a:rPr>
              <a:t>http://192.168.1.68:8000/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657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один скругленный угол 1">
            <a:extLst>
              <a:ext uri="{FF2B5EF4-FFF2-40B4-BE49-F238E27FC236}">
                <a16:creationId xmlns:a16="http://schemas.microsoft.com/office/drawing/2014/main" id="{5690215F-2145-49A9-92A9-B2858EB085A9}"/>
              </a:ext>
            </a:extLst>
          </p:cNvPr>
          <p:cNvSpPr/>
          <p:nvPr/>
        </p:nvSpPr>
        <p:spPr>
          <a:xfrm>
            <a:off x="8274518" y="206"/>
            <a:ext cx="3917482" cy="972917"/>
          </a:xfrm>
          <a:prstGeom prst="round1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kern="1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Экономическое обоснование проекта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: один усеченный угол 2">
            <a:extLst>
              <a:ext uri="{FF2B5EF4-FFF2-40B4-BE49-F238E27FC236}">
                <a16:creationId xmlns:a16="http://schemas.microsoft.com/office/drawing/2014/main" id="{4261A81E-B0B5-4694-8D75-34549EAA8E74}"/>
              </a:ext>
            </a:extLst>
          </p:cNvPr>
          <p:cNvSpPr/>
          <p:nvPr/>
        </p:nvSpPr>
        <p:spPr>
          <a:xfrm>
            <a:off x="0" y="989901"/>
            <a:ext cx="12192000" cy="2608976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spcAft>
                <a:spcPts val="0"/>
              </a:spcAft>
            </a:pPr>
            <a:r>
              <a:rPr lang="ru-RU" sz="12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Введённая система привносит положительные изменения в текущее состояние дел:</a:t>
            </a:r>
            <a:endParaRPr lang="ru-RU" sz="12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2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Исключение промежуточных звеньев, и соответственно рисков, а также ускорение подачи заявки на рационализаторское предложение.</a:t>
            </a:r>
            <a:endParaRPr lang="ru-RU" sz="12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2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Получение обратной связи по рационализаторским предложениям, упрощение коммуникаций между реализаторами.</a:t>
            </a:r>
            <a:endParaRPr lang="ru-RU" sz="12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2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Наличие готовых шаблонов и удачных примеров, что устраняет возможные препятствия для старта предложений.</a:t>
            </a:r>
            <a:endParaRPr lang="ru-RU" sz="12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2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Стимулирование рационализаторской деятельности внутри предприятия посредством добавления инструментария в виде рейтингов, отчётов и глобальной коммуникации.</a:t>
            </a:r>
            <a:endParaRPr lang="ru-RU" sz="12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2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Количественное увеличение и качественном улучшение рационализаторской деятельности на предприятии.</a:t>
            </a:r>
            <a:endParaRPr lang="ru-RU" sz="12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2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Уменьшение затрат времени персонала для обработки запросов, заявок и получения информации работникам.</a:t>
            </a:r>
          </a:p>
          <a:p>
            <a:pPr algn="just">
              <a:spcAft>
                <a:spcPts val="0"/>
              </a:spcAft>
            </a:pPr>
            <a:r>
              <a:rPr lang="ru-RU" sz="12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Количество рационализаторских предложений, зарегистрированный за 2020 год: 66 штук, суммарной экономическое эффективностью в 8030896 тенге, или 8 031 тыс. тенге, - данные получены от специалистов отдела Управления Проектами и Бережливым Производством. Ожидаемый эффект от внедрения проекта – увеличение на 150% количества рентабельных и успешно внедрённых в совокупности рационализаторских предложений, а также проектов бережливого производства, и соответственно принятых в работу. Численно это выражается в увеличении экономических показателей –</a:t>
            </a:r>
            <a:endParaRPr lang="ru-RU" sz="12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2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66 штук + 150% = 165 штук.</a:t>
            </a:r>
            <a:endParaRPr lang="ru-RU" sz="12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2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8030896 тенге + 150% = 20077240 тенге, или 20 077 тыс. тенге.</a:t>
            </a:r>
          </a:p>
          <a:p>
            <a:pPr algn="just">
              <a:spcAft>
                <a:spcPts val="0"/>
              </a:spcAft>
            </a:pP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1F77871-8C7E-436C-BCAE-B9C9FC36C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079960"/>
              </p:ext>
            </p:extLst>
          </p:nvPr>
        </p:nvGraphicFramePr>
        <p:xfrm>
          <a:off x="6585358" y="3710231"/>
          <a:ext cx="5526350" cy="2908685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1191236">
                  <a:extLst>
                    <a:ext uri="{9D8B030D-6E8A-4147-A177-3AD203B41FA5}">
                      <a16:colId xmlns:a16="http://schemas.microsoft.com/office/drawing/2014/main" val="233857417"/>
                    </a:ext>
                  </a:extLst>
                </a:gridCol>
                <a:gridCol w="989901">
                  <a:extLst>
                    <a:ext uri="{9D8B030D-6E8A-4147-A177-3AD203B41FA5}">
                      <a16:colId xmlns:a16="http://schemas.microsoft.com/office/drawing/2014/main" val="2616578436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1291765772"/>
                    </a:ext>
                  </a:extLst>
                </a:gridCol>
                <a:gridCol w="864067">
                  <a:extLst>
                    <a:ext uri="{9D8B030D-6E8A-4147-A177-3AD203B41FA5}">
                      <a16:colId xmlns:a16="http://schemas.microsoft.com/office/drawing/2014/main" val="292295326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485881658"/>
                    </a:ext>
                  </a:extLst>
                </a:gridCol>
                <a:gridCol w="811737">
                  <a:extLst>
                    <a:ext uri="{9D8B030D-6E8A-4147-A177-3AD203B41FA5}">
                      <a16:colId xmlns:a16="http://schemas.microsoft.com/office/drawing/2014/main" val="1814762058"/>
                    </a:ext>
                  </a:extLst>
                </a:gridCol>
              </a:tblGrid>
              <a:tr h="5510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Подразделение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внедренные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на доработке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отклонено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всего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сумма тенге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77297"/>
                  </a:ext>
                </a:extLst>
              </a:tr>
              <a:tr h="535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ГТК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10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 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9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19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6 006 500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5166025"/>
                  </a:ext>
                </a:extLst>
              </a:tr>
              <a:tr h="53505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АТП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26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 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 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26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1 368 000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9760524"/>
                  </a:ext>
                </a:extLst>
              </a:tr>
              <a:tr h="42887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ЭУ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12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 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 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12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566 396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2894253"/>
                  </a:ext>
                </a:extLst>
              </a:tr>
              <a:tr h="42887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ОК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9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 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 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9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90 000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5022460"/>
                  </a:ext>
                </a:extLst>
              </a:tr>
              <a:tr h="42980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Всего по предприятию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57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0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>
                          <a:effectLst/>
                        </a:rPr>
                        <a:t>9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66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8030896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7656604"/>
                  </a:ext>
                </a:extLst>
              </a:tr>
            </a:tbl>
          </a:graphicData>
        </a:graphic>
      </p:graphicFrame>
      <p:sp>
        <p:nvSpPr>
          <p:cNvPr id="5" name="Прямоугольник: усеченные противолежащие углы 4">
            <a:extLst>
              <a:ext uri="{FF2B5EF4-FFF2-40B4-BE49-F238E27FC236}">
                <a16:creationId xmlns:a16="http://schemas.microsoft.com/office/drawing/2014/main" id="{1FBF0535-450D-48EB-ABE6-6FCB9CB834DF}"/>
              </a:ext>
            </a:extLst>
          </p:cNvPr>
          <p:cNvSpPr/>
          <p:nvPr/>
        </p:nvSpPr>
        <p:spPr>
          <a:xfrm>
            <a:off x="125835" y="5511567"/>
            <a:ext cx="6325299" cy="1107349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kern="1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Соответственно, экономический эффект в данном случае мы рассматриваем на уровне 12046344 тенге, или 12 046 тыс. тенге.</a:t>
            </a:r>
            <a:endParaRPr lang="ru-RU" sz="1600" kern="11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1EAA7B9-4ED7-4F97-8B32-8A3AB1500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357827"/>
              </p:ext>
            </p:extLst>
          </p:nvPr>
        </p:nvGraphicFramePr>
        <p:xfrm>
          <a:off x="125835" y="3765532"/>
          <a:ext cx="6249798" cy="1527922"/>
        </p:xfrm>
        <a:graphic>
          <a:graphicData uri="http://schemas.openxmlformats.org/drawingml/2006/table">
            <a:tbl>
              <a:tblPr firstRow="1" firstCol="1" bandRow="1" bandCol="1">
                <a:tableStyleId>{0505E3EF-67EA-436B-97B2-0124C06EBD24}</a:tableStyleId>
              </a:tblPr>
              <a:tblGrid>
                <a:gridCol w="3907231">
                  <a:extLst>
                    <a:ext uri="{9D8B030D-6E8A-4147-A177-3AD203B41FA5}">
                      <a16:colId xmlns:a16="http://schemas.microsoft.com/office/drawing/2014/main" val="2396436274"/>
                    </a:ext>
                  </a:extLst>
                </a:gridCol>
                <a:gridCol w="2342567">
                  <a:extLst>
                    <a:ext uri="{9D8B030D-6E8A-4147-A177-3AD203B41FA5}">
                      <a16:colId xmlns:a16="http://schemas.microsoft.com/office/drawing/2014/main" val="1424651190"/>
                    </a:ext>
                  </a:extLst>
                </a:gridCol>
              </a:tblGrid>
              <a:tr h="24724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Показатели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Интервалы прогноза, год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2955718"/>
                  </a:ext>
                </a:extLst>
              </a:tr>
              <a:tr h="2917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2022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4449098"/>
                  </a:ext>
                </a:extLst>
              </a:tr>
              <a:tr h="247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A</a:t>
                      </a:r>
                      <a:r>
                        <a:rPr lang="ru-RU" sz="1200" kern="1100" dirty="0">
                          <a:effectLst/>
                        </a:rPr>
                        <a:t>s </a:t>
                      </a:r>
                      <a:r>
                        <a:rPr lang="en-US" sz="1200" kern="1100" dirty="0">
                          <a:effectLst/>
                        </a:rPr>
                        <a:t>I</a:t>
                      </a:r>
                      <a:r>
                        <a:rPr lang="ru-RU" sz="1200" kern="1100" dirty="0">
                          <a:effectLst/>
                        </a:rPr>
                        <a:t>s, тыс. тенге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8 031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6506623"/>
                  </a:ext>
                </a:extLst>
              </a:tr>
              <a:tr h="247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Операционные затраты всего, тыс. тенге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0" dirty="0">
                          <a:effectLst/>
                        </a:rPr>
                        <a:t>0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653488"/>
                  </a:ext>
                </a:extLst>
              </a:tr>
              <a:tr h="247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To be, </a:t>
                      </a:r>
                      <a:r>
                        <a:rPr lang="ru-RU" sz="1200" kern="1100" dirty="0">
                          <a:effectLst/>
                        </a:rPr>
                        <a:t>тыс. тенге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20 077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1778455"/>
                  </a:ext>
                </a:extLst>
              </a:tr>
              <a:tr h="247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>
                          <a:effectLst/>
                        </a:rPr>
                        <a:t>Экономический эффект, тыс. тенге</a:t>
                      </a:r>
                      <a:endParaRPr lang="ru-RU" sz="1100" kern="11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100" dirty="0">
                          <a:effectLst/>
                        </a:rPr>
                        <a:t>12 046</a:t>
                      </a:r>
                      <a:endParaRPr lang="ru-RU" sz="1100" kern="11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05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984787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451</TotalTime>
  <Words>1303</Words>
  <Application>Microsoft Office PowerPoint</Application>
  <PresentationFormat>Широкоэкранный</PresentationFormat>
  <Paragraphs>255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Times New Roman</vt:lpstr>
      <vt:lpstr>Tw Cen MT</vt:lpstr>
      <vt:lpstr>Tw Cen MT (Основной текст)</vt:lpstr>
      <vt:lpstr>Капля</vt:lpstr>
      <vt:lpstr>название проекта: «Веб-платформа управления изменениями»</vt:lpstr>
      <vt:lpstr>Презентация PowerPoint</vt:lpstr>
      <vt:lpstr>Проблематика: рационализаторство и проектная деятельность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МАШИННОЕ ЗРЕНИЕ, КОНТРОЛЬ СХОДА НА ГРОХОТАХ 16 ОПЕРАЦИИ</dc:title>
  <dc:creator>Андриенко Б.Н.</dc:creator>
  <cp:lastModifiedBy>Андриенко Б.Н.</cp:lastModifiedBy>
  <cp:revision>37</cp:revision>
  <dcterms:created xsi:type="dcterms:W3CDTF">2021-07-29T04:58:40Z</dcterms:created>
  <dcterms:modified xsi:type="dcterms:W3CDTF">2021-08-16T03:25:34Z</dcterms:modified>
</cp:coreProperties>
</file>