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444" r:id="rId3"/>
    <p:sldId id="601" r:id="rId4"/>
    <p:sldId id="602" r:id="rId5"/>
    <p:sldId id="604" r:id="rId6"/>
    <p:sldId id="603" r:id="rId7"/>
    <p:sldId id="605" r:id="rId8"/>
    <p:sldId id="608" r:id="rId9"/>
    <p:sldId id="600" r:id="rId10"/>
  </p:sldIdLst>
  <p:sldSz cx="13004800" cy="9753600"/>
  <p:notesSz cx="6797675" cy="9928225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Helvetica Neue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4A2153C-56A6-4EFF-B672-780729D49A89}">
          <p14:sldIdLst>
            <p14:sldId id="256"/>
            <p14:sldId id="444"/>
            <p14:sldId id="601"/>
            <p14:sldId id="602"/>
            <p14:sldId id="604"/>
            <p14:sldId id="603"/>
            <p14:sldId id="605"/>
            <p14:sldId id="608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B7E5"/>
    <a:srgbClr val="21AA52"/>
    <a:srgbClr val="FF33CC"/>
    <a:srgbClr val="B2B1D4"/>
    <a:srgbClr val="BDBDDA"/>
    <a:srgbClr val="DC5356"/>
    <a:srgbClr val="E98E01"/>
    <a:srgbClr val="BF2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08EE03-9898-4803-8EE4-0E079E3B90E9}">
  <a:tblStyle styleId="{1B08EE03-9898-4803-8EE4-0E079E3B90E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4660"/>
  </p:normalViewPr>
  <p:slideViewPr>
    <p:cSldViewPr snapToGrid="0">
      <p:cViewPr varScale="1">
        <p:scale>
          <a:sx n="49" d="100"/>
          <a:sy n="49" d="100"/>
        </p:scale>
        <p:origin x="44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3596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23185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1:notes"/>
          <p:cNvSpPr txBox="1">
            <a:spLocks noGrp="1"/>
          </p:cNvSpPr>
          <p:nvPr>
            <p:ph type="body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6" name="Google Shape;796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1957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объект" type="obj">
  <p:cSld name="OBJEC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олько заголовок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вертикальный текст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 rot="5400000">
            <a:off x="3284537" y="-357187"/>
            <a:ext cx="6435725" cy="117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 rot="5400000">
            <a:off x="6730206" y="3088482"/>
            <a:ext cx="8321675" cy="292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 rot="5400000">
            <a:off x="802482" y="238919"/>
            <a:ext cx="8321675" cy="862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Титульный слайд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839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Template.pd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13004800" cy="97520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6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311866" y="3317875"/>
            <a:ext cx="12556431" cy="369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uk-UA" sz="3200" b="1" i="0" u="none" strike="noStrike" cap="none" dirty="0">
                <a:solidFill>
                  <a:srgbClr val="C00000"/>
                </a:solidFill>
                <a:latin typeface="+mj-lt"/>
                <a:ea typeface="Helvetica Neue"/>
                <a:cs typeface="Helvetica Neue"/>
                <a:sym typeface="Helvetica Neue"/>
              </a:rPr>
              <a:t>Київський національний університет імені Тараса Шевченка</a:t>
            </a:r>
            <a:endParaRPr sz="3200" b="1" i="0" u="none" strike="noStrike" cap="none" dirty="0">
              <a:solidFill>
                <a:srgbClr val="C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uk-UA" sz="2700" b="0" i="0" u="none" strike="noStrike" cap="none" dirty="0">
              <a:solidFill>
                <a:srgbClr val="6A6A69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Google Shape;60;p13" descr="D:\Maks\BrandBook_KNU\Presentation\Корпус_панорама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22375"/>
            <a:ext cx="13004799" cy="33670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4DA863-3BB9-4F9C-BC86-CFFC00B4D850}"/>
              </a:ext>
            </a:extLst>
          </p:cNvPr>
          <p:cNvSpPr txBox="1"/>
          <p:nvPr/>
        </p:nvSpPr>
        <p:spPr>
          <a:xfrm>
            <a:off x="679269" y="5291609"/>
            <a:ext cx="11771602" cy="1381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buSzPts val="2700"/>
            </a:pPr>
            <a:r>
              <a:rPr lang="uk-UA" sz="2400" b="1" dirty="0" err="1"/>
              <a:t>Магнітопружне</a:t>
            </a:r>
            <a:r>
              <a:rPr lang="uk-UA" sz="2400" b="1" dirty="0"/>
              <a:t> керування частотою ФМР у феритових </a:t>
            </a:r>
            <a:r>
              <a:rPr lang="uk-UA" sz="2400" b="1" dirty="0" err="1"/>
              <a:t>наноциліндрах</a:t>
            </a:r>
            <a:r>
              <a:rPr lang="uk-UA" sz="2400" b="1" dirty="0"/>
              <a:t> та дослідження </a:t>
            </a:r>
            <a:r>
              <a:rPr lang="uk-UA" sz="2400" b="1" dirty="0" err="1"/>
              <a:t>еффекту</a:t>
            </a:r>
            <a:r>
              <a:rPr lang="uk-UA" sz="2400" b="1" dirty="0"/>
              <a:t> за допомогою симуляції у </a:t>
            </a:r>
            <a:r>
              <a:rPr lang="uk-UA" sz="2400" b="1" dirty="0" err="1"/>
              <a:t>Object</a:t>
            </a:r>
            <a:r>
              <a:rPr lang="uk-UA" sz="2400" b="1" dirty="0"/>
              <a:t> </a:t>
            </a:r>
            <a:r>
              <a:rPr lang="uk-UA" sz="2400" b="1" dirty="0" err="1"/>
              <a:t>Oriented</a:t>
            </a:r>
            <a:r>
              <a:rPr lang="uk-UA" sz="2400" b="1" dirty="0"/>
              <a:t> </a:t>
            </a:r>
            <a:r>
              <a:rPr lang="uk-UA" sz="2400" b="1" dirty="0" err="1"/>
              <a:t>MicroMagnetic</a:t>
            </a:r>
            <a:r>
              <a:rPr lang="uk-UA" sz="2400" b="1" dirty="0"/>
              <a:t> </a:t>
            </a:r>
            <a:r>
              <a:rPr lang="uk-UA" sz="2400" b="1" dirty="0" err="1"/>
              <a:t>Framework</a:t>
            </a:r>
            <a:r>
              <a:rPr lang="uk-UA" sz="2400" b="1" dirty="0"/>
              <a:t> (OOMMF)</a:t>
            </a:r>
            <a:endParaRPr lang="ru-RU" sz="2400" b="0" i="0" u="none" strike="noStrike" cap="none" dirty="0">
              <a:solidFill>
                <a:srgbClr val="000000"/>
              </a:solidFill>
              <a:latin typeface="+mj-lt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E1B97F-40B6-A7C5-166B-19DDE9AEE64E}"/>
              </a:ext>
            </a:extLst>
          </p:cNvPr>
          <p:cNvSpPr txBox="1"/>
          <p:nvPr/>
        </p:nvSpPr>
        <p:spPr>
          <a:xfrm>
            <a:off x="7615646" y="7114903"/>
            <a:ext cx="48352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Виконав студент </a:t>
            </a:r>
            <a:r>
              <a:rPr lang="ru-RU" dirty="0"/>
              <a:t>2 курсу ОР «</a:t>
            </a:r>
            <a:r>
              <a:rPr lang="ru-RU" dirty="0" err="1"/>
              <a:t>Магістр</a:t>
            </a:r>
            <a:r>
              <a:rPr lang="ru-RU" dirty="0"/>
              <a:t>»</a:t>
            </a:r>
          </a:p>
          <a:p>
            <a:r>
              <a:rPr lang="ru-RU" dirty="0" err="1"/>
              <a:t>кафедри</a:t>
            </a:r>
            <a:r>
              <a:rPr lang="ru-RU" dirty="0"/>
              <a:t> </a:t>
            </a:r>
            <a:r>
              <a:rPr lang="ru-RU" dirty="0" err="1"/>
              <a:t>квантової</a:t>
            </a:r>
            <a:r>
              <a:rPr lang="ru-RU" dirty="0"/>
              <a:t> </a:t>
            </a:r>
            <a:r>
              <a:rPr lang="ru-RU" dirty="0" err="1"/>
              <a:t>радіофізики</a:t>
            </a:r>
            <a:r>
              <a:rPr lang="ru-RU" dirty="0"/>
              <a:t> та </a:t>
            </a:r>
            <a:r>
              <a:rPr lang="ru-RU" dirty="0" err="1"/>
              <a:t>наноелектроніки</a:t>
            </a:r>
            <a:endParaRPr lang="ru-RU" dirty="0"/>
          </a:p>
          <a:p>
            <a:r>
              <a:rPr lang="uk-UA" dirty="0" err="1" smtClean="0"/>
              <a:t>Європін</a:t>
            </a:r>
            <a:r>
              <a:rPr lang="uk-UA" dirty="0" smtClean="0"/>
              <a:t> Богдан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ru-RU" dirty="0" err="1"/>
              <a:t>Керівник</a:t>
            </a:r>
            <a:r>
              <a:rPr lang="ru-RU" dirty="0"/>
              <a:t> </a:t>
            </a:r>
            <a:r>
              <a:rPr lang="ru-RU" dirty="0" err="1"/>
              <a:t>науково-виробничої</a:t>
            </a:r>
            <a:r>
              <a:rPr lang="ru-RU" dirty="0"/>
              <a:t> практики </a:t>
            </a:r>
          </a:p>
          <a:p>
            <a:r>
              <a:rPr lang="ru-RU" dirty="0" smtClean="0"/>
              <a:t>Попов Максим </a:t>
            </a:r>
            <a:r>
              <a:rPr lang="ru-RU" dirty="0" err="1" smtClean="0"/>
              <a:t>Олександрович</a:t>
            </a:r>
            <a:endParaRPr lang="ru-RU" dirty="0"/>
          </a:p>
          <a:p>
            <a:endParaRPr lang="ru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2;p14">
            <a:extLst>
              <a:ext uri="{FF2B5EF4-FFF2-40B4-BE49-F238E27FC236}">
                <a16:creationId xmlns:a16="http://schemas.microsoft.com/office/drawing/2014/main" id="{95697265-866C-4DCF-BA9A-8FF65735D140}"/>
              </a:ext>
            </a:extLst>
          </p:cNvPr>
          <p:cNvSpPr txBox="1">
            <a:spLocks/>
          </p:cNvSpPr>
          <p:nvPr/>
        </p:nvSpPr>
        <p:spPr>
          <a:xfrm>
            <a:off x="1002082" y="4007883"/>
            <a:ext cx="10381137" cy="304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457200">
              <a:spcAft>
                <a:spcPts val="1600"/>
              </a:spcAft>
              <a:buClr>
                <a:srgbClr val="595959"/>
              </a:buClr>
              <a:buNone/>
              <a:defRPr/>
            </a:pP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Феромагнітний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резонанс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виявляється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методами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магнітної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радіоспектроскопії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характеристики —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резонансні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частоти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релаксація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тип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метостатичної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циркуляції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форма і ширина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ліній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поглинання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нелінійні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ефекти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визначаються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колективною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багатоелектронною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природою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феромагнетизму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0" indent="457200">
              <a:spcAft>
                <a:spcPts val="1600"/>
              </a:spcAft>
              <a:buClr>
                <a:srgbClr val="595959"/>
              </a:buClr>
              <a:buNone/>
              <a:defRPr/>
            </a:pP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явища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типів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зразку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корисним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практичної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точки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зору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явища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феромагнітного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резонансу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лежить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багатьох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надвисокочастотних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пристроїв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резонансних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вентилів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фільтрів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параметричних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підсилювачів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перетворювачів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частоти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обмежувачів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потужності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91;p14">
            <a:extLst>
              <a:ext uri="{FF2B5EF4-FFF2-40B4-BE49-F238E27FC236}">
                <a16:creationId xmlns:a16="http://schemas.microsoft.com/office/drawing/2014/main" id="{A81D1E3D-F31D-4C92-91E2-412847ED13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1874" y="1544118"/>
            <a:ext cx="7879531" cy="1374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62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4;p16">
            <a:extLst>
              <a:ext uri="{FF2B5EF4-FFF2-40B4-BE49-F238E27FC236}">
                <a16:creationId xmlns:a16="http://schemas.microsoft.com/office/drawing/2014/main" id="{7E9A5071-EF26-4E75-BF79-B7E63791B5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49" y="1318649"/>
            <a:ext cx="11809103" cy="1800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uk-UA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Феромагнітний </a:t>
            </a:r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резонанс.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05;p16">
            <a:extLst>
              <a:ext uri="{FF2B5EF4-FFF2-40B4-BE49-F238E27FC236}">
                <a16:creationId xmlns:a16="http://schemas.microsoft.com/office/drawing/2014/main" id="{760071AB-4142-4F60-AC14-E4EBBAAF52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49" y="3519814"/>
            <a:ext cx="8164030" cy="5519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В рамках магнітостатичного наближення, розв’язуючи рівняння Уокера, розглянемо магнітостатичні хвилі, які поширюються під довільним кутом  k до M</a:t>
            </a:r>
            <a:r>
              <a:rPr lang="ru" sz="800" dirty="0"/>
              <a:t>0</a:t>
            </a:r>
            <a:r>
              <a:rPr lang="ru" sz="2800" dirty="0"/>
              <a:t> в дотично намагніченому феритовому шарі</a:t>
            </a:r>
            <a:endParaRPr sz="2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800" dirty="0"/>
              <a:t/>
            </a:r>
            <a:br>
              <a:rPr lang="ru" sz="2800" dirty="0"/>
            </a:br>
            <a:r>
              <a:rPr lang="ru" sz="2800" dirty="0"/>
              <a:t>Маємо справу з багатошаровою структурою діелектрик-ферит-діелектрик, рішення рівнянь Уокера відрізняються для кожного із шарів структури завдяки різному вигляду тензора магнітної проникності</a:t>
            </a:r>
            <a:endParaRPr sz="2800" dirty="0"/>
          </a:p>
        </p:txBody>
      </p:sp>
      <p:pic>
        <p:nvPicPr>
          <p:cNvPr id="11" name="Google Shape;106;p16">
            <a:extLst>
              <a:ext uri="{FF2B5EF4-FFF2-40B4-BE49-F238E27FC236}">
                <a16:creationId xmlns:a16="http://schemas.microsoft.com/office/drawing/2014/main" id="{8EFE2DD0-CB7E-40D0-A3D1-FE55BBEE987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1397" y="3603718"/>
            <a:ext cx="5022937" cy="26968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374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0EBB51-46F6-4841-BD73-88082FD7CE13}"/>
              </a:ext>
            </a:extLst>
          </p:cNvPr>
          <p:cNvSpPr txBox="1"/>
          <p:nvPr/>
        </p:nvSpPr>
        <p:spPr>
          <a:xfrm>
            <a:off x="1020872" y="1729191"/>
            <a:ext cx="6501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Дисперсія ЗОМСХ</a:t>
            </a:r>
            <a:endParaRPr lang="ru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13;p17">
            <a:extLst>
              <a:ext uri="{FF2B5EF4-FFF2-40B4-BE49-F238E27FC236}">
                <a16:creationId xmlns:a16="http://schemas.microsoft.com/office/drawing/2014/main" id="{F22FD501-CAA1-4833-BBCA-FDC346F24B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0872" y="3425558"/>
            <a:ext cx="5984500" cy="6194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Спектр ЗОМСХ складається з нескінченного числа гілок, які відповідають різним значенням n та m (антисиметричним та симетричним модам, відповідно). </a:t>
            </a:r>
            <a:endParaRPr sz="2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800" dirty="0"/>
              <a:t>Кожна з гілок займає область частот  </a:t>
            </a:r>
            <a:endParaRPr sz="2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" name="Google Shape;115;p17">
            <a:extLst>
              <a:ext uri="{FF2B5EF4-FFF2-40B4-BE49-F238E27FC236}">
                <a16:creationId xmlns:a16="http://schemas.microsoft.com/office/drawing/2014/main" id="{C6E38686-DAD4-4F67-8135-59266EB7020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3727" y="2402908"/>
            <a:ext cx="5741073" cy="4947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4;p17">
            <a:extLst>
              <a:ext uri="{FF2B5EF4-FFF2-40B4-BE49-F238E27FC236}">
                <a16:creationId xmlns:a16="http://schemas.microsoft.com/office/drawing/2014/main" id="{94FD8DD0-A302-480C-BD37-AFEE5965B96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354" y="6230349"/>
            <a:ext cx="2829287" cy="5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600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157C5B-67AF-4596-86F5-D4F09006EE56}"/>
              </a:ext>
            </a:extLst>
          </p:cNvPr>
          <p:cNvSpPr txBox="1"/>
          <p:nvPr/>
        </p:nvSpPr>
        <p:spPr>
          <a:xfrm>
            <a:off x="670141" y="1693701"/>
            <a:ext cx="115176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Зворотні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об’ємні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МСХ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структурі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МДФДМ</a:t>
            </a:r>
            <a:endParaRPr lang="ru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A8544227-1844-460E-B901-2EC898D9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508" y="2767806"/>
            <a:ext cx="6635854" cy="6301038"/>
          </a:xfrm>
        </p:spPr>
        <p:txBody>
          <a:bodyPr/>
          <a:lstStyle/>
          <a:p>
            <a:pPr marL="146050" indent="0">
              <a:buNone/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дотично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намагнічену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структуру метал-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діелектрик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ферит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діелектрик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-метал (МДФДМ)</a:t>
            </a:r>
          </a:p>
          <a:p>
            <a:pPr marL="14605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феритовій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компоненті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магнітостатичні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хвилі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описуються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рівнянням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Уокера, а в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діелектричних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прошарках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рівнянням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Лапласа</a:t>
            </a:r>
          </a:p>
          <a:p>
            <a:pPr marL="146050" indent="0">
              <a:buNone/>
            </a:pPr>
            <a:endParaRPr lang="ru-UA" sz="1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21FF71-CBBE-46CF-9235-E71030580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362" y="2642546"/>
            <a:ext cx="5781979" cy="412106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005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D8F90-5145-4E50-9069-A5BBC40FC12E}"/>
              </a:ext>
            </a:extLst>
          </p:cNvPr>
          <p:cNvSpPr txBox="1"/>
          <p:nvPr/>
        </p:nvSpPr>
        <p:spPr>
          <a:xfrm>
            <a:off x="632563" y="1668649"/>
            <a:ext cx="99769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Зворотні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об’ємні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МСХ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структурі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МДФДМ</a:t>
            </a:r>
            <a:endParaRPr lang="ru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66449C-071A-4D0B-80D0-632A3767A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11" y="4558305"/>
            <a:ext cx="5280242" cy="2093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2FB57E-A0A4-4996-A521-E24945ABED58}"/>
              </a:ext>
            </a:extLst>
          </p:cNvPr>
          <p:cNvSpPr txBox="1"/>
          <p:nvPr/>
        </p:nvSpPr>
        <p:spPr>
          <a:xfrm>
            <a:off x="6502400" y="3958141"/>
            <a:ext cx="65010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indent="0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кожній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компонент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шукається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вигляді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плоских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неоднорідних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(за координатою х)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хвиль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6B321B-59CC-4BF2-8778-1BB561C8D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880" y="5299096"/>
            <a:ext cx="5603461" cy="1985693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722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5B6C99-56A4-405B-A9DF-7571958EBD7C}"/>
              </a:ext>
            </a:extLst>
          </p:cNvPr>
          <p:cNvSpPr txBox="1"/>
          <p:nvPr/>
        </p:nvSpPr>
        <p:spPr>
          <a:xfrm>
            <a:off x="645091" y="1518336"/>
            <a:ext cx="8711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Граничн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умови для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МДФДМ</a:t>
            </a:r>
            <a:endParaRPr lang="ru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B3906D39-7BB3-4B10-8871-81DE0F18A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214" y="2358274"/>
            <a:ext cx="5884185" cy="6522679"/>
          </a:xfrm>
        </p:spPr>
        <p:txBody>
          <a:bodyPr/>
          <a:lstStyle/>
          <a:p>
            <a:pPr marL="14605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межі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діелектрик-ферит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неперервність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дотичних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компонент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магнітного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поля та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нормальних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компонент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магнітної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індукції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межі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металом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рівність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нулю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нормальних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компонент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магнітної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індукції</a:t>
            </a:r>
            <a:endParaRPr lang="ru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7C98E7-0EC9-4088-BF4C-CA384B2B6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689" r="1350"/>
          <a:stretch/>
        </p:blipFill>
        <p:spPr>
          <a:xfrm>
            <a:off x="7044259" y="2854629"/>
            <a:ext cx="4919248" cy="16923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32DA18-CB1F-445A-BD0E-C345B21DE9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10" r="45987" b="404"/>
          <a:stretch/>
        </p:blipFill>
        <p:spPr>
          <a:xfrm>
            <a:off x="8362211" y="4546947"/>
            <a:ext cx="2347543" cy="16100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3E5271-DC3F-4A07-838E-DAAA521B14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062" r="-3776" b="54722"/>
          <a:stretch/>
        </p:blipFill>
        <p:spPr>
          <a:xfrm>
            <a:off x="8623474" y="6802936"/>
            <a:ext cx="2800263" cy="1844061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455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3204D-CB6A-4418-8C54-30959AAF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5" y="1555446"/>
            <a:ext cx="11703050" cy="1625600"/>
          </a:xfrm>
        </p:spPr>
        <p:txBody>
          <a:bodyPr/>
          <a:lstStyle/>
          <a:p>
            <a:pPr algn="l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ru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21;p18">
            <a:extLst>
              <a:ext uri="{FF2B5EF4-FFF2-40B4-BE49-F238E27FC236}">
                <a16:creationId xmlns:a16="http://schemas.microsoft.com/office/drawing/2014/main" id="{5D5FA852-DDD0-48F0-9903-B5EE92F1F540}"/>
              </a:ext>
            </a:extLst>
          </p:cNvPr>
          <p:cNvSpPr txBox="1">
            <a:spLocks/>
          </p:cNvSpPr>
          <p:nvPr/>
        </p:nvSpPr>
        <p:spPr>
          <a:xfrm>
            <a:off x="650875" y="3181047"/>
            <a:ext cx="10635076" cy="37683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228600" algn="just">
              <a:lnSpc>
                <a:spcPct val="150000"/>
              </a:lnSpc>
              <a:spcAft>
                <a:spcPts val="800"/>
              </a:spcAft>
            </a:pPr>
            <a:r>
              <a:rPr lang="uk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ході практики було проведено </a:t>
            </a:r>
            <a:r>
              <a:rPr lang="uk-UA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дослідження </a:t>
            </a:r>
            <a:r>
              <a:rPr lang="uk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наукової </a:t>
            </a:r>
            <a:r>
              <a:rPr lang="uk-UA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літератури та статей й методів у них, що </a:t>
            </a:r>
            <a:r>
              <a:rPr lang="uk-UA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необхідноі</a:t>
            </a:r>
            <a:r>
              <a:rPr lang="uk-UA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виконання симуляцій</a:t>
            </a:r>
            <a:r>
              <a:rPr lang="uk-UA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uk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Також було </a:t>
            </a:r>
            <a:r>
              <a:rPr lang="uk-UA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розглянуті принципи створення файлів з умовами симуляцій (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mif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й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було </a:t>
            </a:r>
            <a:r>
              <a:rPr lang="uk-UA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відтестовано</a:t>
            </a:r>
            <a:r>
              <a:rPr lang="uk-UA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відображення циркуляцій у </a:t>
            </a:r>
            <a:r>
              <a:rPr lang="uk-UA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магнітостатичних</a:t>
            </a:r>
            <a:r>
              <a:rPr lang="uk-UA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доменах за допомогою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RGB</a:t>
            </a:r>
            <a:r>
              <a:rPr lang="uk-UA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режиму з показом напрямків поля для декількох варіантів конфігурацій.</a:t>
            </a:r>
            <a:endParaRPr lang="ru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6D94A94-0868-4BB4-B9C2-088EE293C4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888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13"/>
          <p:cNvSpPr/>
          <p:nvPr/>
        </p:nvSpPr>
        <p:spPr>
          <a:xfrm>
            <a:off x="-15876" y="0"/>
            <a:ext cx="13020676" cy="9775825"/>
          </a:xfrm>
          <a:prstGeom prst="rect">
            <a:avLst/>
          </a:prstGeom>
          <a:solidFill>
            <a:srgbClr val="B80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99" name="Google Shape;799;p113" descr="pasted-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76" y="6377035"/>
            <a:ext cx="2087563" cy="2087563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113"/>
          <p:cNvSpPr/>
          <p:nvPr/>
        </p:nvSpPr>
        <p:spPr>
          <a:xfrm>
            <a:off x="2958308" y="7071809"/>
            <a:ext cx="7389863" cy="11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uk-UA" sz="3200" b="0" i="0" u="none" strike="noStrike" cap="none" dirty="0">
                <a:solidFill>
                  <a:srgbClr val="FFFFF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Київський національний університет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uk-UA" sz="3200" b="0" i="0" u="none" strike="noStrike" cap="none" dirty="0">
                <a:solidFill>
                  <a:srgbClr val="FFFFF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імені Тараса Шевченка, 20</a:t>
            </a:r>
            <a:r>
              <a:rPr lang="uk-UA" sz="3200" dirty="0">
                <a:solidFill>
                  <a:srgbClr val="FFFFF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21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EB2C58-965F-4FC6-B74F-07619ED54EFA}"/>
              </a:ext>
            </a:extLst>
          </p:cNvPr>
          <p:cNvSpPr txBox="1"/>
          <p:nvPr/>
        </p:nvSpPr>
        <p:spPr>
          <a:xfrm>
            <a:off x="3544865" y="2825944"/>
            <a:ext cx="98705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dirty="0">
                <a:solidFill>
                  <a:schemeClr val="bg1"/>
                </a:solidFill>
              </a:rPr>
              <a:t>Дякую за увагу</a:t>
            </a:r>
            <a:endParaRPr lang="ru-UA" sz="6600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9183C6D-BC15-4B68-AF06-30009EBCA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4523283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- Заголовок — по центру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366</Words>
  <Application>Microsoft Office PowerPoint</Application>
  <PresentationFormat>Произвольный</PresentationFormat>
  <Paragraphs>39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Helvetica Neue</vt:lpstr>
      <vt:lpstr>Lato</vt:lpstr>
      <vt:lpstr>Helvetica Neue Light</vt:lpstr>
      <vt:lpstr>Times New Roman</vt:lpstr>
      <vt:lpstr>White - Заголовок — по центру</vt:lpstr>
      <vt:lpstr>Презентация PowerPoint</vt:lpstr>
      <vt:lpstr>Мета</vt:lpstr>
      <vt:lpstr>Феромагнітний резонанс.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Windows User</cp:lastModifiedBy>
  <cp:revision>130</cp:revision>
  <cp:lastPrinted>2020-01-23T09:39:34Z</cp:lastPrinted>
  <dcterms:modified xsi:type="dcterms:W3CDTF">2022-12-12T01:06:01Z</dcterms:modified>
</cp:coreProperties>
</file>