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81F03-6E2A-4377-BDDF-E510A95669C9}" type="datetimeFigureOut">
              <a:rPr lang="uk-UA" smtClean="0"/>
              <a:pPr/>
              <a:t>04.03.2016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0A0BD-C8BC-4440-AA85-4A6E044905A8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0A0BD-C8BC-4440-AA85-4A6E044905A8}" type="slidenum">
              <a:rPr lang="uk-UA" smtClean="0"/>
              <a:pPr/>
              <a:t>26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690-434D-4258-BDBE-3FB7255C2BDD}" type="datetimeFigureOut">
              <a:rPr lang="uk-UA" smtClean="0"/>
              <a:pPr/>
              <a:t>04.03.2016</a:t>
            </a:fld>
            <a:endParaRPr lang="uk-UA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57DE-247F-459B-A73F-BB0488E9F008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690-434D-4258-BDBE-3FB7255C2BDD}" type="datetimeFigureOut">
              <a:rPr lang="uk-UA" smtClean="0"/>
              <a:pPr/>
              <a:t>04.03.2016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57DE-247F-459B-A73F-BB0488E9F008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690-434D-4258-BDBE-3FB7255C2BDD}" type="datetimeFigureOut">
              <a:rPr lang="uk-UA" smtClean="0"/>
              <a:pPr/>
              <a:t>04.03.2016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57DE-247F-459B-A73F-BB0488E9F008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690-434D-4258-BDBE-3FB7255C2BDD}" type="datetimeFigureOut">
              <a:rPr lang="uk-UA" smtClean="0"/>
              <a:pPr/>
              <a:t>04.03.2016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57DE-247F-459B-A73F-BB0488E9F008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690-434D-4258-BDBE-3FB7255C2BDD}" type="datetimeFigureOut">
              <a:rPr lang="uk-UA" smtClean="0"/>
              <a:pPr/>
              <a:t>04.03.2016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57DE-247F-459B-A73F-BB0488E9F008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690-434D-4258-BDBE-3FB7255C2BDD}" type="datetimeFigureOut">
              <a:rPr lang="uk-UA" smtClean="0"/>
              <a:pPr/>
              <a:t>04.03.2016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57DE-247F-459B-A73F-BB0488E9F008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690-434D-4258-BDBE-3FB7255C2BDD}" type="datetimeFigureOut">
              <a:rPr lang="uk-UA" smtClean="0"/>
              <a:pPr/>
              <a:t>04.03.2016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57DE-247F-459B-A73F-BB0488E9F008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690-434D-4258-BDBE-3FB7255C2BDD}" type="datetimeFigureOut">
              <a:rPr lang="uk-UA" smtClean="0"/>
              <a:pPr/>
              <a:t>04.03.2016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57DE-247F-459B-A73F-BB0488E9F008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690-434D-4258-BDBE-3FB7255C2BDD}" type="datetimeFigureOut">
              <a:rPr lang="uk-UA" smtClean="0"/>
              <a:pPr/>
              <a:t>04.03.2016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57DE-247F-459B-A73F-BB0488E9F008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690-434D-4258-BDBE-3FB7255C2BDD}" type="datetimeFigureOut">
              <a:rPr lang="uk-UA" smtClean="0"/>
              <a:pPr/>
              <a:t>04.03.2016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57DE-247F-459B-A73F-BB0488E9F008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690-434D-4258-BDBE-3FB7255C2BDD}" type="datetimeFigureOut">
              <a:rPr lang="uk-UA" smtClean="0"/>
              <a:pPr/>
              <a:t>04.03.2016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37157DE-247F-459B-A73F-BB0488E9F008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BB1690-434D-4258-BDBE-3FB7255C2BDD}" type="datetimeFigureOut">
              <a:rPr lang="uk-UA" smtClean="0"/>
              <a:pPr/>
              <a:t>04.03.2016</a:t>
            </a:fld>
            <a:endParaRPr lang="uk-UA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7157DE-247F-459B-A73F-BB0488E9F008}" type="slidenum">
              <a:rPr lang="uk-UA" smtClean="0"/>
              <a:pPr/>
              <a:t>‹#›</a:t>
            </a:fld>
            <a:endParaRPr lang="uk-UA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1556792"/>
            <a:ext cx="9144000" cy="34778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 bmk="_Toc290162528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ТЕМА </a:t>
            </a:r>
            <a:r>
              <a:rPr kumimoji="0" lang="ru-RU" sz="2400" b="1" i="0" u="none" strike="noStrike" cap="none" normalizeH="0" baseline="0" dirty="0" smtClean="0" bmk="_Toc290162528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uk-UA" sz="2400" b="1" i="0" u="none" strike="noStrike" cap="none" normalizeH="0" baseline="0" dirty="0" smtClean="0" bmk="_Toc290162528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Психологічні принципи людино-машинної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                            </a:t>
            </a: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взаємодії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Times New Roman" pitchFamily="18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1. Психофізичні передумови взаємодії людини та комп’ютера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2. Програмна модель користувацького інтерфейсу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3. Критерії оцінки інтерфейсу користувачем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4. Типи діалогів їх форми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5. Розробка діалогів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27650" name="Picture 2" descr="http://www.klaster-plus.ua/uploads/pics/info_system_0005_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19250" cy="16192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51520" y="1556212"/>
            <a:ext cx="8640960" cy="3046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4650" algn="l"/>
              </a:tabLst>
            </a:pPr>
            <a:r>
              <a:rPr kumimoji="0" lang="uk-UA" sz="24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Форми діалогу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4650" algn="l"/>
              </a:tabLst>
            </a:pP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4650" algn="l"/>
              </a:tabLst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Залежно від вигляду, використовуваних в конкретному випадку синтаксису і семантики, розрізняють </a:t>
            </a:r>
            <a:r>
              <a:rPr kumimoji="0" lang="uk-UA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три форми діалогу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: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457200" marR="0" lvl="1" indent="-6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"/>
              <a:tabLst>
                <a:tab pos="374650" algn="l"/>
              </a:tabLst>
            </a:pPr>
            <a:r>
              <a:rPr kumimoji="0" lang="uk-UA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фразову,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457200" marR="0" lvl="1" indent="-6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"/>
              <a:tabLst>
                <a:tab pos="374650" algn="l"/>
              </a:tabLst>
            </a:pPr>
            <a:r>
              <a:rPr kumimoji="0" lang="uk-UA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директивну,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457200" marR="0" lvl="1" indent="-6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"/>
              <a:tabLst>
                <a:tab pos="374650" algn="l"/>
              </a:tabLst>
            </a:pPr>
            <a:r>
              <a:rPr kumimoji="0" lang="uk-UA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табличну.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467544" y="1537048"/>
            <a:ext cx="8424936" cy="40934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825" algn="l"/>
                <a:tab pos="685800" algn="l"/>
                <a:tab pos="1169988" algn="l"/>
              </a:tabLst>
            </a:pPr>
            <a:r>
              <a:rPr kumimoji="0" lang="uk-UA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Словоформа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- частина тексту між двома сусідніми пропусками або розділовими знаками.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825" algn="l"/>
                <a:tab pos="685800" algn="l"/>
                <a:tab pos="1169988" algn="l"/>
              </a:tabLst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Обробка словоформ поза зв'язком з контекстом називається </a:t>
            </a: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морфологічним аналізом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.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825" algn="l"/>
                <a:tab pos="685800" algn="l"/>
                <a:tab pos="1169988" algn="l"/>
              </a:tabLst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Виділяють 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два методи морфологічного аналізу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: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77825" algn="l"/>
                <a:tab pos="685800" algn="l"/>
                <a:tab pos="1169988" algn="l"/>
              </a:tabLst>
            </a:pP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декларативний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- передбачає, що в словнику знаходяться всі можливі словоформи кожного слова. Тоді аналіз зводиться до пошуку словоформи в словнику. Даний метод забезпечує можливість обробки повідомлень, що складаються з рядкових і прописних букв в довільній комбінації, при чому як латинського, так і російського або інших алфавітів;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77825" algn="l"/>
                <a:tab pos="685800" algn="l"/>
                <a:tab pos="1169988" algn="l"/>
              </a:tabLst>
            </a:pP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процедурний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- передбачає виділення в поточній словоформі основи, яку потім ідентифікують.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755576" y="1844824"/>
            <a:ext cx="763284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  <a:tab pos="1169988" algn="l"/>
              </a:tabLst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Основна перевага фразової форми полягає у відносно вільному спілкуванні з системою.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  <a:tab pos="1169988" algn="l"/>
              </a:tabLst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Основними недоліками фразової форми при використанні підмножини природної мови є: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85800" algn="l"/>
                <a:tab pos="1169988" algn="l"/>
              </a:tabLst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великі витрати ресурсів;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85800" algn="l"/>
                <a:tab pos="1169988" algn="l"/>
              </a:tabLst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відсутність гарантії однозначної інтерпретації формулювань;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85800" algn="l"/>
                <a:tab pos="1169988" algn="l"/>
              </a:tabLst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необхідність введення довгих граматично правильних фраз. 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611560" y="1169553"/>
            <a:ext cx="820891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0525" algn="l"/>
                <a:tab pos="685800" algn="l"/>
                <a:tab pos="1169988" algn="l"/>
              </a:tabLst>
            </a:pPr>
            <a:r>
              <a:rPr kumimoji="0" lang="uk-UA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Директивна форма 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реалізується використанням команд (директив)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спеціально розробленої формальної мови. 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0525" algn="l"/>
                <a:tab pos="685800" algn="l"/>
                <a:tab pos="1169988" algn="l"/>
              </a:tabLst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Командою в цьому випадку вважають речення цієї мови, що описує комбіновані дані, яке включає ідентифікатор процесу, що ініціюється, і, при необхідності, дані для нього.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0525" algn="l"/>
                <a:tab pos="685800" algn="l"/>
                <a:tab pos="1169988" algn="l"/>
              </a:tabLst>
            </a:pP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0525" algn="l"/>
                <a:tab pos="685800" algn="l"/>
                <a:tab pos="1169988" algn="l"/>
              </a:tabLst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Команду можна вводити: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0525" algn="l"/>
                <a:tab pos="685800" algn="l"/>
                <a:tab pos="1169988" algn="l"/>
              </a:tabLst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у вигляді рядка тексту, спеціально розробленого формату, наприклад, команди MS DOS, які вводяться в командному рядку;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0525" algn="l"/>
                <a:tab pos="685800" algn="l"/>
                <a:tab pos="1169988" algn="l"/>
              </a:tabLst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натисненням деякої комбінації клавіш клавіатури, наприклад, комбінації «швидкого доступу» сучасних Windows-додатків;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0525" algn="l"/>
                <a:tab pos="685800" algn="l"/>
                <a:tab pos="1169988" algn="l"/>
              </a:tabLst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за допомогою маніпулювання мишею, наприклад, «перетягуванням» піктограм;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0525" algn="l"/>
                <a:tab pos="685800" algn="l"/>
                <a:tab pos="1169988" algn="l"/>
              </a:tabLst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комбінацією другого і третього способів.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1052736"/>
            <a:ext cx="7920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" algn="l"/>
                <a:tab pos="685800" algn="l"/>
                <a:tab pos="1169988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Основними 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перевагами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директивної форми є: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390525" algn="l"/>
                <a:tab pos="685800" algn="l"/>
                <a:tab pos="1169988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порівняно невеликий об'єм інформації, що вводиться;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390525" algn="l"/>
                <a:tab pos="685800" algn="l"/>
                <a:tab pos="1169988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гнучкість - можливості вибору операції в даному випадку обмежені тільки набором допустимих команд;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390525" algn="l"/>
                <a:tab pos="685800" algn="l"/>
                <a:tab pos="1169988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орієнтація на діалог, керований користувачем;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390525" algn="l"/>
                <a:tab pos="685800" algn="l"/>
                <a:tab pos="1169988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використання мінімальної області екрану або невикористання її взагалі;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390525" algn="l"/>
                <a:tab pos="685800" algn="l"/>
                <a:tab pos="1169988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можливість поєднання з іншими формами.</a:t>
            </a: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390525" algn="l"/>
                <a:tab pos="685800" algn="l"/>
                <a:tab pos="1169988" algn="l"/>
              </a:tabLst>
            </a:pP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" algn="l"/>
                <a:tab pos="685800" algn="l"/>
                <a:tab pos="1169988" algn="l"/>
              </a:tabLst>
            </a:pP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Недоліки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директивної форми: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390525" algn="l"/>
                <a:tab pos="685800" algn="l"/>
                <a:tab pos="1169988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практична відсутність підказок на екрані, що вимагає запам'ятовування команд, які вводяться, і їх синтаксису;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390525" algn="l"/>
                <a:tab pos="685800" algn="l"/>
                <a:tab pos="1169988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майже повна відсутність зворотного зв'язку про стан ініційованих процесів;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390525" algn="l"/>
                <a:tab pos="685800" algn="l"/>
                <a:tab pos="1169988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необхідність навиків введення текстової інформації або маніпуляцій мишею;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390525" algn="l"/>
                <a:tab pos="685800" algn="l"/>
                <a:tab pos="1169988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відсутність можливості налаштування користувачем.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51520" y="2656702"/>
            <a:ext cx="84969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Таблична 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форма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передбачає, що користувач вибирає відповідь із запропонованих програмою.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467544" y="980728"/>
            <a:ext cx="8136904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4175" algn="l"/>
                <a:tab pos="685800" algn="l"/>
                <a:tab pos="1169988" algn="l"/>
              </a:tabLst>
            </a:pP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Перевагами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табличної форми є: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84175" algn="l"/>
                <a:tab pos="685800" algn="l"/>
                <a:tab pos="1169988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наявність підказки, що зменшує навантаження на пам'ять користувача, оскільки дана форма орієнтована не на запам'ятовування, а на вибір;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84175" algn="l"/>
                <a:tab pos="685800" algn="l"/>
                <a:tab pos="1169988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скорочення кількості помилок введення: користувач не вводить інформацію, а вказує на неї;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84175" algn="l"/>
                <a:tab pos="685800" algn="l"/>
                <a:tab pos="1169988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скорочення часу навчання користувача;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84175" algn="l"/>
                <a:tab pos="685800" algn="l"/>
                <a:tab pos="1169988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можливість поєднання з іншими формами діалогу;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84175" algn="l"/>
                <a:tab pos="685800" algn="l"/>
                <a:tab pos="1169988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в деяких випадках можливість налаштування користувачем. 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84175" algn="l"/>
                <a:tab pos="685800" algn="l"/>
                <a:tab pos="1169988" algn="l"/>
              </a:tabLst>
            </a:pP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4175" algn="l"/>
                <a:tab pos="685800" algn="l"/>
                <a:tab pos="1169988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До 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недоліків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даної форми відносять: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84175" algn="l"/>
                <a:tab pos="685800" algn="l"/>
                <a:tab pos="1169988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необхідність наявності навичок навігації на екрані;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84175" algn="l"/>
                <a:tab pos="685800" algn="l"/>
                <a:tab pos="1169988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використання досить великої площі екрану для зображення візуальних компонентів;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84175" algn="l"/>
                <a:tab pos="685800" algn="l"/>
                <a:tab pos="1169988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інтенсивне використання ресурсів комп'ютера, що пов'язане з необхідністю постійного оновлення інформації на екрані.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764704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dirty="0"/>
              <a:t>Слід мати на увазі, що типи і форми діалогу вибирають незалежно один від одного: будь-яка форма може бути застосовна для обох типів діалогів (рис. </a:t>
            </a:r>
            <a:r>
              <a:rPr lang="uk-UA" sz="2000" dirty="0" smtClean="0"/>
              <a:t>1.3</a:t>
            </a:r>
            <a:r>
              <a:rPr lang="uk-UA" sz="2000" dirty="0"/>
              <a:t>).</a:t>
            </a: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251520" y="1988840"/>
          <a:ext cx="8626496" cy="3096344"/>
        </p:xfrm>
        <a:graphic>
          <a:graphicData uri="http://schemas.openxmlformats.org/presentationml/2006/ole">
            <p:oleObj spid="_x0000_s47105" name="Picture" r:id="rId3" imgW="9365053" imgH="3089285" progId="Word.Picture.8">
              <p:embed/>
            </p:oleObj>
          </a:graphicData>
        </a:graphic>
      </p:graphicFrame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23528" y="58052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Рис. 1.3. Відповідність типів діалогів і його форм</a:t>
            </a: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539552" y="825141"/>
            <a:ext cx="828092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Складне програмне забезпечення зазвичай взаємодіє з користувачем за допомогою діалогів різних типів і форм залежно від поставлених завдань. Причому, окрім діалогів, що відбуваються в процесі нормальної роботи програмного забезпечення, що називаються синхронними, передбачають діалоги, що виникають за ініціативою системи або користувача при порушенні сценарію нормального процесу. 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Такі діалоги називають </a:t>
            </a:r>
            <a:r>
              <a:rPr kumimoji="0" lang="uk-UA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асинхронними.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Зазвичай їх використовують для видачі екстрених повідомлень від системи або користувача.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83568" y="836712"/>
            <a:ext cx="8208912" cy="532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7038" algn="l"/>
                <a:tab pos="685800" algn="l"/>
                <a:tab pos="1169988" algn="l"/>
              </a:tabLst>
            </a:pPr>
            <a:r>
              <a:rPr kumimoji="0" lang="uk-UA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5</a:t>
            </a:r>
            <a:r>
              <a:rPr kumimoji="0" lang="uk-UA" sz="2400" b="1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. Розробка діалогів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7038" algn="l"/>
                <a:tab pos="685800" algn="l"/>
                <a:tab pos="1169988" algn="l"/>
              </a:tabLst>
            </a:pPr>
            <a:endParaRPr kumimoji="0" lang="ru-RU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7038" algn="l"/>
                <a:tab pos="685800" algn="l"/>
                <a:tab pos="1169988" algn="l"/>
              </a:tabLst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Процес проектування і реалізації діалогів можна умовно розділити на певні стадії: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27038" algn="l"/>
                <a:tab pos="685800" algn="l"/>
                <a:tab pos="1169988" algn="l"/>
              </a:tabLst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проектування абстрактних діалогів: визначення множини необхідних діалогів, їх основних повідомлень і можливих сценаріїв;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27038" algn="l"/>
                <a:tab pos="685800" algn="l"/>
                <a:tab pos="1169988" algn="l"/>
              </a:tabLst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проектування конкретних діалогів: визначення типу і форми кожного діалогу, а також синтаксису і семантики мов, що використовуються;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27038" algn="l"/>
                <a:tab pos="685800" algn="l"/>
                <a:tab pos="1169988" algn="l"/>
              </a:tabLst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проектування технічних діалогів: вибір основних і додаткових пристроїв і проектування процесів введення-виводу для кожного діалогу, а також уточнення повідомлень, що передаються.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404664"/>
            <a:ext cx="9144000" cy="126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uk-UA" sz="2400" b="1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. Психофізичні передумови взаємодії людини і комп’ютера</a:t>
            </a:r>
            <a:endParaRPr kumimoji="0" lang="ru-RU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611560" y="1340768"/>
          <a:ext cx="7883058" cy="5273126"/>
        </p:xfrm>
        <a:graphic>
          <a:graphicData uri="http://schemas.openxmlformats.org/presentationml/2006/ole">
            <p:oleObj spid="_x0000_s26626" name="Picture" r:id="rId3" imgW="7077568" imgH="5494619" progId="Word.Picture.8">
              <p:embed/>
            </p:oleObj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164288" y="5229200"/>
            <a:ext cx="169168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Рис.1.1. Спрощена інформаційно-процесуальна модель мозку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827584" y="1084094"/>
            <a:ext cx="756084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Граф діалогу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- орієнтований зважений граф, кожній вершині якого зіставлена конкретна картинка на екрані (кадр) або певний стан діалогу, що характеризується набором доступних користувачеві дій.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Дуги, що виходять з вершин, показують можливі зміни станів при виконанні користувачем вказаних дій. Умови переходів із стану в стан і операції, що виконуються при цьому указують ваги дуг.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611560" y="1340768"/>
            <a:ext cx="806489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Кожен маршрут на графі відповідає можливому варіанту діалогу. 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Причому представлення діалогу у вигляді графа, залежно від стадії розробки, може виконуватися з різним ступенем деталізації. 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По суті граф діалогу - це граф станів кінцевого автомата, що моделює поведінку програмного забезпечення при діях користувача.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Для представлення таких графів використовуються дві нотації: нотація діаграм станів структурного підходу до розробки (рис. 1.4.) і нотація діаграм станів UML (рис. 1.5.). 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1185863" y="2276475"/>
          <a:ext cx="6861175" cy="1585913"/>
        </p:xfrm>
        <a:graphic>
          <a:graphicData uri="http://schemas.openxmlformats.org/presentationml/2006/ole">
            <p:oleObj spid="_x0000_s52226" name="Picture" r:id="rId3" imgW="4779000" imgH="1554480" progId="Word.Picture.8">
              <p:embed/>
            </p:oleObj>
          </a:graphicData>
        </a:graphic>
      </p:graphicFrame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2339752" y="4581128"/>
          <a:ext cx="3312368" cy="1751211"/>
        </p:xfrm>
        <a:graphic>
          <a:graphicData uri="http://schemas.openxmlformats.org/presentationml/2006/ole">
            <p:oleObj spid="_x0000_s52225" name="Picture" r:id="rId4" imgW="2616272" imgH="2001509" progId="Word.Picture.8">
              <p:embed/>
            </p:oleObj>
          </a:graphicData>
        </a:graphic>
      </p:graphicFrame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010345"/>
            <a:ext cx="91440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Нотація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 - це система умовних письмових позначень, прийнята в якій-небудь галузі людської діяльності.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3789040"/>
            <a:ext cx="8820472" cy="80021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Рис.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.4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Умовне позначення діаграм переходів станів: а – термінальний стан; б – проміжний стан; в - перехід</a:t>
            </a:r>
            <a:endParaRPr kumimoji="0" lang="uk-UA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332220" y="6475511"/>
            <a:ext cx="44795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Рис.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.5 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Повне умовне позначення класу UML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692696"/>
            <a:ext cx="9144000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Приклад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. Розробити граф діалогу для системи вирішення комбінаторно-оптимізаційних завдань. 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755576" y="1268760"/>
          <a:ext cx="8008890" cy="5040560"/>
        </p:xfrm>
        <a:graphic>
          <a:graphicData uri="http://schemas.openxmlformats.org/presentationml/2006/ole">
            <p:oleObj spid="_x0000_s53250" name="Picture" r:id="rId3" imgW="7023610" imgH="5323811" progId="Word.Picture.8">
              <p:embed/>
            </p:oleObj>
          </a:graphicData>
        </a:graphic>
      </p:graphicFrame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6427113"/>
            <a:ext cx="9144000" cy="8617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Рис. 1.6. Діаграма варіантів 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використання</a:t>
            </a:r>
            <a:r>
              <a:rPr lang="en-US" sz="1400" baseline="30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sz="140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дл</a:t>
            </a:r>
            <a:r>
              <a:rPr kumimoji="0" lang="uk-UA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я 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системи рішення комбінаторно-оптимізаційних задач</a:t>
            </a:r>
            <a:endParaRPr kumimoji="0" lang="uk-UA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1763688" y="836712"/>
          <a:ext cx="5508104" cy="4800838"/>
        </p:xfrm>
        <a:graphic>
          <a:graphicData uri="http://schemas.openxmlformats.org/presentationml/2006/ole">
            <p:oleObj spid="_x0000_s54273" name="Picture" r:id="rId3" imgW="4222440" imgH="3668234" progId="Word.Picture.8">
              <p:embed/>
            </p:oleObj>
          </a:graphicData>
        </a:graphic>
      </p:graphicFrame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602128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Рис. 1.7. Граф абстрактного діалогу системи рішення комбінаторно-оптимізованих задач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2051720" y="476672"/>
            <a:ext cx="6208366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Приклад.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Деталізувати діалог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“Нове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завдання”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.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aphicFrame>
        <p:nvGraphicFramePr>
          <p:cNvPr id="55297" name="Object 1"/>
          <p:cNvGraphicFramePr>
            <a:graphicFrameLocks noChangeAspect="1"/>
          </p:cNvGraphicFramePr>
          <p:nvPr/>
        </p:nvGraphicFramePr>
        <p:xfrm>
          <a:off x="-20018" y="908720"/>
          <a:ext cx="9164018" cy="5278474"/>
        </p:xfrm>
        <a:graphic>
          <a:graphicData uri="http://schemas.openxmlformats.org/presentationml/2006/ole">
            <p:oleObj spid="_x0000_s55297" name="Picture" r:id="rId3" imgW="9263611" imgH="5345387" progId="Word.Picture.8">
              <p:embed/>
            </p:oleObj>
          </a:graphicData>
        </a:graphic>
      </p:graphicFrame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467544" y="6093296"/>
            <a:ext cx="82726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Рис. 3.8. Графи абстрактного діалогу Нове завдання: а)діалог, що управляється системою; 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б) діалог, що управляється користувачем.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467544" y="0"/>
          <a:ext cx="6300192" cy="6808728"/>
        </p:xfrm>
        <a:graphic>
          <a:graphicData uri="http://schemas.openxmlformats.org/presentationml/2006/ole">
            <p:oleObj spid="_x0000_s56321" name="Picture" r:id="rId4" imgW="4955197" imgH="5503250" progId="Word.Picture.8">
              <p:embed/>
            </p:oleObj>
          </a:graphicData>
        </a:graphic>
      </p:graphicFrame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012160" y="5733256"/>
            <a:ext cx="31318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Рис. 1.9. Граф абстрактного діалогу комбінованого типу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395536" y="1052736"/>
            <a:ext cx="8280920" cy="526297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Короткострокова пам'ять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- «найвужче» місце «системи обробки інформації» людини. Її ємкість приблизно дорівнює 7 ± 2 незв'язаних об'єктів. Короткострокова пам'ять є свого роду оперативною пам'яттю мозку. Саме з нею працює процесор пізнання, але не затребувана інформація зберігається в ній не більше 30с. Щоб не забути яку-небудь важливу інформацію, зазвичай повторюють її «про себе», «оновлюючи» інформацію в короткостроковій пам'яті. Таким чином, при проектуванні користувацьких інтерфейсів слід мати на увазі, що переважній більшості людей важко, наприклад, запам'ятати і ввести на іншому екрані число, що містить більше 5 цифр (7 - 2), або деякого поєднання букв.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611560" y="1844824"/>
            <a:ext cx="8208912" cy="34163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Довготривала пам'ять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людини - сховище інформації з необмеженою ємкістю і часом зберігання. Проте доступ до цієї інформації вельми непростий: ймовірно, механізми добування інформації з пам'яті мають асоціативний характер. Спеціальна методика запам'ятовування інформації (мнемоніка) використовує саме цю властивість пам'яті: для запам'ятовування інформації її «прив'язують» до тих даних, які пам'ять вже зберігає і дозволяє легко отримати.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395536" y="1268760"/>
            <a:ext cx="8496944" cy="8309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Особливості сприйняття кольору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95736" y="2420888"/>
            <a:ext cx="5323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450850" algn="just" fontAlgn="base">
              <a:spcBef>
                <a:spcPct val="0"/>
              </a:spcBef>
              <a:spcAft>
                <a:spcPct val="0"/>
              </a:spcAft>
            </a:pPr>
            <a:r>
              <a:rPr lang="uk-UA" sz="2400" i="1" dirty="0" smtClean="0">
                <a:ea typeface="Times New Roman" pitchFamily="18" charset="0"/>
                <a:cs typeface="Arial" pitchFamily="34" charset="0"/>
              </a:rPr>
              <a:t>Особливості сприйняття звуку</a:t>
            </a:r>
            <a:r>
              <a:rPr lang="uk-UA" sz="2400" dirty="0" smtClean="0">
                <a:ea typeface="Times New Roman" pitchFamily="18" charset="0"/>
                <a:cs typeface="Arial" pitchFamily="34" charset="0"/>
              </a:rPr>
              <a:t>. </a:t>
            </a:r>
            <a:endParaRPr lang="en-US" sz="2400" dirty="0" smtClean="0"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35896" y="3933056"/>
            <a:ext cx="5110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450850"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400" i="1" dirty="0" smtClean="0">
                <a:ea typeface="Times New Roman" pitchFamily="18" charset="0"/>
                <a:cs typeface="Arial" pitchFamily="34" charset="0"/>
              </a:rPr>
              <a:t>Суб'єктивне сприйняття часу</a:t>
            </a:r>
            <a:r>
              <a:rPr lang="uk-UA" sz="2400" dirty="0" smtClean="0">
                <a:ea typeface="Times New Roman" pitchFamily="18" charset="0"/>
                <a:cs typeface="Arial" pitchFamily="34" charset="0"/>
              </a:rPr>
              <a:t>. </a:t>
            </a:r>
            <a:endParaRPr lang="en-US" sz="2400" dirty="0" smtClean="0"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251520" y="1614350"/>
            <a:ext cx="8424936" cy="20004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uk-UA" sz="2400" b="1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. Програмна модель користувацького інтерфейсу</a:t>
            </a:r>
            <a:endParaRPr kumimoji="0" lang="en-US" sz="2400" b="1" i="1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Існують три абсолютно різні моделі користувацького інтерфейсу: модель програміста, модель користувача і програмна модель</a:t>
            </a:r>
            <a:r>
              <a:rPr kumimoji="0" lang="uk-UA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. </a:t>
            </a:r>
            <a:endParaRPr kumimoji="0" lang="uk-UA" sz="2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2002526" y="73697"/>
          <a:ext cx="5305778" cy="6535165"/>
        </p:xfrm>
        <a:graphic>
          <a:graphicData uri="http://schemas.openxmlformats.org/presentationml/2006/ole">
            <p:oleObj spid="_x0000_s34817" name="Picture" r:id="rId3" imgW="6620719" imgH="8140163" progId="Word.Picture.8">
              <p:embed/>
            </p:oleObj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Рис. 1.2. Модель процес проектування користувацького інтерфейсу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836712"/>
            <a:ext cx="9144000" cy="89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uk-UA" sz="2400" b="1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. Критерії оцінки інтерфейсу користувачем</a:t>
            </a:r>
            <a:endParaRPr kumimoji="0" lang="ru-RU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51520" y="1988840"/>
            <a:ext cx="849694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22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простота освоєння і запам'ятовування операцій системи (конкретно оцінюють час освоєння і тривалість збереження інформації в пам'яті);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2222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швидкість досягнення результатів при використанні системи (визначається кількістю команд і налаштувань, що вводяться, або вибираних мишею);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2222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суб'єктивна задоволеність при експлуатації системи (зручність роботи, стомлюваність тощо).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682824"/>
            <a:ext cx="9144000" cy="56938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uk-UA" sz="2000" b="1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. Типи діалогів їх форми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Діалог - це процес обміну інформацією між користувачем і програмною системою, здійснюваний через інтерактивний термінал і за певними правилами. доречно розглянути типи діалогів в розрізі поняття «користувацький інтерфейс.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Типи діалогу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Тип діалогу визначає, хто з «співбесідників» управляє процесом обміну інформацією. Відповідно розрізняють два типи діалогу: 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керовані програмою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і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керовані користувачем.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Діалог, керований програмою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 передбачає наявність жорсткого, лінійного або деревовидного сценарію діалогу закладеного в програмне забезпечення, тобто такого що включає можливі альтернативні варіанти. Такий діалог зазвичай супроводжують великою кількістю підказок, які уточнюють, яку інформацію необхідно вводити на кожному кроці.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Діалог, керований користувачем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 має на увазі, що сценарій діалогу залежить від користувача, який застосовує систему для виконання необхідних йому операцій. При цьому система забезпечує можливість реалізації різних користувацький сценаріїв.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128</TotalTime>
  <Words>1404</Words>
  <Application>Microsoft Office PowerPoint</Application>
  <PresentationFormat>Экран (4:3)</PresentationFormat>
  <Paragraphs>105</Paragraphs>
  <Slides>26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29" baseType="lpstr">
      <vt:lpstr>Поток</vt:lpstr>
      <vt:lpstr>Picture</vt:lpstr>
      <vt:lpstr>Microsoft Word Picture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Ольга</dc:creator>
  <cp:lastModifiedBy>Ольга</cp:lastModifiedBy>
  <cp:revision>9</cp:revision>
  <dcterms:created xsi:type="dcterms:W3CDTF">2014-02-04T11:19:28Z</dcterms:created>
  <dcterms:modified xsi:type="dcterms:W3CDTF">2016-03-04T09:56:34Z</dcterms:modified>
</cp:coreProperties>
</file>