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4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6GM_qb-sUY?si=gne1JKl9cuwDngn6" TargetMode="External"/><Relationship Id="rId4" Type="http://schemas.openxmlformats.org/officeDocument/2006/relationships/hyperlink" Target="https://hyperhost.ua/info/uk/osnovi-roboti-z-git-bazovi-komandi?gad_source=1&amp;gclid=CjwKCAjwufq2BhAmEiwAnZqw8tYQJKMQT0BP_MPScCsc10IBE1Mg7cM9Duv_4mapN1SWfFfBEnHilhoC_X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076"/>
            <a:ext cx="12191999" cy="2421464"/>
          </a:xfrm>
        </p:spPr>
        <p:txBody>
          <a:bodyPr/>
          <a:lstStyle/>
          <a:p>
            <a:pPr algn="ctr"/>
            <a:r>
              <a:rPr lang="uk-UA" b="1" dirty="0"/>
              <a:t>Лекція </a:t>
            </a:r>
            <a:r>
              <a:rPr lang="en-US" b="1" dirty="0"/>
              <a:t>3</a:t>
            </a:r>
            <a:r>
              <a:rPr lang="uk-UA" b="1" dirty="0"/>
              <a:t>. </a:t>
            </a:r>
            <a:r>
              <a:rPr lang="en-US" b="1" i="1" cap="none" dirty="0"/>
              <a:t>Git </a:t>
            </a:r>
            <a:r>
              <a:rPr lang="uk-UA" b="1" i="1" cap="none" dirty="0"/>
              <a:t>та </a:t>
            </a:r>
            <a:r>
              <a:rPr lang="en-US" b="1" i="1" cap="none" dirty="0"/>
              <a:t>GitHub</a:t>
            </a:r>
            <a:endParaRPr lang="uk-UA" b="1" dirty="0"/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0" y="4764808"/>
            <a:ext cx="111182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B041503D-D134-472A-A1DA-FA235E09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63" y="1379297"/>
            <a:ext cx="3866274" cy="21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3B08A4E-5A78-4BA2-AB6F-396378D2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" y="1251119"/>
            <a:ext cx="4359600" cy="25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B067FFB-C381-42BF-91B5-5DA3E09B0C29}"/>
              </a:ext>
            </a:extLst>
          </p:cNvPr>
          <p:cNvSpPr/>
          <p:nvPr/>
        </p:nvSpPr>
        <p:spPr>
          <a:xfrm>
            <a:off x="1034472" y="2228656"/>
            <a:ext cx="10206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Файл вашої робочої директорії може бути в одному з двох станів: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tracked)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неконтрольований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untracked). </a:t>
            </a:r>
            <a:endParaRPr lang="uk-UA" sz="2400" b="1" i="1" dirty="0">
              <a:solidFill>
                <a:schemeClr val="bg1"/>
              </a:solidFill>
            </a:endParaRPr>
          </a:p>
          <a:p>
            <a:pPr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Контрольовані файли — це файли, що були в останньому знімку. Вони можуть бути не зміненими, зміненими або індексованими. Якщо стисло, контрольовані файли — це файли, про які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щось знає.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BDF99-7E95-4C28-A451-18F67EDE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4" y="2065867"/>
            <a:ext cx="9572772" cy="42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</a:t>
            </a: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Зазвичай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 отримують одним з двох способів: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1. Беруть </a:t>
            </a:r>
            <a:r>
              <a:rPr lang="uk-UA" sz="2400" b="1" i="1" dirty="0">
                <a:solidFill>
                  <a:schemeClr val="bg1"/>
                </a:solidFill>
              </a:rPr>
              <a:t>локальну директорію, </a:t>
            </a:r>
            <a:r>
              <a:rPr lang="uk-UA" sz="2400" dirty="0">
                <a:solidFill>
                  <a:schemeClr val="bg1"/>
                </a:solidFill>
              </a:rPr>
              <a:t>що наразі не під контролем версій, та перетворюють її на сховище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endParaRPr lang="uk-UA" sz="2400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2. Звідкілясь </a:t>
            </a:r>
            <a:r>
              <a:rPr lang="uk-UA" sz="2400" b="1" i="1" dirty="0">
                <a:solidFill>
                  <a:schemeClr val="bg1"/>
                </a:solidFill>
              </a:rPr>
              <a:t>клонують</a:t>
            </a:r>
            <a:r>
              <a:rPr lang="uk-UA" sz="2400" dirty="0">
                <a:solidFill>
                  <a:schemeClr val="bg1"/>
                </a:solidFill>
              </a:rPr>
              <a:t> існуючий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репозиторій.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будь-якому разі Ви отримуєте на локальній машині готове до роботи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 сховище.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 з локального репозиторію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терміналі активуємо  директорію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cd /d/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TestGit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just">
              <a:spcAft>
                <a:spcPts val="1200"/>
              </a:spcAft>
            </a:pP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6F1E20-3FF8-474A-A0E3-ECB46657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6" y="4276436"/>
            <a:ext cx="6433560" cy="12392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437CD0-0266-4788-8437-2D4F80B68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7" r="9804" b="10417"/>
          <a:stretch/>
        </p:blipFill>
        <p:spPr>
          <a:xfrm>
            <a:off x="10052610" y="5181599"/>
            <a:ext cx="1529232" cy="1517127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F0F7545-7473-4F31-9F1B-01508371E48D}"/>
              </a:ext>
            </a:extLst>
          </p:cNvPr>
          <p:cNvSpPr/>
          <p:nvPr/>
        </p:nvSpPr>
        <p:spPr>
          <a:xfrm>
            <a:off x="3083864" y="5602945"/>
            <a:ext cx="773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Це створить новий підкаталог .</a:t>
            </a:r>
            <a:r>
              <a:rPr lang="uk-UA" sz="2400" dirty="0" err="1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, який містить всі необхідні файли вашого </a:t>
            </a:r>
            <a:r>
              <a:rPr lang="uk-UA" sz="2400" dirty="0" err="1">
                <a:solidFill>
                  <a:schemeClr val="bg1"/>
                </a:solidFill>
              </a:rPr>
              <a:t>репозиторія</a:t>
            </a:r>
            <a:r>
              <a:rPr lang="uk-UA" sz="2400" dirty="0">
                <a:solidFill>
                  <a:schemeClr val="bg1"/>
                </a:solidFill>
              </a:rPr>
              <a:t> — скелет </a:t>
            </a:r>
            <a:r>
              <a:rPr lang="uk-UA" sz="2400" dirty="0" err="1">
                <a:solidFill>
                  <a:schemeClr val="bg1"/>
                </a:solidFill>
              </a:rPr>
              <a:t>Git-репозиторія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609600" y="1736557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Перевірка статусу ваших файлів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Щоб дізнатись, в якому стані ваші файли, варто скористатись командою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status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7BACF-3EC1-4F43-8D07-2674A232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4" y="3121552"/>
            <a:ext cx="5724525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A5044-96AC-497D-8DFE-2C43DEDDE3CD}"/>
              </a:ext>
            </a:extLst>
          </p:cNvPr>
          <p:cNvSpPr txBox="1"/>
          <p:nvPr/>
        </p:nvSpPr>
        <p:spPr>
          <a:xfrm>
            <a:off x="4675910" y="3335710"/>
            <a:ext cx="907621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GitBash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DB2409-DDAA-4180-8318-284F324B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20" y="4586812"/>
            <a:ext cx="6667500" cy="207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4AF4EA-4402-4CB4-BA3E-74ED9A53ACA9}"/>
              </a:ext>
            </a:extLst>
          </p:cNvPr>
          <p:cNvSpPr txBox="1"/>
          <p:nvPr/>
        </p:nvSpPr>
        <p:spPr>
          <a:xfrm>
            <a:off x="9585628" y="4945614"/>
            <a:ext cx="1933543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919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err="1">
                <a:solidFill>
                  <a:schemeClr val="bg1"/>
                </a:solidFill>
              </a:rPr>
              <a:t>Cтатус</a:t>
            </a:r>
            <a:r>
              <a:rPr lang="uk-UA" sz="2800" b="1" dirty="0">
                <a:solidFill>
                  <a:schemeClr val="bg1"/>
                </a:solidFill>
              </a:rPr>
              <a:t> ваших файлів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FB53972-F314-4820-A557-47D53F9BA19D}"/>
              </a:ext>
            </a:extLst>
          </p:cNvPr>
          <p:cNvSpPr/>
          <p:nvPr/>
        </p:nvSpPr>
        <p:spPr>
          <a:xfrm>
            <a:off x="914400" y="3028564"/>
            <a:ext cx="1016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new file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тільки що про індексували (під контролем </a:t>
            </a:r>
            <a:r>
              <a:rPr lang="en-US" sz="2800" dirty="0">
                <a:solidFill>
                  <a:schemeClr val="bg1"/>
                </a:solidFill>
              </a:rPr>
              <a:t>Git);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deleted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 які були видалені з локального сховища;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modified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які були змінені, але їх зміна ще не була зафіксована;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untracked files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ще не проіндексовані (не під контролем </a:t>
            </a:r>
            <a:r>
              <a:rPr lang="en-US" sz="2800" dirty="0">
                <a:solidFill>
                  <a:schemeClr val="bg1"/>
                </a:solidFill>
              </a:rPr>
              <a:t>Git).</a:t>
            </a:r>
          </a:p>
        </p:txBody>
      </p:sp>
    </p:spTree>
    <p:extLst>
      <p:ext uri="{BB962C8B-B14F-4D97-AF65-F5344CB8AC3E}">
        <p14:creationId xmlns:p14="http://schemas.microsoft.com/office/powerpoint/2010/main" val="15717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додавання файлів під контроль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r>
              <a:rPr lang="en-US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index.php</a:t>
            </a:r>
            <a:endParaRPr lang="en-US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106BE1CE-DCF1-4CAC-9F3F-2A07706BF665}"/>
              </a:ext>
            </a:extLst>
          </p:cNvPr>
          <p:cNvSpPr/>
          <p:nvPr/>
        </p:nvSpPr>
        <p:spPr>
          <a:xfrm>
            <a:off x="803564" y="3881781"/>
            <a:ext cx="9605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Якщо потрібно додати відразу всі файли сховища в індекс, використовуйте команду: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.</a:t>
            </a:r>
          </a:p>
        </p:txBody>
      </p:sp>
    </p:spTree>
    <p:extLst>
      <p:ext uri="{BB962C8B-B14F-4D97-AF65-F5344CB8AC3E}">
        <p14:creationId xmlns:p14="http://schemas.microsoft.com/office/powerpoint/2010/main" val="75135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0001D2C-8DB3-4A7D-B36B-B8520CCAB2FF}"/>
              </a:ext>
            </a:extLst>
          </p:cNvPr>
          <p:cNvSpPr/>
          <p:nvPr/>
        </p:nvSpPr>
        <p:spPr>
          <a:xfrm>
            <a:off x="847230" y="1988188"/>
            <a:ext cx="3848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Фіксація індексованих змін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FFBD8ED-F26D-458F-BBE6-7375389C1DED}"/>
              </a:ext>
            </a:extLst>
          </p:cNvPr>
          <p:cNvSpPr/>
          <p:nvPr/>
        </p:nvSpPr>
        <p:spPr>
          <a:xfrm>
            <a:off x="1378528" y="2576359"/>
            <a:ext cx="796596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фіксації змін застосовують команду: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-m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-m “Коментар до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2235BE9-926E-42E3-A106-BCC272C1C8AE}"/>
              </a:ext>
            </a:extLst>
          </p:cNvPr>
          <p:cNvSpPr/>
          <p:nvPr/>
        </p:nvSpPr>
        <p:spPr>
          <a:xfrm>
            <a:off x="1459344" y="3992663"/>
            <a:ext cx="9929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Дуже зручно, якщо ви бажаєте відразу і додати файли в індекс і зафіксувати зміни, зробити це не двома окремими командами, а просто однією командою так: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en-US" sz="2400" b="1">
                <a:solidFill>
                  <a:schemeClr val="bg1"/>
                </a:solidFill>
                <a:latin typeface="Lucida Console" panose="020B0609040504020204" pitchFamily="49" charset="0"/>
              </a:rPr>
              <a:t>commit -a -m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“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Коментар до </a:t>
            </a:r>
            <a:r>
              <a:rPr lang="uk-UA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 with git">
            <a:extLst>
              <a:ext uri="{FF2B5EF4-FFF2-40B4-BE49-F238E27FC236}">
                <a16:creationId xmlns:a16="http://schemas.microsoft.com/office/drawing/2014/main" id="{6AAE077A-727E-44EE-B667-6B71E05E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56" y="2039072"/>
            <a:ext cx="7669007" cy="41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Завантаження проєкту</a:t>
            </a:r>
            <a:endParaRPr lang="en-US" b="1" cap="none" dirty="0"/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4659646-B63A-403A-A135-1D094C7CD3FF}"/>
              </a:ext>
            </a:extLst>
          </p:cNvPr>
          <p:cNvSpPr/>
          <p:nvPr/>
        </p:nvSpPr>
        <p:spPr>
          <a:xfrm>
            <a:off x="1118447" y="1716448"/>
            <a:ext cx="1013142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Далі для роботи </a:t>
            </a:r>
            <a:r>
              <a:rPr lang="uk-UA" sz="2400" b="1" i="1" dirty="0">
                <a:solidFill>
                  <a:schemeClr val="bg1"/>
                </a:solidFill>
              </a:rPr>
              <a:t>з віддаленим репозиторієм </a:t>
            </a:r>
            <a:r>
              <a:rPr lang="uk-UA" sz="2400" dirty="0">
                <a:solidFill>
                  <a:schemeClr val="bg1"/>
                </a:solidFill>
              </a:rPr>
              <a:t>потрібно до нього спочатку підключитися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add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folder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</a:p>
          <a:p>
            <a:r>
              <a:rPr lang="uk-UA" sz="2400" dirty="0">
                <a:solidFill>
                  <a:schemeClr val="bg1"/>
                </a:solidFill>
              </a:rPr>
              <a:t>де </a:t>
            </a:r>
            <a:r>
              <a:rPr lang="en-US" sz="2400" b="1" i="1" dirty="0">
                <a:solidFill>
                  <a:schemeClr val="bg1"/>
                </a:solidFill>
              </a:rPr>
              <a:t>folder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uk-UA" sz="2400" dirty="0">
                <a:solidFill>
                  <a:schemeClr val="bg1"/>
                </a:solidFill>
              </a:rPr>
              <a:t>назва вашого сховища,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URL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uk-UA" sz="2400" dirty="0">
                <a:solidFill>
                  <a:schemeClr val="bg1"/>
                </a:solidFill>
              </a:rPr>
              <a:t>адреса вашого сховища.</a:t>
            </a:r>
          </a:p>
          <a:p>
            <a:pPr indent="442913"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Щоб подивитися список усіх віддалених репозиторіїв, скористайтеся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–v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Для додавання інформації в віддалений репозиторій (наприклад, в </a:t>
            </a:r>
            <a:r>
              <a:rPr lang="en-US" sz="2400" dirty="0">
                <a:solidFill>
                  <a:schemeClr val="bg1"/>
                </a:solidFill>
              </a:rPr>
              <a:t>GitHub, Bitbucket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uk-UA" sz="2400" dirty="0" err="1">
                <a:solidFill>
                  <a:schemeClr val="bg1"/>
                </a:solidFill>
              </a:rPr>
              <a:t>т.д</a:t>
            </a:r>
            <a:r>
              <a:rPr lang="uk-UA" sz="2400" dirty="0">
                <a:solidFill>
                  <a:schemeClr val="bg1"/>
                </a:solidFill>
              </a:rPr>
              <a:t>.) введіть команду:</a:t>
            </a:r>
          </a:p>
          <a:p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push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239875-D511-4DD0-94EE-C78ABA05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98" y="5911342"/>
            <a:ext cx="7132120" cy="7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Встановлення та налаштування </a:t>
            </a:r>
            <a:r>
              <a:rPr lang="en-US" sz="3600" dirty="0">
                <a:solidFill>
                  <a:schemeClr val="bg1"/>
                </a:solidFill>
              </a:rPr>
              <a:t>Git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Реєстрація на </a:t>
            </a:r>
            <a:r>
              <a:rPr lang="en-US" sz="3600" dirty="0">
                <a:solidFill>
                  <a:schemeClr val="bg1"/>
                </a:solidFill>
              </a:rPr>
              <a:t>GitHub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Стан файлу у репозиторії.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Команди роботи з репозиторієм у терміналі.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Завантаження проєкту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віддаленим репозиторієм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831235" y="1776028"/>
            <a:ext cx="9476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Якщо працюєте в команді і хочете приєднатися до роботи над уже існуючим проектом, можна просто клонувати віддалений репозиторій собі командою: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clone URL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URL - </a:t>
            </a:r>
            <a:r>
              <a:rPr lang="uk-UA" sz="2400" dirty="0">
                <a:solidFill>
                  <a:schemeClr val="bg1"/>
                </a:solidFill>
              </a:rPr>
              <a:t>адреса сховища.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Завантаження проєкту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1013258" y="2093416"/>
            <a:ext cx="9476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Для спільної роботи над проектом вам потрібно буде “забирати” собі зміни та напрацювання інших учасників проекту. Щоб  вилучити  данні у свій репозиторій спочатку використовуємо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fetch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При цьому йде з`єднання з віддаленим репозиторієм, забираються зміни, яких у нас ще немає на локальному репозиторії і зберігаються  у папці .</a:t>
            </a:r>
            <a:r>
              <a:rPr lang="en-US" sz="2400" dirty="0">
                <a:solidFill>
                  <a:schemeClr val="bg1"/>
                </a:solidFill>
              </a:rPr>
              <a:t>git. </a:t>
            </a:r>
            <a:r>
              <a:rPr lang="uk-UA" sz="2400" dirty="0">
                <a:solidFill>
                  <a:schemeClr val="bg1"/>
                </a:solidFill>
              </a:rPr>
              <a:t>Але цих змін поки немає в нашому робочому каталозі. Для того,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щоб вони з`явилися, потрібно далі ввести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5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1275195" y="2242835"/>
            <a:ext cx="9641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Крім конфігурування </a:t>
            </a:r>
            <a:r>
              <a:rPr lang="en-US" sz="2400" dirty="0">
                <a:solidFill>
                  <a:schemeClr val="bg1"/>
                </a:solidFill>
              </a:rPr>
              <a:t>URL-</a:t>
            </a:r>
            <a:r>
              <a:rPr lang="uk-UA" sz="2400" dirty="0">
                <a:solidFill>
                  <a:schemeClr val="bg1"/>
                </a:solidFill>
              </a:rPr>
              <a:t>адреси віддаленого репозиторію, вам може знадобитися встановити глобальні параметри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наприклад ім'я користувача або електронну адресу.</a:t>
            </a:r>
          </a:p>
          <a:p>
            <a:pPr indent="442913"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 Команда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дозволяє настроїти інсталяцію </a:t>
            </a:r>
            <a:r>
              <a:rPr lang="en-US" sz="2400" dirty="0">
                <a:solidFill>
                  <a:schemeClr val="bg1"/>
                </a:solidFill>
              </a:rPr>
              <a:t>Git (</a:t>
            </a:r>
            <a:r>
              <a:rPr lang="uk-UA" sz="2400" dirty="0">
                <a:solidFill>
                  <a:schemeClr val="bg1"/>
                </a:solidFill>
              </a:rPr>
              <a:t>або окремий репозиторій) з командного рядка.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6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859559" y="1716448"/>
            <a:ext cx="105196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Вкажіть ім'я автора, яке використовуватиметься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 у поточному репозиторії. Зазвичай для налаштування конфігураційних установок для поточного користувача використовується прапор --</a:t>
            </a:r>
            <a:r>
              <a:rPr lang="en-US" sz="2400" dirty="0">
                <a:solidFill>
                  <a:schemeClr val="bg1"/>
                </a:solidFill>
              </a:rPr>
              <a:t>global.</a:t>
            </a:r>
          </a:p>
          <a:p>
            <a:pPr indent="442913"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--global user.name &lt;name&gt;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Ця команда визначає ім'я автора, яке буде використовуватися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, виконаних поточним користувачем.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Додавання аргументу або виконання команди без параметра конфігурації призведе до встановлення значення для поточного локального репозиторію.—</a:t>
            </a:r>
            <a:r>
              <a:rPr lang="en-US" sz="2400" dirty="0">
                <a:solidFill>
                  <a:schemeClr val="bg1"/>
                </a:solidFill>
              </a:rPr>
              <a:t>local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user.name</a:t>
            </a:r>
          </a:p>
          <a:p>
            <a:pPr indent="442913" algn="ctr"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--local </a:t>
            </a:r>
            <a:r>
              <a:rPr 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user.email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&lt;email&gt;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4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A1F14-12AA-4157-BD5B-296988F1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560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Літературні джерела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 Git Book 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GitHowTo</a:t>
            </a:r>
            <a:r>
              <a:rPr lang="en-US" sz="2600" b="1" dirty="0">
                <a:solidFill>
                  <a:schemeClr val="bg1"/>
                </a:solidFill>
              </a:rPr>
              <a:t>  </a:t>
            </a:r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https://githowto.com/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ru-RU" sz="2600" b="1" dirty="0" err="1">
                <a:solidFill>
                  <a:schemeClr val="bg1"/>
                </a:solidFill>
              </a:rPr>
              <a:t>Основи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роботи</a:t>
            </a:r>
            <a:r>
              <a:rPr lang="ru-RU" sz="2600" b="1" dirty="0">
                <a:solidFill>
                  <a:schemeClr val="bg1"/>
                </a:solidFill>
              </a:rPr>
              <a:t> з </a:t>
            </a:r>
            <a:r>
              <a:rPr lang="ru-RU" sz="2600" b="1" dirty="0" err="1">
                <a:solidFill>
                  <a:schemeClr val="bg1"/>
                </a:solidFill>
              </a:rPr>
              <a:t>Git</a:t>
            </a:r>
            <a:r>
              <a:rPr lang="ru-RU" sz="2600" b="1" dirty="0">
                <a:solidFill>
                  <a:schemeClr val="bg1"/>
                </a:solidFill>
              </a:rPr>
              <a:t>. </a:t>
            </a:r>
            <a:r>
              <a:rPr lang="ru-RU" sz="2600" b="1" dirty="0" err="1">
                <a:solidFill>
                  <a:schemeClr val="bg1"/>
                </a:solidFill>
              </a:rPr>
              <a:t>Базові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команди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https://hyperhost.ua/info/uk/osnovi-roboti-z-git-bazovi-komandi?gad_source=1&amp;gclid=CjwKCAjwufq2BhAmEiwAnZqw8tYQJKMQT0BP_MPScCsc10IBE1Mg7cM9Duv_4mapN1SWfFfBEnHilhoC_XMQAvD_BwE</a:t>
            </a:r>
            <a:endParaRPr lang="ru-RU" sz="2600" b="1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ru-RU" sz="2600" b="1" dirty="0" err="1">
                <a:solidFill>
                  <a:schemeClr val="bg1"/>
                </a:solidFill>
              </a:rPr>
              <a:t>Основи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роботи</a:t>
            </a:r>
            <a:r>
              <a:rPr lang="ru-RU" sz="2600" b="1" dirty="0">
                <a:solidFill>
                  <a:schemeClr val="bg1"/>
                </a:solidFill>
              </a:rPr>
              <a:t> з </a:t>
            </a:r>
            <a:r>
              <a:rPr lang="ru-RU" sz="2600" b="1" dirty="0" err="1">
                <a:solidFill>
                  <a:schemeClr val="bg1"/>
                </a:solidFill>
              </a:rPr>
              <a:t>GitHub</a:t>
            </a:r>
            <a:r>
              <a:rPr lang="ru-RU" sz="2600" b="1" dirty="0">
                <a:solidFill>
                  <a:schemeClr val="bg1"/>
                </a:solidFill>
              </a:rPr>
              <a:t> для </a:t>
            </a:r>
            <a:r>
              <a:rPr lang="ru-RU" sz="2600" b="1" dirty="0" err="1">
                <a:solidFill>
                  <a:schemeClr val="bg1"/>
                </a:solidFill>
              </a:rPr>
              <a:t>Unity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https://youtu.be/z6GM_qb-sUY?si=gne1JKl9cuwDngn6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8" y="1699428"/>
            <a:ext cx="10721108" cy="5080063"/>
          </a:xfrm>
        </p:spPr>
        <p:txBody>
          <a:bodyPr>
            <a:normAutofit/>
          </a:bodyPr>
          <a:lstStyle/>
          <a:p>
            <a:pPr marL="0" lvl="0" indent="442913">
              <a:buClrTx/>
              <a:buNone/>
            </a:pPr>
            <a:r>
              <a:rPr lang="uk-UA" sz="2800" b="1" i="1" dirty="0">
                <a:solidFill>
                  <a:schemeClr val="bg1"/>
                </a:solidFill>
              </a:rPr>
              <a:t>Інсталяція на </a:t>
            </a:r>
            <a:r>
              <a:rPr lang="en-US" sz="2800" b="1" i="1" dirty="0">
                <a:solidFill>
                  <a:schemeClr val="bg1"/>
                </a:solidFill>
              </a:rPr>
              <a:t>Windows</a:t>
            </a:r>
          </a:p>
          <a:p>
            <a:pPr marL="0" lvl="0" indent="442913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Є декілька шляхів встановити </a:t>
            </a:r>
            <a:r>
              <a:rPr lang="en-US" sz="2800" dirty="0">
                <a:solidFill>
                  <a:schemeClr val="bg1"/>
                </a:solidFill>
              </a:rPr>
              <a:t>Git </a:t>
            </a:r>
            <a:r>
              <a:rPr lang="uk-UA" sz="2800" dirty="0">
                <a:solidFill>
                  <a:schemeClr val="bg1"/>
                </a:solidFill>
              </a:rPr>
              <a:t>під </a:t>
            </a:r>
            <a:r>
              <a:rPr lang="en-US" sz="2800" dirty="0">
                <a:solidFill>
                  <a:schemeClr val="bg1"/>
                </a:solidFill>
              </a:rPr>
              <a:t>Windows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</a:p>
          <a:p>
            <a:pPr>
              <a:buClrTx/>
            </a:pPr>
            <a:r>
              <a:rPr lang="uk-UA" sz="2800" dirty="0">
                <a:solidFill>
                  <a:schemeClr val="bg1"/>
                </a:solidFill>
              </a:rPr>
              <a:t>Офіційна збірка доступна для завантаження з сайту </a:t>
            </a:r>
            <a:r>
              <a:rPr lang="ru-RU" sz="2800" dirty="0" err="1">
                <a:solidFill>
                  <a:schemeClr val="bg1"/>
                </a:solidFill>
              </a:rPr>
              <a:t>Git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endParaRPr lang="ru-RU" sz="2800" dirty="0"/>
          </a:p>
          <a:p>
            <a:pPr algn="just">
              <a:buClrTx/>
            </a:pPr>
            <a:r>
              <a:rPr lang="uk-UA" sz="2800" dirty="0">
                <a:solidFill>
                  <a:schemeClr val="bg1"/>
                </a:solidFill>
              </a:rPr>
              <a:t>Ще один простий спосіб встановити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це встановити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Windows. Установка включає версію командного рядка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та графічну теж. Ви можете завантажити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 за адресою </a:t>
            </a:r>
            <a:r>
              <a:rPr lang="ru-RU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http://windows.github.com</a:t>
            </a:r>
            <a:r>
              <a:rPr lang="ru-RU" sz="2800" b="1" dirty="0"/>
              <a:t>.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5FB8F-7BF3-418B-9BB3-F22BDB98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44" y="1728784"/>
            <a:ext cx="7072601" cy="48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Оновлення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D8E8322-BAC5-40B9-B4EB-3D58A74BA234}"/>
              </a:ext>
            </a:extLst>
          </p:cNvPr>
          <p:cNvSpPr/>
          <p:nvPr/>
        </p:nvSpPr>
        <p:spPr>
          <a:xfrm>
            <a:off x="685801" y="1835034"/>
            <a:ext cx="8841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git version – </a:t>
            </a:r>
            <a:r>
              <a:rPr lang="uk-UA" sz="2400" dirty="0">
                <a:solidFill>
                  <a:prstClr val="black"/>
                </a:solidFill>
              </a:rPr>
              <a:t>версія </a:t>
            </a:r>
            <a:r>
              <a:rPr lang="en-US" sz="2400" dirty="0">
                <a:solidFill>
                  <a:prstClr val="black"/>
                </a:solidFill>
              </a:rPr>
              <a:t>Git </a:t>
            </a:r>
            <a:r>
              <a:rPr lang="uk-UA" sz="2400" dirty="0">
                <a:solidFill>
                  <a:prstClr val="black"/>
                </a:solidFill>
              </a:rPr>
              <a:t>встановленої на вашому комп</a:t>
            </a:r>
            <a:r>
              <a:rPr lang="en-US" sz="2400" dirty="0">
                <a:solidFill>
                  <a:prstClr val="black"/>
                </a:solidFill>
              </a:rPr>
              <a:t>’</a:t>
            </a:r>
            <a:r>
              <a:rPr lang="uk-UA" sz="2400" dirty="0" err="1">
                <a:solidFill>
                  <a:prstClr val="black"/>
                </a:solidFill>
              </a:rPr>
              <a:t>ютері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13186-B0A6-428B-8798-EC746604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5" y="2296699"/>
            <a:ext cx="4348017" cy="844578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5FDE2E9C-B07E-471C-AAB9-77280A77A91C}"/>
              </a:ext>
            </a:extLst>
          </p:cNvPr>
          <p:cNvSpPr/>
          <p:nvPr/>
        </p:nvSpPr>
        <p:spPr>
          <a:xfrm>
            <a:off x="808196" y="3372109"/>
            <a:ext cx="8719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Якщо ваша версія </a:t>
            </a:r>
            <a:r>
              <a:rPr lang="en-US" sz="2400" dirty="0">
                <a:solidFill>
                  <a:schemeClr val="bg1"/>
                </a:solidFill>
              </a:rPr>
              <a:t>Git 2.14.1 </a:t>
            </a:r>
            <a:r>
              <a:rPr lang="uk-UA" sz="2400" dirty="0">
                <a:solidFill>
                  <a:schemeClr val="bg1"/>
                </a:solidFill>
              </a:rPr>
              <a:t>або молодша: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Видаліть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завантажте останню версію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і інсталюйте її знову.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Версія між 2.14.2 і 2.16.1: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Якщо версія дорівнює або перевищує </a:t>
            </a:r>
            <a:r>
              <a:rPr lang="en-US" sz="2400" dirty="0">
                <a:solidFill>
                  <a:schemeClr val="bg1"/>
                </a:solidFill>
              </a:rPr>
              <a:t>Git 2.16.1(2):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update-git-for-windows</a:t>
            </a:r>
          </a:p>
        </p:txBody>
      </p:sp>
    </p:spTree>
    <p:extLst>
      <p:ext uri="{BB962C8B-B14F-4D97-AF65-F5344CB8AC3E}">
        <p14:creationId xmlns:p14="http://schemas.microsoft.com/office/powerpoint/2010/main" val="21057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Реєстрація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1E1B5EF-AC7E-49D9-81A4-8CCAE61B7548}"/>
              </a:ext>
            </a:extLst>
          </p:cNvPr>
          <p:cNvSpPr/>
          <p:nvPr/>
        </p:nvSpPr>
        <p:spPr>
          <a:xfrm>
            <a:off x="685802" y="1951474"/>
            <a:ext cx="6306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реєстрації  на </a:t>
            </a:r>
            <a:r>
              <a:rPr lang="en-US" sz="2800" dirty="0">
                <a:solidFill>
                  <a:schemeClr val="bg1"/>
                </a:solidFill>
              </a:rPr>
              <a:t>GitHub </a:t>
            </a:r>
            <a:r>
              <a:rPr lang="uk-UA" sz="2800" dirty="0">
                <a:solidFill>
                  <a:schemeClr val="bg1"/>
                </a:solidFill>
              </a:rPr>
              <a:t>зайдіть до</a:t>
            </a:r>
          </a:p>
          <a:p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uk-UA" sz="2800" b="1" dirty="0"/>
              <a:t> 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оберіть ім’я користувача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надайте адресу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електронної пошти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вкажіть пароль,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натисніть зелену кнопку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“</a:t>
            </a:r>
            <a:r>
              <a:rPr lang="en-US" sz="2800" dirty="0">
                <a:solidFill>
                  <a:schemeClr val="bg1"/>
                </a:solidFill>
              </a:rPr>
              <a:t>Sign up for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0DCD09-7D61-41F2-89B5-C1DA9E51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91" y="1439369"/>
            <a:ext cx="4262582" cy="53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Обліковий запис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Створення репозиторію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907</Words>
  <Application>Microsoft Office PowerPoint</Application>
  <PresentationFormat>Широкий екран</PresentationFormat>
  <Paragraphs>116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Небеса</vt:lpstr>
      <vt:lpstr>Лекція 3. Git та GitHub</vt:lpstr>
      <vt:lpstr>План</vt:lpstr>
      <vt:lpstr>Літературні джерела</vt:lpstr>
      <vt:lpstr>Встановлення та налаштування Git</vt:lpstr>
      <vt:lpstr>Встановлення та налаштування Git</vt:lpstr>
      <vt:lpstr>Оновлення Git</vt:lpstr>
      <vt:lpstr>Реєстрація на GitHub</vt:lpstr>
      <vt:lpstr>Обліковий запис на GitHub</vt:lpstr>
      <vt:lpstr>Створення репозиторію на GitHub</vt:lpstr>
      <vt:lpstr>Стан файлу у репозиторії</vt:lpstr>
      <vt:lpstr>Стан файлу у репозиторії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Git</vt:lpstr>
      <vt:lpstr>Завантаження проєкту</vt:lpstr>
      <vt:lpstr>Команди роботи з віддаленим репозиторієм</vt:lpstr>
      <vt:lpstr>Завантаження проєкту</vt:lpstr>
      <vt:lpstr>Конфігурування репозиторію</vt:lpstr>
      <vt:lpstr>Конфігурування репозиторію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127</cp:revision>
  <dcterms:created xsi:type="dcterms:W3CDTF">2024-08-21T09:41:59Z</dcterms:created>
  <dcterms:modified xsi:type="dcterms:W3CDTF">2024-09-11T13:00:00Z</dcterms:modified>
</cp:coreProperties>
</file>