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6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4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2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7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5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02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9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0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5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3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46399-801B-4685-98F1-1A09A0472948}" type="datetimeFigureOut">
              <a:rPr lang="uk-UA" smtClean="0"/>
              <a:t>31.08.2024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99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bootstrap_containers.php" TargetMode="External"/><Relationship Id="rId2" Type="http://schemas.openxmlformats.org/officeDocument/2006/relationships/hyperlink" Target="https://getbootstrap.com/docs/5.3/layout/breakpoi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w3schools.com/bootstrap5/bootstrap_flex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/blob/v5.3.3/scss/_variables.scs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991D-553C-4A52-8B97-6BB41223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076"/>
            <a:ext cx="12191999" cy="2421464"/>
          </a:xfrm>
        </p:spPr>
        <p:txBody>
          <a:bodyPr/>
          <a:lstStyle/>
          <a:p>
            <a:pPr algn="ctr"/>
            <a:r>
              <a:rPr lang="uk-UA" b="1" dirty="0"/>
              <a:t>Лекція </a:t>
            </a:r>
            <a:r>
              <a:rPr lang="en-US" b="1" dirty="0"/>
              <a:t>4</a:t>
            </a:r>
            <a:r>
              <a:rPr lang="uk-UA" b="1" dirty="0"/>
              <a:t>. </a:t>
            </a:r>
            <a:r>
              <a:rPr lang="uk-UA" b="1" i="1" cap="none" dirty="0" err="1"/>
              <a:t>Grid</a:t>
            </a:r>
            <a:r>
              <a:rPr lang="uk-UA" b="1" i="1" cap="none" dirty="0"/>
              <a:t> сітка та керування макетом</a:t>
            </a:r>
            <a:endParaRPr lang="uk-UA" b="1" dirty="0"/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52CCD0BB-AA79-460D-99D4-D40ED7C2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81" y="992619"/>
            <a:ext cx="5150437" cy="31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910D534-27A3-4CAC-A3FF-CBA0CE8B41B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0" y="4764808"/>
            <a:ext cx="1111827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КОНТЕЙНЕРИ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3188BB-6701-4E18-9133-F9BF1AB5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359775"/>
            <a:ext cx="10972800" cy="2546033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83719DF0-2BE9-44E4-89C3-6A0D2243DCFD}"/>
              </a:ext>
            </a:extLst>
          </p:cNvPr>
          <p:cNvSpPr/>
          <p:nvPr/>
        </p:nvSpPr>
        <p:spPr>
          <a:xfrm>
            <a:off x="2040082" y="510786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&lt;div class="container-fluid"&gt;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...</a:t>
            </a:r>
          </a:p>
          <a:p>
            <a:r>
              <a:rPr lang="en-US" sz="2800" dirty="0">
                <a:solidFill>
                  <a:schemeClr val="bg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6163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КОНТЕЙНЕРИ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AEBAD9-32F0-4C9B-A444-DF5D0271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705839"/>
            <a:ext cx="11017662" cy="46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5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КОНТЕЙНЕРИ. Приклад адаптації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F65293-449F-4EF9-A998-1B60DAFF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55" y="1787235"/>
            <a:ext cx="8409211" cy="49252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932539-837B-4D54-B765-8C390D4D6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816" y="1787235"/>
            <a:ext cx="17335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7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en-US" b="1" cap="none" dirty="0">
                <a:latin typeface="+mn-lt"/>
              </a:rPr>
              <a:t>Grid </a:t>
            </a:r>
            <a:r>
              <a:rPr lang="uk-UA" b="1" cap="none" dirty="0">
                <a:latin typeface="+mn-lt"/>
              </a:rPr>
              <a:t>сітка</a:t>
            </a:r>
            <a:endParaRPr lang="en-US" b="1" cap="none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F10EB012-5513-4485-9EE4-90250785885C}"/>
              </a:ext>
            </a:extLst>
          </p:cNvPr>
          <p:cNvSpPr/>
          <p:nvPr/>
        </p:nvSpPr>
        <p:spPr>
          <a:xfrm>
            <a:off x="387927" y="1783432"/>
            <a:ext cx="111182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/>
            <a:r>
              <a:rPr lang="uk-UA" sz="2800" dirty="0">
                <a:solidFill>
                  <a:srgbClr val="000000"/>
                </a:solidFill>
              </a:rPr>
              <a:t>Система сітки </a:t>
            </a:r>
            <a:r>
              <a:rPr lang="en-US" sz="2800" dirty="0">
                <a:solidFill>
                  <a:srgbClr val="000000"/>
                </a:solidFill>
              </a:rPr>
              <a:t>Bootstrap </a:t>
            </a:r>
            <a:r>
              <a:rPr lang="uk-UA" sz="2800" dirty="0">
                <a:solidFill>
                  <a:srgbClr val="000000"/>
                </a:solidFill>
              </a:rPr>
              <a:t>створена за допомогою </a:t>
            </a:r>
            <a:r>
              <a:rPr lang="en-US" sz="2800" dirty="0">
                <a:solidFill>
                  <a:srgbClr val="000000"/>
                </a:solidFill>
              </a:rPr>
              <a:t>flexbox </a:t>
            </a:r>
            <a:r>
              <a:rPr lang="uk-UA" sz="2800" dirty="0">
                <a:solidFill>
                  <a:srgbClr val="000000"/>
                </a:solidFill>
              </a:rPr>
              <a:t>і дозволяє до 12 стовпців на сторінці.</a:t>
            </a:r>
          </a:p>
          <a:p>
            <a:pPr indent="446088"/>
            <a:r>
              <a:rPr lang="uk-UA" sz="2800" dirty="0">
                <a:solidFill>
                  <a:srgbClr val="000000"/>
                </a:solidFill>
              </a:rPr>
              <a:t>Можна згрупувати стовпці разом, щоб створити ширші стовпці.</a:t>
            </a:r>
            <a:endParaRPr lang="uk-UA" sz="28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8F1416-301B-424E-AACE-30F1F1F0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6" y="3239699"/>
            <a:ext cx="11549708" cy="2046208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1B2A0B82-651E-4FD4-9944-94108D5F4B35}"/>
              </a:ext>
            </a:extLst>
          </p:cNvPr>
          <p:cNvSpPr/>
          <p:nvPr/>
        </p:nvSpPr>
        <p:spPr>
          <a:xfrm>
            <a:off x="685800" y="5486400"/>
            <a:ext cx="5527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 class="row"&gt;</a:t>
            </a:r>
            <a:r>
              <a:rPr lang="uk-UA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…&lt;/div&gt;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9C0FF081-9221-464D-B01A-A3AC1D5D5904}"/>
              </a:ext>
            </a:extLst>
          </p:cNvPr>
          <p:cNvSpPr/>
          <p:nvPr/>
        </p:nvSpPr>
        <p:spPr>
          <a:xfrm>
            <a:off x="6117720" y="5388464"/>
            <a:ext cx="60742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class="col"&gt;</a:t>
            </a:r>
          </a:p>
          <a:p>
            <a:pPr indent="446088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Column</a:t>
            </a:r>
          </a:p>
          <a:p>
            <a:pPr indent="446088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endParaRPr lang="uk-UA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5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en-US" b="1" cap="none" dirty="0">
                <a:latin typeface="+mn-lt"/>
              </a:rPr>
              <a:t>Grid </a:t>
            </a:r>
            <a:r>
              <a:rPr lang="uk-UA" b="1" cap="none" dirty="0">
                <a:latin typeface="+mn-lt"/>
              </a:rPr>
              <a:t>сітка</a:t>
            </a:r>
            <a:endParaRPr lang="en-US" b="1" cap="none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596FA3A3-095A-4AD5-991F-73D043572C09}"/>
              </a:ext>
            </a:extLst>
          </p:cNvPr>
          <p:cNvSpPr/>
          <p:nvPr/>
        </p:nvSpPr>
        <p:spPr>
          <a:xfrm>
            <a:off x="405245" y="1682694"/>
            <a:ext cx="10962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uk-UA" sz="2400" dirty="0">
                <a:solidFill>
                  <a:schemeClr val="bg1"/>
                </a:solidFill>
              </a:rPr>
              <a:t>Система сітки </a:t>
            </a:r>
            <a:r>
              <a:rPr lang="en-US" sz="2400" dirty="0">
                <a:solidFill>
                  <a:schemeClr val="bg1"/>
                </a:solidFill>
              </a:rPr>
              <a:t>Bootstrap </a:t>
            </a:r>
            <a:r>
              <a:rPr lang="uk-UA" sz="2400" dirty="0">
                <a:solidFill>
                  <a:schemeClr val="bg1"/>
                </a:solidFill>
              </a:rPr>
              <a:t>може адаптуватися до всіх шести контрольних точок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1B970A5-94CF-48D3-B754-D6D3F77362D9}"/>
              </a:ext>
            </a:extLst>
          </p:cNvPr>
          <p:cNvSpPr/>
          <p:nvPr/>
        </p:nvSpPr>
        <p:spPr>
          <a:xfrm>
            <a:off x="1589810" y="2355614"/>
            <a:ext cx="1131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uk-UA" sz="2400" dirty="0">
                <a:solidFill>
                  <a:schemeClr val="bg1"/>
                </a:solidFill>
              </a:rPr>
              <a:t>ширина екрана менше 576 пікселів)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(</a:t>
            </a:r>
            <a:r>
              <a:rPr lang="uk-UA" sz="2400" dirty="0">
                <a:solidFill>
                  <a:schemeClr val="bg1"/>
                </a:solidFill>
              </a:rPr>
              <a:t>ширина екрана дорівнює або перевищує 576 пікселів)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col-md-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uk-UA" sz="2400" dirty="0">
                <a:solidFill>
                  <a:schemeClr val="bg1"/>
                </a:solidFill>
              </a:rPr>
              <a:t>ширина екрана дорівнює або перевищує 768 пікселів)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col-lg-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uk-UA" sz="2400" dirty="0">
                <a:solidFill>
                  <a:schemeClr val="bg1"/>
                </a:solidFill>
              </a:rPr>
              <a:t>ширина екрана дорівнює або перевищує 992 пікселя)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col-xl-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uk-UA" sz="2400" dirty="0">
                <a:solidFill>
                  <a:schemeClr val="bg1"/>
                </a:solidFill>
              </a:rPr>
              <a:t>ширина екрана дорівнює або перевищує 1200 пікселів)</a:t>
            </a:r>
          </a:p>
          <a:p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xxl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uk-UA" sz="2400" dirty="0">
                <a:solidFill>
                  <a:schemeClr val="bg1"/>
                </a:solidFill>
              </a:rPr>
              <a:t> ширина екрана дорівнює або перевищує 1400 пікселів)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089DDD-FADE-4972-8D1C-07BCA90D2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38" b="11852"/>
          <a:stretch/>
        </p:blipFill>
        <p:spPr>
          <a:xfrm>
            <a:off x="405245" y="4875194"/>
            <a:ext cx="11352145" cy="16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3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en-US" b="1" cap="none" dirty="0">
                <a:latin typeface="+mn-lt"/>
              </a:rPr>
              <a:t>Grid </a:t>
            </a:r>
            <a:r>
              <a:rPr lang="uk-UA" b="1" cap="none" dirty="0">
                <a:latin typeface="+mn-lt"/>
              </a:rPr>
              <a:t>сітка</a:t>
            </a:r>
            <a:r>
              <a:rPr lang="en-US" b="1" cap="none" dirty="0">
                <a:latin typeface="+mn-lt"/>
              </a:rPr>
              <a:t>. </a:t>
            </a:r>
            <a:r>
              <a:rPr lang="uk-UA" cap="none" dirty="0">
                <a:latin typeface="+mn-lt"/>
              </a:rPr>
              <a:t>Приклад розбиття на колонки</a:t>
            </a:r>
            <a:endParaRPr lang="en-US" cap="none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F379DF81-4994-49A0-A131-416F27D6BEBB}"/>
              </a:ext>
            </a:extLst>
          </p:cNvPr>
          <p:cNvSpPr/>
          <p:nvPr/>
        </p:nvSpPr>
        <p:spPr>
          <a:xfrm>
            <a:off x="377680" y="1753330"/>
            <a:ext cx="55522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 text-center"&gt;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class="row"&gt;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class="col"&gt;col&lt;/div&gt;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class="col"&gt;col&lt;/div&gt;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class="col"&gt;col&lt;/div&gt;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class="col"&gt;col&lt;/div&gt;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class="row"&gt;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class="col-8"&gt;col-8&lt;/div&gt;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class="col-4"&gt;col-4&lt;/div&gt;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EBF1DD-C6B5-4A6B-8CE4-EE701B989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39" b="8746"/>
          <a:stretch/>
        </p:blipFill>
        <p:spPr>
          <a:xfrm>
            <a:off x="2346325" y="4977060"/>
            <a:ext cx="9591675" cy="16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8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 err="1">
                <a:latin typeface="+mn-lt"/>
              </a:rPr>
              <a:t>Flexbox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241F5CDB-E17D-48A9-928A-B959D45F765E}"/>
              </a:ext>
            </a:extLst>
          </p:cNvPr>
          <p:cNvSpPr/>
          <p:nvPr/>
        </p:nvSpPr>
        <p:spPr>
          <a:xfrm>
            <a:off x="446088" y="1816838"/>
            <a:ext cx="110601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/>
            <a:r>
              <a:rPr lang="uk-UA" sz="2800" dirty="0">
                <a:solidFill>
                  <a:schemeClr val="bg1"/>
                </a:solidFill>
              </a:rPr>
              <a:t>Щоб створити контейнер </a:t>
            </a:r>
            <a:r>
              <a:rPr lang="uk-UA" sz="2800" dirty="0" err="1">
                <a:solidFill>
                  <a:schemeClr val="bg1"/>
                </a:solidFill>
              </a:rPr>
              <a:t>flexbox</a:t>
            </a:r>
            <a:r>
              <a:rPr lang="uk-UA" sz="2800" dirty="0">
                <a:solidFill>
                  <a:schemeClr val="bg1"/>
                </a:solidFill>
              </a:rPr>
              <a:t> і перетворити прямі дочірні елементи в елементи </a:t>
            </a:r>
            <a:r>
              <a:rPr lang="uk-UA" sz="2800" dirty="0" err="1">
                <a:solidFill>
                  <a:schemeClr val="bg1"/>
                </a:solidFill>
              </a:rPr>
              <a:t>flex</a:t>
            </a:r>
            <a:r>
              <a:rPr lang="uk-UA" sz="2800" dirty="0">
                <a:solidFill>
                  <a:schemeClr val="bg1"/>
                </a:solidFill>
              </a:rPr>
              <a:t>, використовуйте клас d-</a:t>
            </a:r>
            <a:r>
              <a:rPr lang="uk-UA" sz="2800" dirty="0" err="1">
                <a:solidFill>
                  <a:schemeClr val="bg1"/>
                </a:solidFill>
              </a:rPr>
              <a:t>flex</a:t>
            </a:r>
            <a:r>
              <a:rPr lang="uk-UA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148450-57F2-464A-BED2-6ED994BE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36" y="2889470"/>
            <a:ext cx="10484427" cy="33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1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 err="1">
                <a:latin typeface="+mn-lt"/>
              </a:rPr>
              <a:t>Flexbox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A36A79-E930-48BA-A8D2-2EF1C9AC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284" y="1741775"/>
            <a:ext cx="7943850" cy="4600575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C66159BC-C59F-486D-8CD3-A76A8387ADFA}"/>
              </a:ext>
            </a:extLst>
          </p:cNvPr>
          <p:cNvSpPr/>
          <p:nvPr/>
        </p:nvSpPr>
        <p:spPr>
          <a:xfrm>
            <a:off x="460664" y="2864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https://medium.com/@MakeComputerScienceGreatAgain/understanding-flexbox-a-comprehensive-guide-992bcd5f04de</a:t>
            </a:r>
          </a:p>
        </p:txBody>
      </p:sp>
    </p:spTree>
    <p:extLst>
      <p:ext uri="{BB962C8B-B14F-4D97-AF65-F5344CB8AC3E}">
        <p14:creationId xmlns:p14="http://schemas.microsoft.com/office/powerpoint/2010/main" val="350850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 err="1">
                <a:latin typeface="+mn-lt"/>
              </a:rPr>
              <a:t>Flexbox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527DF8-DC3D-46FF-9B27-FB1BE520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76" y="1019662"/>
            <a:ext cx="8058150" cy="579120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AF4F36C-26D7-4CD9-921C-6D8F05367DAC}"/>
              </a:ext>
            </a:extLst>
          </p:cNvPr>
          <p:cNvSpPr/>
          <p:nvPr/>
        </p:nvSpPr>
        <p:spPr>
          <a:xfrm>
            <a:off x="460663" y="1995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https://medium.com/@MakeComputerScienceGreatAgain/understanding-flexbox-a-comprehensive-guide-992bcd5f04de</a:t>
            </a:r>
          </a:p>
        </p:txBody>
      </p:sp>
    </p:spTree>
    <p:extLst>
      <p:ext uri="{BB962C8B-B14F-4D97-AF65-F5344CB8AC3E}">
        <p14:creationId xmlns:p14="http://schemas.microsoft.com/office/powerpoint/2010/main" val="321360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Відступи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74732B0A-197F-463C-BBE7-986FA9E1D15B}"/>
              </a:ext>
            </a:extLst>
          </p:cNvPr>
          <p:cNvSpPr/>
          <p:nvPr/>
        </p:nvSpPr>
        <p:spPr>
          <a:xfrm>
            <a:off x="521277" y="1869870"/>
            <a:ext cx="11149446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>
              <a:lnSpc>
                <a:spcPct val="107000"/>
              </a:lnSpc>
              <a:spcAft>
                <a:spcPts val="600"/>
              </a:spcAft>
            </a:pPr>
            <a:r>
              <a:rPr lang="uk-UA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Призначте зручні для реагування </a:t>
            </a:r>
            <a:r>
              <a:rPr lang="uk-UA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margin</a:t>
            </a:r>
            <a:r>
              <a:rPr lang="uk-UA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або </a:t>
            </a:r>
            <a:r>
              <a:rPr lang="uk-UA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padding</a:t>
            </a:r>
            <a:r>
              <a:rPr lang="uk-UA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значення елементу або підмножині його сторін за допомогою скорочених класів. Класи побудовані на основі карти </a:t>
            </a:r>
            <a:r>
              <a:rPr lang="uk-UA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Sass</a:t>
            </a:r>
            <a:r>
              <a:rPr lang="uk-UA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за замовчуванням у діапазоні від .25rem до 3rem.</a:t>
            </a: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83C69C3-BA88-4105-81E7-C76FBD31DD88}"/>
              </a:ext>
            </a:extLst>
          </p:cNvPr>
          <p:cNvSpPr/>
          <p:nvPr/>
        </p:nvSpPr>
        <p:spPr>
          <a:xfrm>
            <a:off x="521277" y="3429000"/>
            <a:ext cx="241665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Скорчені класи: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m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uk-UA" sz="2400" b="1" i="1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набір </a:t>
            </a:r>
            <a:r>
              <a:rPr lang="en-US" sz="2400" dirty="0">
                <a:solidFill>
                  <a:schemeClr val="bg1"/>
                </a:solidFill>
              </a:rPr>
              <a:t>margin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p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набір </a:t>
            </a:r>
            <a:r>
              <a:rPr lang="en-US" sz="2400" dirty="0">
                <a:solidFill>
                  <a:schemeClr val="bg1"/>
                </a:solidFill>
              </a:rPr>
              <a:t>padding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91E05234-4301-4B13-9E44-5C99F69848B6}"/>
              </a:ext>
            </a:extLst>
          </p:cNvPr>
          <p:cNvSpPr/>
          <p:nvPr/>
        </p:nvSpPr>
        <p:spPr>
          <a:xfrm>
            <a:off x="3190008" y="3429000"/>
            <a:ext cx="6521259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Сторони є одним із: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margin-top </a:t>
            </a:r>
            <a:r>
              <a:rPr lang="uk-UA" sz="2400" dirty="0">
                <a:solidFill>
                  <a:schemeClr val="bg1"/>
                </a:solidFill>
              </a:rPr>
              <a:t>або </a:t>
            </a:r>
            <a:r>
              <a:rPr lang="en-US" sz="2400" dirty="0">
                <a:solidFill>
                  <a:schemeClr val="bg1"/>
                </a:solidFill>
              </a:rPr>
              <a:t>padding-top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margin-bottom </a:t>
            </a:r>
            <a:r>
              <a:rPr lang="uk-UA" sz="2400" dirty="0">
                <a:solidFill>
                  <a:schemeClr val="bg1"/>
                </a:solidFill>
              </a:rPr>
              <a:t>або </a:t>
            </a:r>
            <a:r>
              <a:rPr lang="en-US" sz="2400" dirty="0">
                <a:solidFill>
                  <a:schemeClr val="bg1"/>
                </a:solidFill>
              </a:rPr>
              <a:t>padding-bottom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margin-left </a:t>
            </a:r>
            <a:r>
              <a:rPr lang="uk-UA" sz="2400" dirty="0">
                <a:solidFill>
                  <a:schemeClr val="bg1"/>
                </a:solidFill>
              </a:rPr>
              <a:t>або </a:t>
            </a:r>
            <a:r>
              <a:rPr lang="en-US" sz="2400" dirty="0">
                <a:solidFill>
                  <a:schemeClr val="bg1"/>
                </a:solidFill>
              </a:rPr>
              <a:t>padding-left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margin-right </a:t>
            </a:r>
            <a:r>
              <a:rPr lang="uk-UA" sz="2400" dirty="0">
                <a:solidFill>
                  <a:schemeClr val="bg1"/>
                </a:solidFill>
              </a:rPr>
              <a:t>або </a:t>
            </a:r>
            <a:r>
              <a:rPr lang="en-US" sz="2400" dirty="0">
                <a:solidFill>
                  <a:schemeClr val="bg1"/>
                </a:solidFill>
              </a:rPr>
              <a:t>padding-right</a:t>
            </a:r>
            <a:endParaRPr lang="uk-UA" sz="2400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uk-UA" sz="2400" dirty="0">
                <a:solidFill>
                  <a:schemeClr val="bg1"/>
                </a:solidFill>
              </a:rPr>
              <a:t>множини і </a:t>
            </a:r>
            <a:r>
              <a:rPr lang="en-US" sz="2400" dirty="0">
                <a:solidFill>
                  <a:schemeClr val="bg1"/>
                </a:solidFill>
              </a:rPr>
              <a:t>padding-left</a:t>
            </a:r>
            <a:r>
              <a:rPr lang="uk-UA" sz="2400" dirty="0">
                <a:solidFill>
                  <a:schemeClr val="bg1"/>
                </a:solidFill>
              </a:rPr>
              <a:t> та </a:t>
            </a:r>
            <a:r>
              <a:rPr lang="en-US" sz="2400" dirty="0">
                <a:solidFill>
                  <a:schemeClr val="bg1"/>
                </a:solidFill>
              </a:rPr>
              <a:t>padding-right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uk-UA" sz="2400" dirty="0">
                <a:solidFill>
                  <a:schemeClr val="bg1"/>
                </a:solidFill>
              </a:rPr>
              <a:t>множини і </a:t>
            </a:r>
            <a:r>
              <a:rPr lang="en-US" sz="2400" dirty="0">
                <a:solidFill>
                  <a:schemeClr val="bg1"/>
                </a:solidFill>
              </a:rPr>
              <a:t>padding-top </a:t>
            </a:r>
            <a:r>
              <a:rPr lang="uk-UA" sz="2400" dirty="0">
                <a:solidFill>
                  <a:schemeClr val="bg1"/>
                </a:solidFill>
              </a:rPr>
              <a:t>та </a:t>
            </a:r>
            <a:r>
              <a:rPr lang="en-US" sz="2400" dirty="0">
                <a:solidFill>
                  <a:schemeClr val="bg1"/>
                </a:solidFill>
              </a:rPr>
              <a:t>padding-bottom</a:t>
            </a:r>
          </a:p>
        </p:txBody>
      </p:sp>
    </p:spTree>
    <p:extLst>
      <p:ext uri="{BB962C8B-B14F-4D97-AF65-F5344CB8AC3E}">
        <p14:creationId xmlns:p14="http://schemas.microsoft.com/office/powerpoint/2010/main" val="39592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План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Література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Точки зупинки </a:t>
            </a:r>
            <a:endParaRPr lang="en-US" sz="3600" dirty="0">
              <a:solidFill>
                <a:schemeClr val="bg1"/>
              </a:solidFill>
            </a:endParaRP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Контейнери</a:t>
            </a:r>
            <a:endParaRPr lang="en-US" sz="3600" dirty="0">
              <a:solidFill>
                <a:schemeClr val="bg1"/>
              </a:solidFill>
            </a:endParaRP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Сітка системи</a:t>
            </a:r>
            <a:endParaRPr lang="en-US" sz="3600" dirty="0">
              <a:solidFill>
                <a:schemeClr val="bg1"/>
              </a:solidFill>
            </a:endParaRP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 err="1">
                <a:solidFill>
                  <a:schemeClr val="bg1"/>
                </a:solidFill>
              </a:rPr>
              <a:t>Flexbox</a:t>
            </a:r>
            <a:endParaRPr lang="en-US" sz="3600" dirty="0">
              <a:solidFill>
                <a:schemeClr val="bg1"/>
              </a:solidFill>
            </a:endParaRP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Відступи</a:t>
            </a:r>
            <a:endParaRPr lang="en-US" sz="3600" dirty="0">
              <a:solidFill>
                <a:schemeClr val="bg1"/>
              </a:solidFill>
            </a:endParaRP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Гніздування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11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Відступи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91E05234-4301-4B13-9E44-5C99F69848B6}"/>
              </a:ext>
            </a:extLst>
          </p:cNvPr>
          <p:cNvSpPr/>
          <p:nvPr/>
        </p:nvSpPr>
        <p:spPr>
          <a:xfrm>
            <a:off x="531475" y="3201412"/>
            <a:ext cx="7884392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Розміри:</a:t>
            </a:r>
          </a:p>
          <a:p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0- набори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margin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або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padding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до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0</a:t>
            </a:r>
          </a:p>
          <a:p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- набори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margin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бо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padding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до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0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.25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rem</a:t>
            </a: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2 -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набори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margin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або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padding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до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.5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rem</a:t>
            </a: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3 -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набори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margin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або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padding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до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rem</a:t>
            </a: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4 -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набори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margin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або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padding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до 1.5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rem</a:t>
            </a: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5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-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набори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margin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 або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padding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 до 3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rem</a:t>
            </a:r>
          </a:p>
          <a:p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auto- 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встановлюється </a:t>
            </a: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margin</a:t>
            </a:r>
            <a:r>
              <a:rPr lang="uk-UA" sz="2400" dirty="0">
                <a:solidFill>
                  <a:schemeClr val="bg1"/>
                </a:solidFill>
                <a:cs typeface="Courier New" panose="02070309020205020404" pitchFamily="49" charset="0"/>
              </a:rPr>
              <a:t> на авто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17BE25-09A7-4A41-B7E5-455C50E6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09" y="1470788"/>
            <a:ext cx="5750389" cy="1456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6FB3C3-BC8B-443B-889D-232D8BB58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125" y="4724906"/>
            <a:ext cx="2438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Відступи. </a:t>
            </a:r>
            <a:r>
              <a:rPr lang="uk-UA" cap="none" dirty="0">
                <a:latin typeface="+mn-lt"/>
              </a:rPr>
              <a:t>Приклад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2EAAA5-6C42-428E-A476-01C339A0A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21" y="1913118"/>
            <a:ext cx="10131426" cy="48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1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Гніздування.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7C619D0A-3AAC-4E42-9384-621ADBFE31D2}"/>
              </a:ext>
            </a:extLst>
          </p:cNvPr>
          <p:cNvSpPr/>
          <p:nvPr/>
        </p:nvSpPr>
        <p:spPr>
          <a:xfrm>
            <a:off x="1006762" y="1951672"/>
            <a:ext cx="98104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800" b="1" dirty="0">
                <a:solidFill>
                  <a:schemeClr val="bg1"/>
                </a:solidFill>
              </a:rPr>
              <a:t>Гніздування </a:t>
            </a:r>
            <a:r>
              <a:rPr lang="uk-UA" sz="2800" dirty="0">
                <a:solidFill>
                  <a:schemeClr val="bg1"/>
                </a:solidFill>
              </a:rPr>
              <a:t>– це процес вкладання сітки в один стовбець батьківської сітки.  Щоб вкласти свій вміст у стовбець визначеної сітки, додайте новий </a:t>
            </a:r>
            <a:r>
              <a:rPr lang="uk-UA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uk-UA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і набір </a:t>
            </a:r>
            <a:r>
              <a:rPr lang="uk-UA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col-*</a:t>
            </a:r>
            <a:r>
              <a:rPr lang="uk-UA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стовпців у наявний </a:t>
            </a:r>
            <a:r>
              <a:rPr lang="uk-UA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col-*</a:t>
            </a:r>
            <a:r>
              <a:rPr lang="uk-UA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стовпець. </a:t>
            </a:r>
          </a:p>
          <a:p>
            <a:pPr indent="442913"/>
            <a:r>
              <a:rPr lang="uk-UA" sz="2800" dirty="0">
                <a:solidFill>
                  <a:schemeClr val="bg1"/>
                </a:solidFill>
              </a:rPr>
              <a:t>Вкладені рядки мають включати набір стовпців, у сумі яких 12 або менше.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4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Гніздування. </a:t>
            </a:r>
            <a:r>
              <a:rPr lang="uk-UA" cap="none" dirty="0">
                <a:latin typeface="+mn-lt"/>
              </a:rPr>
              <a:t>Приклад</a:t>
            </a:r>
            <a:endParaRPr lang="en-US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854993-A764-43AB-B040-165D9AB0F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25" y="2675737"/>
            <a:ext cx="6788150" cy="40828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39AC9D-333D-46F4-B238-AA89537D7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4" y="1777309"/>
            <a:ext cx="111537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6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9F99766-7A08-414F-82AB-57D06D48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Good luck</a:t>
            </a:r>
          </a:p>
        </p:txBody>
      </p:sp>
    </p:spTree>
    <p:extLst>
      <p:ext uri="{BB962C8B-B14F-4D97-AF65-F5344CB8AC3E}">
        <p14:creationId xmlns:p14="http://schemas.microsoft.com/office/powerpoint/2010/main" val="17782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Література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sz="2800" b="1" dirty="0">
                <a:solidFill>
                  <a:schemeClr val="bg1"/>
                </a:solidFill>
              </a:rPr>
              <a:t>Breakpoints</a:t>
            </a:r>
            <a:r>
              <a:rPr lang="en-US" sz="2800" b="1" dirty="0"/>
              <a:t> 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https://getbootstrap.com/docs/5.3/layout/breakpoints/</a:t>
            </a:r>
            <a:endParaRPr lang="en-US" sz="2800" dirty="0"/>
          </a:p>
          <a:p>
            <a:pPr marL="0" indent="0">
              <a:buClrTx/>
              <a:buNone/>
            </a:pPr>
            <a:r>
              <a:rPr lang="en-US" sz="2800" b="1" dirty="0">
                <a:solidFill>
                  <a:schemeClr val="bg1"/>
                </a:solidFill>
              </a:rPr>
              <a:t>Bootstrap 5 Containers</a:t>
            </a:r>
          </a:p>
          <a:p>
            <a:pPr marL="0" indent="0">
              <a:buClrTx/>
              <a:buNone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https://www.w3schools.com/bootstrap5/bootstrap_containers.php</a:t>
            </a:r>
            <a:endParaRPr lang="en-US" sz="2800" dirty="0"/>
          </a:p>
          <a:p>
            <a:pPr marL="0" indent="0">
              <a:buClrTx/>
              <a:buNone/>
            </a:pPr>
            <a:r>
              <a:rPr lang="en-US" sz="2800" b="1" dirty="0">
                <a:solidFill>
                  <a:schemeClr val="bg1"/>
                </a:solidFill>
              </a:rPr>
              <a:t>Bootstrap 5 Flex</a:t>
            </a:r>
          </a:p>
          <a:p>
            <a:pPr marL="0" indent="0">
              <a:buClrTx/>
              <a:buNone/>
            </a:pPr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https://www.w3schools.com/bootstrap5/bootstrap_flex.php</a:t>
            </a:r>
            <a:endParaRPr lang="en-US" sz="2800" dirty="0"/>
          </a:p>
          <a:p>
            <a:pPr marL="0" indent="0">
              <a:buClrTx/>
              <a:buNone/>
            </a:pPr>
            <a:r>
              <a:rPr lang="en-US" sz="2800" dirty="0"/>
              <a:t>https://blog.ithillel.ua/articles/what-is-flexbox</a:t>
            </a:r>
          </a:p>
          <a:p>
            <a:pPr marL="0" indent="0">
              <a:buClrTx/>
              <a:buNone/>
            </a:pPr>
            <a:endParaRPr lang="en-US" sz="2800" dirty="0"/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4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Точки зупинки </a:t>
            </a:r>
            <a:endParaRPr lang="en-US" b="1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20844" cy="3649133"/>
          </a:xfrm>
        </p:spPr>
        <p:txBody>
          <a:bodyPr anchor="t">
            <a:normAutofit/>
          </a:bodyPr>
          <a:lstStyle/>
          <a:p>
            <a:pPr marL="0" lvl="0" indent="623888" algn="just">
              <a:buClrTx/>
              <a:buNone/>
            </a:pPr>
            <a:r>
              <a:rPr lang="en-US" sz="2800" dirty="0">
                <a:solidFill>
                  <a:schemeClr val="bg1"/>
                </a:solidFill>
              </a:rPr>
              <a:t>Bootstrap </a:t>
            </a:r>
            <a:r>
              <a:rPr lang="uk-UA" sz="2800" dirty="0">
                <a:solidFill>
                  <a:schemeClr val="bg1"/>
                </a:solidFill>
              </a:rPr>
              <a:t>містить шість контрольних точок за замовчуванням, які іноді називають рівнями сітки, для адаптивної побудови. Ці контрольні точки можна налаштувати, якщо використовуються вихідні файли </a:t>
            </a:r>
            <a:r>
              <a:rPr lang="en-US" sz="2800" dirty="0">
                <a:solidFill>
                  <a:schemeClr val="bg1"/>
                </a:solidFill>
              </a:rPr>
              <a:t>Sass</a:t>
            </a:r>
            <a:r>
              <a:rPr lang="uk-UA" sz="2800" dirty="0">
                <a:solidFill>
                  <a:schemeClr val="bg1"/>
                </a:solidFill>
              </a:rPr>
              <a:t>.</a:t>
            </a:r>
          </a:p>
          <a:p>
            <a:pPr marL="0" lvl="0" indent="623888" algn="just">
              <a:buClrTx/>
              <a:buNone/>
            </a:pPr>
            <a:r>
              <a:rPr lang="uk-UA" sz="2800" dirty="0">
                <a:solidFill>
                  <a:schemeClr val="bg1"/>
                </a:solidFill>
              </a:rPr>
              <a:t>Кожну точку розриву було вибрано для зручного отримання контейнерів, ширина яких кратна 12.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1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Точки зупинки </a:t>
            </a:r>
            <a:endParaRPr lang="en-US" b="1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20844" cy="3649133"/>
          </a:xfrm>
        </p:spPr>
        <p:txBody>
          <a:bodyPr anchor="t">
            <a:normAutofit fontScale="92500"/>
          </a:bodyPr>
          <a:lstStyle/>
          <a:p>
            <a:pPr marL="0" lvl="0" indent="623888" algn="just">
              <a:buClrTx/>
              <a:buNone/>
            </a:pPr>
            <a:r>
              <a:rPr lang="uk-UA" sz="2800" dirty="0">
                <a:solidFill>
                  <a:schemeClr val="bg1"/>
                </a:solidFill>
              </a:rPr>
              <a:t>Точки зупину є будівельними блоками адаптивного дизайну. Використовуються, щоб контролювати, коли ваш макет можна адаптувати до певного вікна перегляду або розміру пристрою.</a:t>
            </a:r>
          </a:p>
          <a:p>
            <a:pPr marL="0" lvl="0" indent="623888" algn="just">
              <a:buClrTx/>
              <a:buNone/>
            </a:pPr>
            <a:r>
              <a:rPr lang="uk-UA" sz="2800" dirty="0">
                <a:solidFill>
                  <a:schemeClr val="bg1"/>
                </a:solidFill>
              </a:rPr>
              <a:t>Використовуйте медіа-запити, щоб створити свій </a:t>
            </a:r>
            <a:r>
              <a:rPr lang="en-US" sz="2800" dirty="0">
                <a:solidFill>
                  <a:schemeClr val="bg1"/>
                </a:solidFill>
              </a:rPr>
              <a:t>CSS </a:t>
            </a:r>
            <a:r>
              <a:rPr lang="uk-UA" sz="2800" dirty="0">
                <a:solidFill>
                  <a:schemeClr val="bg1"/>
                </a:solidFill>
              </a:rPr>
              <a:t>за точкою зупину. </a:t>
            </a:r>
          </a:p>
          <a:p>
            <a:pPr marL="0" lvl="0" indent="623888" algn="just">
              <a:buClrTx/>
              <a:buNone/>
            </a:pPr>
            <a:r>
              <a:rPr lang="uk-UA" sz="2800" b="1" i="1" dirty="0">
                <a:solidFill>
                  <a:schemeClr val="bg1"/>
                </a:solidFill>
              </a:rPr>
              <a:t>Медіа-запити </a:t>
            </a:r>
            <a:r>
              <a:rPr lang="uk-UA" sz="2800" dirty="0">
                <a:solidFill>
                  <a:schemeClr val="bg1"/>
                </a:solidFill>
              </a:rPr>
              <a:t>— це функція </a:t>
            </a:r>
            <a:r>
              <a:rPr lang="en-US" sz="2800" dirty="0">
                <a:solidFill>
                  <a:schemeClr val="bg1"/>
                </a:solidFill>
              </a:rPr>
              <a:t>CSS, </a:t>
            </a:r>
            <a:r>
              <a:rPr lang="uk-UA" sz="2800" dirty="0">
                <a:solidFill>
                  <a:schemeClr val="bg1"/>
                </a:solidFill>
              </a:rPr>
              <a:t>яка дозволяє умовно застосовувати стилі на основі набору параметрів браузера та операційної системи. Найчастіше використовується </a:t>
            </a:r>
            <a:r>
              <a:rPr lang="en-US" sz="2800" dirty="0">
                <a:solidFill>
                  <a:schemeClr val="bg1"/>
                </a:solidFill>
              </a:rPr>
              <a:t>min-width</a:t>
            </a:r>
            <a:r>
              <a:rPr lang="uk-UA" sz="2800" dirty="0">
                <a:solidFill>
                  <a:schemeClr val="bg1"/>
                </a:solidFill>
              </a:rPr>
              <a:t> в медіа-запитах.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3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Точки зупинки 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196964-BDB7-4E38-92D5-784A353A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09" y="1669471"/>
            <a:ext cx="8184258" cy="50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8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Точки зупинки 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4529BEF0-52A5-46BE-8963-D84059E04AF1}"/>
              </a:ext>
            </a:extLst>
          </p:cNvPr>
          <p:cNvSpPr/>
          <p:nvPr/>
        </p:nvSpPr>
        <p:spPr>
          <a:xfrm>
            <a:off x="7810594" y="2364904"/>
            <a:ext cx="3447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$grid-breakpoints: (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xs</a:t>
            </a:r>
            <a:r>
              <a:rPr lang="en-US" sz="2800" dirty="0">
                <a:solidFill>
                  <a:schemeClr val="bg1"/>
                </a:solidFill>
              </a:rPr>
              <a:t>: 0,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sm</a:t>
            </a:r>
            <a:r>
              <a:rPr lang="en-US" sz="2800" dirty="0">
                <a:solidFill>
                  <a:schemeClr val="bg1"/>
                </a:solidFill>
              </a:rPr>
              <a:t>: 576px,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md: 768px,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lg: 992px,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xl: 1200px,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xxl</a:t>
            </a:r>
            <a:r>
              <a:rPr lang="en-US" sz="2800" dirty="0">
                <a:solidFill>
                  <a:schemeClr val="bg1"/>
                </a:solidFill>
              </a:rPr>
              <a:t>: 1400px</a:t>
            </a:r>
          </a:p>
          <a:p>
            <a:r>
              <a:rPr lang="en-US" sz="28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89E56CB7-FEE6-4988-A893-1ACC24F58016}"/>
              </a:ext>
            </a:extLst>
          </p:cNvPr>
          <p:cNvSpPr/>
          <p:nvPr/>
        </p:nvSpPr>
        <p:spPr>
          <a:xfrm>
            <a:off x="685801" y="1696535"/>
            <a:ext cx="3447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var(--bs-font-monospace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scss</a:t>
            </a:r>
            <a:r>
              <a:rPr lang="en-US" sz="3200" dirty="0">
                <a:latin typeface="var(--bs-font-monospace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/_</a:t>
            </a:r>
            <a:r>
              <a:rPr lang="en-US" sz="3200" dirty="0" err="1">
                <a:latin typeface="var(--bs-font-monospace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variables.scss</a:t>
            </a:r>
            <a:endParaRPr lang="en-US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081591-11E8-4A29-87A5-3966DC0E2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500969"/>
            <a:ext cx="6941126" cy="42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КОНТЕЙНЕРИ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46A2F935-8433-462F-9891-A6CCEA3230B5}"/>
              </a:ext>
            </a:extLst>
          </p:cNvPr>
          <p:cNvSpPr/>
          <p:nvPr/>
        </p:nvSpPr>
        <p:spPr>
          <a:xfrm>
            <a:off x="685801" y="1845116"/>
            <a:ext cx="106195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uk-UA" sz="2800" dirty="0">
                <a:solidFill>
                  <a:schemeClr val="bg1"/>
                </a:solidFill>
              </a:rPr>
              <a:t>Контейнери є основними блоками </a:t>
            </a:r>
            <a:r>
              <a:rPr lang="en-US" sz="2800" dirty="0">
                <a:solidFill>
                  <a:schemeClr val="bg1"/>
                </a:solidFill>
              </a:rPr>
              <a:t>Bootstrap, </a:t>
            </a:r>
            <a:r>
              <a:rPr lang="uk-UA" sz="2800" dirty="0">
                <a:solidFill>
                  <a:schemeClr val="bg1"/>
                </a:solidFill>
              </a:rPr>
              <a:t>які містять змістову частину веб-сторінки, для відображення в браузері певного пристрою чи вікна перегляду.</a:t>
            </a:r>
            <a:endParaRPr lang="en-US" sz="2800" dirty="0">
              <a:solidFill>
                <a:schemeClr val="bg1"/>
              </a:solidFill>
            </a:endParaRPr>
          </a:p>
          <a:p>
            <a:pPr indent="446088" algn="just"/>
            <a:endParaRPr lang="uk-UA" sz="2800" dirty="0">
              <a:solidFill>
                <a:schemeClr val="bg1"/>
              </a:solidFill>
            </a:endParaRPr>
          </a:p>
          <a:p>
            <a:pPr indent="446088" algn="just"/>
            <a:r>
              <a:rPr lang="uk-UA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Тег 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 … &lt;/div&gt;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BA7EBB7E-81AB-40F3-A8F9-A3ABD34030FB}"/>
              </a:ext>
            </a:extLst>
          </p:cNvPr>
          <p:cNvSpPr/>
          <p:nvPr/>
        </p:nvSpPr>
        <p:spPr>
          <a:xfrm>
            <a:off x="1052945" y="4235026"/>
            <a:ext cx="102523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solidFill>
                  <a:schemeClr val="bg1"/>
                </a:solidFill>
              </a:rPr>
              <a:t>Контейнери є основним елементом макета в </a:t>
            </a:r>
            <a:r>
              <a:rPr lang="uk-UA" sz="2800" dirty="0" err="1">
                <a:solidFill>
                  <a:schemeClr val="bg1"/>
                </a:solidFill>
              </a:rPr>
              <a:t>Bootstrap</a:t>
            </a:r>
            <a:r>
              <a:rPr lang="uk-UA" sz="2800" dirty="0">
                <a:solidFill>
                  <a:schemeClr val="bg1"/>
                </a:solidFill>
              </a:rPr>
              <a:t> і є </a:t>
            </a:r>
            <a:r>
              <a:rPr lang="uk-UA" sz="2800" b="1" dirty="0">
                <a:solidFill>
                  <a:schemeClr val="bg1"/>
                </a:solidFill>
              </a:rPr>
              <a:t>обов’язковими</a:t>
            </a:r>
            <a:r>
              <a:rPr lang="uk-UA" sz="2800" dirty="0">
                <a:solidFill>
                  <a:schemeClr val="bg1"/>
                </a:solidFill>
              </a:rPr>
              <a:t> під час використання </a:t>
            </a:r>
            <a:r>
              <a:rPr lang="en-US" sz="2800" dirty="0">
                <a:solidFill>
                  <a:schemeClr val="bg1"/>
                </a:solidFill>
              </a:rPr>
              <a:t>Grid-</a:t>
            </a:r>
            <a:r>
              <a:rPr lang="uk-UA" sz="2800" dirty="0">
                <a:solidFill>
                  <a:schemeClr val="bg1"/>
                </a:solidFill>
              </a:rPr>
              <a:t>сітки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dirty="0">
                <a:latin typeface="+mn-lt"/>
              </a:rPr>
              <a:t>КОНТЕЙНЕРИ</a:t>
            </a:r>
            <a:endParaRPr lang="en-US" b="1" dirty="0">
              <a:latin typeface="+mn-lt"/>
            </a:endParaRP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08DFA4CA-6EE4-4E50-9E2A-7ECBD16941A5}"/>
              </a:ext>
            </a:extLst>
          </p:cNvPr>
          <p:cNvSpPr/>
          <p:nvPr/>
        </p:nvSpPr>
        <p:spPr>
          <a:xfrm>
            <a:off x="509155" y="2274838"/>
            <a:ext cx="114288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Bootstrap </a:t>
            </a:r>
            <a:r>
              <a:rPr lang="uk-UA" sz="2800" b="1" dirty="0">
                <a:solidFill>
                  <a:schemeClr val="bg1"/>
                </a:solidFill>
              </a:rPr>
              <a:t>поставляється з трьома різними контейнерами:</a:t>
            </a:r>
          </a:p>
          <a:p>
            <a:endParaRPr lang="uk-UA" sz="2800" dirty="0">
              <a:solidFill>
                <a:schemeClr val="bg1"/>
              </a:solidFill>
            </a:endParaRPr>
          </a:p>
          <a:p>
            <a:pPr algn="just"/>
            <a:r>
              <a:rPr lang="uk-UA" sz="2800" b="1" dirty="0"/>
              <a:t>.</a:t>
            </a:r>
            <a:r>
              <a:rPr lang="en-US" sz="2800" b="1" dirty="0"/>
              <a:t>container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uk-UA" sz="2800" dirty="0">
                <a:solidFill>
                  <a:schemeClr val="bg1"/>
                </a:solidFill>
              </a:rPr>
              <a:t>який встановлює </a:t>
            </a:r>
            <a:r>
              <a:rPr lang="en-US" sz="2800" dirty="0">
                <a:solidFill>
                  <a:schemeClr val="bg1"/>
                </a:solidFill>
              </a:rPr>
              <a:t>max-width </a:t>
            </a:r>
            <a:r>
              <a:rPr lang="uk-UA" sz="2800" dirty="0">
                <a:solidFill>
                  <a:schemeClr val="bg1"/>
                </a:solidFill>
              </a:rPr>
              <a:t>для кожної відповідної точки зупинки</a:t>
            </a:r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uk-UA" sz="2800" dirty="0">
              <a:solidFill>
                <a:schemeClr val="bg1"/>
              </a:solidFill>
            </a:endParaRPr>
          </a:p>
          <a:p>
            <a:r>
              <a:rPr lang="uk-UA" sz="2800" b="1" dirty="0"/>
              <a:t>.</a:t>
            </a:r>
            <a:r>
              <a:rPr lang="en-US" sz="2800" b="1" dirty="0"/>
              <a:t>container-{breakpoint},   </a:t>
            </a:r>
            <a:r>
              <a:rPr lang="en-US" sz="2800" dirty="0">
                <a:solidFill>
                  <a:schemeClr val="bg1"/>
                </a:solidFill>
              </a:rPr>
              <a:t>width: 100% </a:t>
            </a:r>
            <a:r>
              <a:rPr lang="uk-UA" sz="2800" dirty="0">
                <a:solidFill>
                  <a:schemeClr val="bg1"/>
                </a:solidFill>
              </a:rPr>
              <a:t>до вказаної точки зупинки</a:t>
            </a:r>
            <a:endParaRPr lang="en-US" sz="2800" dirty="0">
              <a:solidFill>
                <a:schemeClr val="bg1"/>
              </a:solidFill>
            </a:endParaRPr>
          </a:p>
          <a:p>
            <a:endParaRPr lang="uk-UA" sz="2800" dirty="0">
              <a:solidFill>
                <a:schemeClr val="bg1"/>
              </a:solidFill>
            </a:endParaRPr>
          </a:p>
          <a:p>
            <a:r>
              <a:rPr lang="uk-UA" sz="2800" b="1" dirty="0"/>
              <a:t>.</a:t>
            </a:r>
            <a:r>
              <a:rPr lang="en-US" sz="2800" b="1" dirty="0"/>
              <a:t>container-fluid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uk-UA" sz="2800" dirty="0">
                <a:solidFill>
                  <a:schemeClr val="bg1"/>
                </a:solidFill>
              </a:rPr>
              <a:t>який знаходиться </a:t>
            </a:r>
            <a:r>
              <a:rPr lang="en-US" sz="2800" dirty="0">
                <a:solidFill>
                  <a:schemeClr val="bg1"/>
                </a:solidFill>
              </a:rPr>
              <a:t>width: 100% </a:t>
            </a:r>
            <a:r>
              <a:rPr lang="uk-UA" sz="2800" dirty="0">
                <a:solidFill>
                  <a:schemeClr val="bg1"/>
                </a:solidFill>
              </a:rPr>
              <a:t>на всіх точках зупинки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6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Пересіч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769</Words>
  <Application>Microsoft Office PowerPoint</Application>
  <PresentationFormat>Широкий екран</PresentationFormat>
  <Paragraphs>114</Paragraphs>
  <Slides>24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var(--bs-font-monospace)</vt:lpstr>
      <vt:lpstr>Небеса</vt:lpstr>
      <vt:lpstr>Лекція 4. Grid сітка та керування макетом</vt:lpstr>
      <vt:lpstr>План</vt:lpstr>
      <vt:lpstr>Література</vt:lpstr>
      <vt:lpstr>Точки зупинки </vt:lpstr>
      <vt:lpstr>Точки зупинки </vt:lpstr>
      <vt:lpstr>Точки зупинки </vt:lpstr>
      <vt:lpstr>Точки зупинки </vt:lpstr>
      <vt:lpstr>КОНТЕЙНЕРИ</vt:lpstr>
      <vt:lpstr>КОНТЕЙНЕРИ</vt:lpstr>
      <vt:lpstr>КОНТЕЙНЕРИ</vt:lpstr>
      <vt:lpstr>КОНТЕЙНЕРИ</vt:lpstr>
      <vt:lpstr>КОНТЕЙНЕРИ. Приклад адаптації</vt:lpstr>
      <vt:lpstr>Grid сітка</vt:lpstr>
      <vt:lpstr>Grid сітка</vt:lpstr>
      <vt:lpstr>Grid сітка. Приклад розбиття на колонки</vt:lpstr>
      <vt:lpstr>Flexbox</vt:lpstr>
      <vt:lpstr>Flexbox</vt:lpstr>
      <vt:lpstr>Flexbox</vt:lpstr>
      <vt:lpstr>Відступи</vt:lpstr>
      <vt:lpstr>Відступи</vt:lpstr>
      <vt:lpstr>Відступи. Приклад</vt:lpstr>
      <vt:lpstr>Гніздування.</vt:lpstr>
      <vt:lpstr>Гніздування. Приклад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Фреймворк Bootstrap</dc:title>
  <dc:creator>Admin</dc:creator>
  <cp:lastModifiedBy>User</cp:lastModifiedBy>
  <cp:revision>81</cp:revision>
  <dcterms:created xsi:type="dcterms:W3CDTF">2024-08-21T09:41:59Z</dcterms:created>
  <dcterms:modified xsi:type="dcterms:W3CDTF">2024-08-31T07:41:15Z</dcterms:modified>
</cp:coreProperties>
</file>