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076"/>
            <a:ext cx="12191999" cy="2421464"/>
          </a:xfrm>
        </p:spPr>
        <p:txBody>
          <a:bodyPr/>
          <a:lstStyle/>
          <a:p>
            <a:pPr algn="ctr"/>
            <a:r>
              <a:rPr lang="ru-RU" b="1" dirty="0" err="1"/>
              <a:t>Лекція</a:t>
            </a:r>
            <a:r>
              <a:rPr lang="ru-RU" b="1" dirty="0"/>
              <a:t> 5. </a:t>
            </a:r>
            <a:r>
              <a:rPr lang="ru-RU" b="1" dirty="0" err="1"/>
              <a:t>Формування</a:t>
            </a:r>
            <a:r>
              <a:rPr lang="ru-RU" b="1" dirty="0"/>
              <a:t> </a:t>
            </a:r>
            <a:r>
              <a:rPr lang="ru-RU" b="1" dirty="0" err="1"/>
              <a:t>вмісту</a:t>
            </a:r>
            <a:r>
              <a:rPr lang="ru-RU" b="1" dirty="0"/>
              <a:t> </a:t>
            </a:r>
            <a:r>
              <a:rPr lang="ru-RU" b="1" dirty="0" err="1"/>
              <a:t>сторінки</a:t>
            </a:r>
            <a:endParaRPr lang="uk-UA" b="1" dirty="0"/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52CCD0BB-AA79-460D-99D4-D40ED7C2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81" y="992619"/>
            <a:ext cx="5150437" cy="31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0" y="4764808"/>
            <a:ext cx="1111827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03E523DE-34DF-4504-BB68-72432744DC1F}"/>
              </a:ext>
            </a:extLst>
          </p:cNvPr>
          <p:cNvSpPr/>
          <p:nvPr/>
        </p:nvSpPr>
        <p:spPr>
          <a:xfrm>
            <a:off x="609601" y="1822348"/>
            <a:ext cx="7555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Загальні теги для </a:t>
            </a:r>
            <a:r>
              <a:rPr lang="en-US" sz="2400" dirty="0">
                <a:solidFill>
                  <a:schemeClr val="bg1"/>
                </a:solidFill>
              </a:rPr>
              <a:t>HTML </a:t>
            </a:r>
            <a:r>
              <a:rPr lang="uk-UA" sz="2400" dirty="0">
                <a:solidFill>
                  <a:schemeClr val="bg1"/>
                </a:solidFill>
              </a:rPr>
              <a:t>таблиці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tr&gt; </a:t>
            </a:r>
            <a:r>
              <a:rPr lang="en-US" sz="2400" dirty="0">
                <a:solidFill>
                  <a:schemeClr val="bg1"/>
                </a:solidFill>
              </a:rPr>
              <a:t>— </a:t>
            </a:r>
            <a:r>
              <a:rPr lang="uk-UA" sz="2400" dirty="0">
                <a:solidFill>
                  <a:schemeClr val="bg1"/>
                </a:solidFill>
              </a:rPr>
              <a:t>представляє рядки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 </a:t>
            </a:r>
            <a:r>
              <a:rPr lang="en-US" sz="2400" dirty="0">
                <a:solidFill>
                  <a:schemeClr val="bg1"/>
                </a:solidFill>
              </a:rPr>
              <a:t>— </a:t>
            </a:r>
            <a:r>
              <a:rPr lang="uk-UA" sz="2400" dirty="0">
                <a:solidFill>
                  <a:schemeClr val="bg1"/>
                </a:solidFill>
              </a:rPr>
              <a:t>використовують для створення комірок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bg1"/>
                </a:solidFill>
              </a:rPr>
              <a:t>— </a:t>
            </a:r>
            <a:r>
              <a:rPr lang="uk-UA" sz="2400" dirty="0">
                <a:solidFill>
                  <a:schemeClr val="bg1"/>
                </a:solidFill>
              </a:rPr>
              <a:t>використовують для додавання заголовків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caption&gt; </a:t>
            </a:r>
            <a:r>
              <a:rPr lang="en-US" sz="2400" dirty="0">
                <a:solidFill>
                  <a:schemeClr val="bg1"/>
                </a:solidFill>
              </a:rPr>
              <a:t>— </a:t>
            </a:r>
            <a:r>
              <a:rPr lang="uk-UA" sz="2400" dirty="0">
                <a:solidFill>
                  <a:schemeClr val="bg1"/>
                </a:solidFill>
              </a:rPr>
              <a:t>використовують для додавання підпису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bg1"/>
                </a:solidFill>
              </a:rPr>
              <a:t>— </a:t>
            </a:r>
            <a:r>
              <a:rPr lang="uk-UA" sz="2400" dirty="0">
                <a:solidFill>
                  <a:schemeClr val="bg1"/>
                </a:solidFill>
              </a:rPr>
              <a:t>додає окремий заголовок до таблиці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bg1"/>
                </a:solidFill>
              </a:rPr>
              <a:t>— </a:t>
            </a:r>
            <a:r>
              <a:rPr lang="uk-UA" sz="2400" dirty="0">
                <a:solidFill>
                  <a:schemeClr val="bg1"/>
                </a:solidFill>
              </a:rPr>
              <a:t>показує головне тіло таблиці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bg1"/>
                </a:solidFill>
              </a:rPr>
              <a:t>— </a:t>
            </a:r>
            <a:r>
              <a:rPr lang="uk-UA" sz="2400" dirty="0">
                <a:solidFill>
                  <a:schemeClr val="bg1"/>
                </a:solidFill>
              </a:rPr>
              <a:t>створює окремий колонтитул таблиці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391D08-6665-4762-B2F6-D12D9B66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45" y="1949357"/>
            <a:ext cx="3528291" cy="46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FE49BBF-EA70-4FC1-827C-8125F8687CB1}"/>
              </a:ext>
            </a:extLst>
          </p:cNvPr>
          <p:cNvSpPr/>
          <p:nvPr/>
        </p:nvSpPr>
        <p:spPr>
          <a:xfrm>
            <a:off x="685801" y="1961158"/>
            <a:ext cx="4662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solidFill>
                  <a:schemeClr val="bg1"/>
                </a:solidFill>
              </a:rPr>
              <a:t>Базовий клас</a:t>
            </a:r>
            <a:endParaRPr lang="en-US" sz="2400" b="1" i="1" dirty="0">
              <a:solidFill>
                <a:schemeClr val="bg1"/>
              </a:solidFill>
            </a:endParaRPr>
          </a:p>
          <a:p>
            <a:pPr indent="442913"/>
            <a:r>
              <a:rPr lang="uk-UA" sz="2400" dirty="0">
                <a:solidFill>
                  <a:schemeClr val="bg1"/>
                </a:solidFill>
              </a:rPr>
              <a:t>Клас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додає базовий стиль до таблиці: підкладку та горизонтальні розділювачі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36F3CB2B-8D94-407E-AB68-942B895BCDFC}"/>
              </a:ext>
            </a:extLst>
          </p:cNvPr>
          <p:cNvSpPr/>
          <p:nvPr/>
        </p:nvSpPr>
        <p:spPr>
          <a:xfrm>
            <a:off x="5347855" y="1499493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caption-top"&gt;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ED3CA8-CC51-4428-B8B1-DA424D6EE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09" y="2038606"/>
            <a:ext cx="5902204" cy="4592596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C4E8DF99-51D8-4870-80A6-4BCA6EDFEAB8}"/>
              </a:ext>
            </a:extLst>
          </p:cNvPr>
          <p:cNvSpPr/>
          <p:nvPr/>
        </p:nvSpPr>
        <p:spPr>
          <a:xfrm>
            <a:off x="685801" y="3752220"/>
            <a:ext cx="4515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solidFill>
                  <a:schemeClr val="bg1"/>
                </a:solidFill>
              </a:rPr>
              <a:t>Підписи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&lt;caption&gt;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функціонує як заголовок для таблиці. </a:t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 caption-top table-dark table-striped"&gt;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&lt;caption&gt;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Населення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країн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Європи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</p:txBody>
      </p:sp>
    </p:spTree>
    <p:extLst>
      <p:ext uri="{BB962C8B-B14F-4D97-AF65-F5344CB8AC3E}">
        <p14:creationId xmlns:p14="http://schemas.microsoft.com/office/powerpoint/2010/main" val="279460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FE49BBF-EA70-4FC1-827C-8125F8687CB1}"/>
              </a:ext>
            </a:extLst>
          </p:cNvPr>
          <p:cNvSpPr/>
          <p:nvPr/>
        </p:nvSpPr>
        <p:spPr>
          <a:xfrm>
            <a:off x="576480" y="2853142"/>
            <a:ext cx="46974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>
                <a:solidFill>
                  <a:schemeClr val="bg1"/>
                </a:solidFill>
              </a:rPr>
              <a:t>Смугасті</a:t>
            </a:r>
            <a:r>
              <a:rPr lang="ru-RU" sz="2400" b="1" i="1" dirty="0">
                <a:solidFill>
                  <a:schemeClr val="bg1"/>
                </a:solidFill>
              </a:rPr>
              <a:t> ряди</a:t>
            </a:r>
          </a:p>
          <a:p>
            <a:pPr indent="442913" algn="just"/>
            <a:r>
              <a:rPr lang="ru-RU" sz="2400" dirty="0" err="1">
                <a:solidFill>
                  <a:schemeClr val="bg1"/>
                </a:solidFill>
              </a:rPr>
              <a:t>Використовуйте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table-striped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</a:t>
            </a:r>
            <a:r>
              <a:rPr lang="ru-RU" sz="2400" dirty="0" err="1">
                <a:solidFill>
                  <a:schemeClr val="bg1"/>
                </a:solidFill>
              </a:rPr>
              <a:t>додавання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смуг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зебри</a:t>
            </a:r>
            <a:r>
              <a:rPr lang="ru-RU" sz="2400" dirty="0">
                <a:solidFill>
                  <a:schemeClr val="bg1"/>
                </a:solidFill>
              </a:rPr>
              <a:t> до будь-</a:t>
            </a:r>
            <a:r>
              <a:rPr lang="ru-RU" sz="2400" dirty="0" err="1">
                <a:solidFill>
                  <a:schemeClr val="bg1"/>
                </a:solidFill>
              </a:rPr>
              <a:t>якого</a:t>
            </a:r>
            <a:r>
              <a:rPr lang="ru-RU" sz="2400" dirty="0">
                <a:solidFill>
                  <a:schemeClr val="bg1"/>
                </a:solidFill>
              </a:rPr>
              <a:t> рядка </a:t>
            </a:r>
            <a:r>
              <a:rPr lang="ru-RU" sz="2400" dirty="0" err="1">
                <a:solidFill>
                  <a:schemeClr val="bg1"/>
                </a:solidFill>
              </a:rPr>
              <a:t>таблиці</a:t>
            </a:r>
            <a:r>
              <a:rPr lang="ru-RU" sz="2400" dirty="0">
                <a:solidFill>
                  <a:schemeClr val="bg1"/>
                </a:solidFill>
              </a:rPr>
              <a:t> в 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endParaRPr lang="uk-UA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563A04-E78A-4DC0-A484-4CA6CFA3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98" y="1625263"/>
            <a:ext cx="6115050" cy="4857750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03F984C6-EC81-4B48-AD40-B5F0B8AB328C}"/>
              </a:ext>
            </a:extLst>
          </p:cNvPr>
          <p:cNvSpPr/>
          <p:nvPr/>
        </p:nvSpPr>
        <p:spPr>
          <a:xfrm>
            <a:off x="5369146" y="1091630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 table-striped"&gt;</a:t>
            </a:r>
          </a:p>
        </p:txBody>
      </p:sp>
    </p:spTree>
    <p:extLst>
      <p:ext uri="{BB962C8B-B14F-4D97-AF65-F5344CB8AC3E}">
        <p14:creationId xmlns:p14="http://schemas.microsoft.com/office/powerpoint/2010/main" val="60285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uk-UA" b="1" cap="none" dirty="0">
                <a:latin typeface="+mn-lt"/>
              </a:rPr>
              <a:t>Таблиці інформації.</a:t>
            </a:r>
            <a:r>
              <a:rPr lang="en-US" b="1" cap="none" dirty="0">
                <a:latin typeface="+mn-lt"/>
              </a:rPr>
              <a:t> </a:t>
            </a:r>
            <a:r>
              <a:rPr lang="uk-UA" cap="none" dirty="0">
                <a:latin typeface="+mn-lt"/>
              </a:rPr>
              <a:t>Заголовок таблиці 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D8A095-92CD-41DA-AAB1-9D25CD17B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"/>
          <a:stretch/>
        </p:blipFill>
        <p:spPr>
          <a:xfrm>
            <a:off x="3990109" y="4213830"/>
            <a:ext cx="6058766" cy="2362200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878EA2C4-637B-4819-823F-13E788A72C38}"/>
              </a:ext>
            </a:extLst>
          </p:cNvPr>
          <p:cNvSpPr/>
          <p:nvPr/>
        </p:nvSpPr>
        <p:spPr>
          <a:xfrm>
            <a:off x="757381" y="2644170"/>
            <a:ext cx="69826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scope="col"&gt;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країна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населення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81B74456-2311-47D1-9558-01B33AE829B0}"/>
              </a:ext>
            </a:extLst>
          </p:cNvPr>
          <p:cNvSpPr/>
          <p:nvPr/>
        </p:nvSpPr>
        <p:spPr>
          <a:xfrm>
            <a:off x="757381" y="1674199"/>
            <a:ext cx="104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ru-RU" sz="2400" dirty="0">
                <a:solidFill>
                  <a:schemeClr val="bg1"/>
                </a:solidFill>
              </a:rPr>
              <a:t>Атрибут </a:t>
            </a:r>
            <a:r>
              <a:rPr lang="ru-R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використовують</a:t>
            </a:r>
            <a:r>
              <a:rPr lang="ru-RU" sz="2400" dirty="0">
                <a:solidFill>
                  <a:schemeClr val="bg1"/>
                </a:solidFill>
              </a:rPr>
              <a:t> для того, </a:t>
            </a:r>
            <a:r>
              <a:rPr lang="ru-RU" sz="2400" dirty="0" err="1">
                <a:solidFill>
                  <a:schemeClr val="bg1"/>
                </a:solidFill>
              </a:rPr>
              <a:t>щоб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визначити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ru-RU" sz="2400" dirty="0" err="1">
                <a:solidFill>
                  <a:schemeClr val="bg1"/>
                </a:solidFill>
              </a:rPr>
              <a:t>чи</a:t>
            </a:r>
            <a:r>
              <a:rPr lang="ru-RU" sz="2400" dirty="0">
                <a:solidFill>
                  <a:schemeClr val="bg1"/>
                </a:solidFill>
              </a:rPr>
              <a:t> заголовок </a:t>
            </a:r>
            <a:r>
              <a:rPr lang="ru-RU" sz="2400" dirty="0" err="1">
                <a:solidFill>
                  <a:schemeClr val="bg1"/>
                </a:solidFill>
              </a:rPr>
              <a:t>призначений</a:t>
            </a:r>
            <a:r>
              <a:rPr lang="ru-RU" sz="2400" dirty="0">
                <a:solidFill>
                  <a:schemeClr val="bg1"/>
                </a:solidFill>
              </a:rPr>
              <a:t> для рядка, </a:t>
            </a:r>
            <a:r>
              <a:rPr lang="ru-RU" sz="2400" dirty="0" err="1">
                <a:solidFill>
                  <a:schemeClr val="bg1"/>
                </a:solidFill>
              </a:rPr>
              <a:t>стовпчика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чи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обох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FE49BBF-EA70-4FC1-827C-8125F8687CB1}"/>
              </a:ext>
            </a:extLst>
          </p:cNvPr>
          <p:cNvSpPr/>
          <p:nvPr/>
        </p:nvSpPr>
        <p:spPr>
          <a:xfrm>
            <a:off x="576480" y="2853142"/>
            <a:ext cx="46974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>
                <a:solidFill>
                  <a:schemeClr val="bg1"/>
                </a:solidFill>
              </a:rPr>
              <a:t>Таблиця</a:t>
            </a:r>
            <a:r>
              <a:rPr lang="ru-RU" sz="2400" b="1" i="1" dirty="0">
                <a:solidFill>
                  <a:schemeClr val="bg1"/>
                </a:solidFill>
              </a:rPr>
              <a:t> з межами</a:t>
            </a:r>
          </a:p>
          <a:p>
            <a:pPr indent="442913" algn="just"/>
            <a:r>
              <a:rPr lang="ru-RU" sz="2400" dirty="0" err="1">
                <a:solidFill>
                  <a:schemeClr val="bg1"/>
                </a:solidFill>
              </a:rPr>
              <a:t>Клас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table-bordered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додає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межі</a:t>
            </a:r>
            <a:r>
              <a:rPr lang="ru-RU" sz="2400" dirty="0">
                <a:solidFill>
                  <a:schemeClr val="bg1"/>
                </a:solidFill>
              </a:rPr>
              <a:t> з </a:t>
            </a:r>
            <a:r>
              <a:rPr lang="ru-RU" sz="2400" dirty="0" err="1">
                <a:solidFill>
                  <a:schemeClr val="bg1"/>
                </a:solidFill>
              </a:rPr>
              <a:t>усіх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боків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таблиці</a:t>
            </a:r>
            <a:r>
              <a:rPr lang="ru-RU" sz="2400" dirty="0">
                <a:solidFill>
                  <a:schemeClr val="bg1"/>
                </a:solidFill>
              </a:rPr>
              <a:t> та </a:t>
            </a:r>
            <a:r>
              <a:rPr lang="ru-RU" sz="2400" dirty="0" err="1">
                <a:solidFill>
                  <a:schemeClr val="bg1"/>
                </a:solidFill>
              </a:rPr>
              <a:t>комірок</a:t>
            </a:r>
            <a:r>
              <a:rPr lang="ru-RU" sz="2400" dirty="0">
                <a:solidFill>
                  <a:schemeClr val="bg1"/>
                </a:solidFill>
              </a:rPr>
              <a:t>:</a:t>
            </a:r>
            <a:endParaRPr lang="uk-UA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03F984C6-EC81-4B48-AD40-B5F0B8AB328C}"/>
              </a:ext>
            </a:extLst>
          </p:cNvPr>
          <p:cNvSpPr/>
          <p:nvPr/>
        </p:nvSpPr>
        <p:spPr>
          <a:xfrm>
            <a:off x="5867061" y="1207147"/>
            <a:ext cx="5518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 table-striped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table-bordered "&gt;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BCB6B2-67AA-42D9-AD58-7E470EA8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58" y="2137835"/>
            <a:ext cx="5865316" cy="45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FE49BBF-EA70-4FC1-827C-8125F8687CB1}"/>
              </a:ext>
            </a:extLst>
          </p:cNvPr>
          <p:cNvSpPr/>
          <p:nvPr/>
        </p:nvSpPr>
        <p:spPr>
          <a:xfrm>
            <a:off x="576480" y="2853142"/>
            <a:ext cx="46974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err="1">
                <a:solidFill>
                  <a:schemeClr val="bg1"/>
                </a:solidFill>
              </a:rPr>
              <a:t>Смугасті</a:t>
            </a:r>
            <a:r>
              <a:rPr lang="ru-RU" sz="2400" b="1" i="1" dirty="0">
                <a:solidFill>
                  <a:schemeClr val="bg1"/>
                </a:solidFill>
              </a:rPr>
              <a:t> колони</a:t>
            </a:r>
          </a:p>
          <a:p>
            <a:pPr algn="just"/>
            <a:r>
              <a:rPr lang="ru-RU" sz="2400" dirty="0" err="1">
                <a:solidFill>
                  <a:schemeClr val="bg1"/>
                </a:solidFill>
              </a:rPr>
              <a:t>Використовуйте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</a:p>
          <a:p>
            <a:pPr indent="442913" algn="just"/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table-striped-columns</a:t>
            </a:r>
            <a:endParaRPr lang="uk-UA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</a:t>
            </a:r>
            <a:r>
              <a:rPr lang="ru-RU" sz="2400" dirty="0" err="1">
                <a:solidFill>
                  <a:schemeClr val="bg1"/>
                </a:solidFill>
              </a:rPr>
              <a:t>додавання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смуг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зебри</a:t>
            </a:r>
            <a:r>
              <a:rPr lang="ru-RU" sz="2400" dirty="0">
                <a:solidFill>
                  <a:schemeClr val="bg1"/>
                </a:solidFill>
              </a:rPr>
              <a:t> до будь-</a:t>
            </a:r>
            <a:r>
              <a:rPr lang="ru-RU" sz="2400" dirty="0" err="1">
                <a:solidFill>
                  <a:schemeClr val="bg1"/>
                </a:solidFill>
              </a:rPr>
              <a:t>якого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стовпця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таблиці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endParaRPr lang="uk-UA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03F984C6-EC81-4B48-AD40-B5F0B8AB328C}"/>
              </a:ext>
            </a:extLst>
          </p:cNvPr>
          <p:cNvSpPr/>
          <p:nvPr/>
        </p:nvSpPr>
        <p:spPr>
          <a:xfrm>
            <a:off x="5867061" y="1207147"/>
            <a:ext cx="5518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 table-striped-columns "&gt;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657686-D141-4285-AAA8-E20F8ECE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308858"/>
            <a:ext cx="5971351" cy="43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FE49BBF-EA70-4FC1-827C-8125F8687CB1}"/>
              </a:ext>
            </a:extLst>
          </p:cNvPr>
          <p:cNvSpPr/>
          <p:nvPr/>
        </p:nvSpPr>
        <p:spPr>
          <a:xfrm>
            <a:off x="576480" y="2853142"/>
            <a:ext cx="46974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dirty="0">
                <a:solidFill>
                  <a:schemeClr val="bg1"/>
                </a:solidFill>
              </a:rPr>
              <a:t>Підсвітка рядка </a:t>
            </a:r>
            <a:r>
              <a:rPr lang="ru-RU" sz="2400" b="1" dirty="0">
                <a:solidFill>
                  <a:schemeClr val="bg1"/>
                </a:solidFill>
              </a:rPr>
              <a:t>курсора</a:t>
            </a:r>
          </a:p>
          <a:p>
            <a:pPr indent="360363" algn="just"/>
            <a:r>
              <a:rPr lang="ru-RU" sz="2400" dirty="0" err="1">
                <a:solidFill>
                  <a:schemeClr val="bg1"/>
                </a:solidFill>
              </a:rPr>
              <a:t>Клас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table-hover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додає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ефект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наведення</a:t>
            </a:r>
            <a:r>
              <a:rPr lang="ru-RU" sz="2400" dirty="0">
                <a:solidFill>
                  <a:schemeClr val="bg1"/>
                </a:solidFill>
              </a:rPr>
              <a:t> (</a:t>
            </a:r>
            <a:r>
              <a:rPr lang="ru-RU" sz="2400" dirty="0" err="1">
                <a:solidFill>
                  <a:schemeClr val="bg1"/>
                </a:solidFill>
              </a:rPr>
              <a:t>сірий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фоновий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колір</a:t>
            </a:r>
            <a:r>
              <a:rPr lang="ru-RU" sz="2400" dirty="0">
                <a:solidFill>
                  <a:schemeClr val="bg1"/>
                </a:solidFill>
              </a:rPr>
              <a:t>) на рядки </a:t>
            </a:r>
            <a:r>
              <a:rPr lang="ru-RU" sz="2400" dirty="0" err="1">
                <a:solidFill>
                  <a:schemeClr val="bg1"/>
                </a:solidFill>
              </a:rPr>
              <a:t>таблиці</a:t>
            </a:r>
            <a:endParaRPr lang="uk-UA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03F984C6-EC81-4B48-AD40-B5F0B8AB328C}"/>
              </a:ext>
            </a:extLst>
          </p:cNvPr>
          <p:cNvSpPr/>
          <p:nvPr/>
        </p:nvSpPr>
        <p:spPr>
          <a:xfrm>
            <a:off x="5867061" y="1207147"/>
            <a:ext cx="5518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 "&gt;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869769-4C94-4B50-BEF9-519D10E4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799" y="2225629"/>
            <a:ext cx="6095924" cy="43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FE49BBF-EA70-4FC1-827C-8125F8687CB1}"/>
              </a:ext>
            </a:extLst>
          </p:cNvPr>
          <p:cNvSpPr/>
          <p:nvPr/>
        </p:nvSpPr>
        <p:spPr>
          <a:xfrm>
            <a:off x="576480" y="2853142"/>
            <a:ext cx="46974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dirty="0">
                <a:solidFill>
                  <a:schemeClr val="bg1"/>
                </a:solidFill>
              </a:rPr>
              <a:t>Темно-смугаста таблиця </a:t>
            </a:r>
          </a:p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Поєднайте</a:t>
            </a:r>
          </a:p>
          <a:p>
            <a:pPr algn="just"/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table-dark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та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table-striped</a:t>
            </a:r>
            <a:endParaRPr lang="uk-UA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uk-UA" sz="2400" dirty="0">
                <a:solidFill>
                  <a:schemeClr val="bg1"/>
                </a:solidFill>
              </a:rPr>
              <a:t> створіть темно-смугасту таблицю</a:t>
            </a:r>
            <a:endParaRPr lang="uk-UA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03F984C6-EC81-4B48-AD40-B5F0B8AB328C}"/>
              </a:ext>
            </a:extLst>
          </p:cNvPr>
          <p:cNvSpPr/>
          <p:nvPr/>
        </p:nvSpPr>
        <p:spPr>
          <a:xfrm>
            <a:off x="5867061" y="1207147"/>
            <a:ext cx="5518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 table-dark table-striped"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14A484-5BC2-4D5F-8964-1DCAACDA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96" y="2225629"/>
            <a:ext cx="6366680" cy="44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3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  <a:r>
              <a:rPr lang="en-US" b="1" cap="none" dirty="0">
                <a:latin typeface="+mn-lt"/>
              </a:rPr>
              <a:t>. </a:t>
            </a:r>
            <a:r>
              <a:rPr lang="uk-UA" cap="none" dirty="0">
                <a:latin typeface="+mn-lt"/>
              </a:rPr>
              <a:t>Кольорові схеми.</a:t>
            </a:r>
            <a:endParaRPr lang="uk-UA" b="1" cap="none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E3A5320-86A1-44F0-A94B-EC7DFC88F2AE}"/>
              </a:ext>
            </a:extLst>
          </p:cNvPr>
          <p:cNvSpPr/>
          <p:nvPr/>
        </p:nvSpPr>
        <p:spPr>
          <a:xfrm>
            <a:off x="685801" y="1685605"/>
            <a:ext cx="9962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Для розфарбовування таблиць, рядків таблиць або окремих клітинок  застосуйте контекстні класи. 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9E774C44-B7AF-4372-AB70-4AE90C989934}"/>
              </a:ext>
            </a:extLst>
          </p:cNvPr>
          <p:cNvSpPr/>
          <p:nvPr/>
        </p:nvSpPr>
        <p:spPr>
          <a:xfrm>
            <a:off x="685800" y="2731810"/>
            <a:ext cx="80649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On tables --&gt;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class="table-primary"&gt;...&lt;/table&gt;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class="table-secondary"&gt;...&lt;/table&gt;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class="table-success"&gt;...&lt;/table&gt;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class="table-danger"&gt;...&lt;/table&gt;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class="table-warning"&gt;...&lt;/table&gt;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class="table-info"&gt;...&lt;/table&gt;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class="table-light"&gt;...&lt;/table&gt;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class="table-dark"&gt;...&lt;/table&gt;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80BBD1-582B-4C60-BA6D-4CB63CC03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2"/>
          <a:stretch/>
        </p:blipFill>
        <p:spPr>
          <a:xfrm>
            <a:off x="9372295" y="2179628"/>
            <a:ext cx="1360486" cy="4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  <a:r>
              <a:rPr lang="en-US" b="1" cap="none" dirty="0">
                <a:latin typeface="+mn-lt"/>
              </a:rPr>
              <a:t>. </a:t>
            </a:r>
            <a:r>
              <a:rPr lang="uk-UA" cap="none" dirty="0">
                <a:latin typeface="+mn-lt"/>
              </a:rPr>
              <a:t>Смуги прокручування.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8C4B5A-D566-4E64-BA37-2385BC482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5"/>
          <a:stretch/>
        </p:blipFill>
        <p:spPr>
          <a:xfrm>
            <a:off x="6469625" y="1618620"/>
            <a:ext cx="5607694" cy="4979971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F2D6B15-A54B-42E6-9CBD-0F9659F47A20}"/>
              </a:ext>
            </a:extLst>
          </p:cNvPr>
          <p:cNvSpPr/>
          <p:nvPr/>
        </p:nvSpPr>
        <p:spPr>
          <a:xfrm>
            <a:off x="618303" y="1618620"/>
            <a:ext cx="48669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Адаптація для всіх вікон перегляду, застосувавши клас 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table-responsive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uk-UA" sz="2400" dirty="0">
              <a:solidFill>
                <a:schemeClr val="bg1"/>
              </a:solidFill>
            </a:endParaRPr>
          </a:p>
          <a:p>
            <a:pPr indent="452438" algn="just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Оберіть максимальну точку зупину, використовуючи</a:t>
            </a:r>
          </a:p>
          <a:p>
            <a:pPr algn="just"/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table-responsive{-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|-md|-lg|-xl|-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xxl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2D1FF9A2-A31C-454E-9074-8660CE0B83FA}"/>
              </a:ext>
            </a:extLst>
          </p:cNvPr>
          <p:cNvSpPr/>
          <p:nvPr/>
        </p:nvSpPr>
        <p:spPr>
          <a:xfrm>
            <a:off x="618303" y="4792134"/>
            <a:ext cx="56076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class="table-responsive-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class="table caption-top table-striped"&gt;</a:t>
            </a:r>
            <a:endParaRPr lang="uk-UA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2146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 Робота із зображеннями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 Таблиці інформації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1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latin typeface="+mn-lt"/>
              </a:rPr>
              <a:t>THE END</a:t>
            </a:r>
            <a:endParaRPr lang="uk-UA" cap="none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5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Робота із зображеннями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4BD2F-DDE8-4F33-BA8D-F102ADE1687B}"/>
              </a:ext>
            </a:extLst>
          </p:cNvPr>
          <p:cNvSpPr txBox="1"/>
          <p:nvPr/>
        </p:nvSpPr>
        <p:spPr>
          <a:xfrm>
            <a:off x="914399" y="1866483"/>
            <a:ext cx="10131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Для вставки зображення в документ застосовують тег  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1792288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=“…”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alt=“…”&gt;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Для вставки зображення із використанням підпису використовується тег</a:t>
            </a:r>
            <a:endParaRPr lang="en-US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just"/>
            <a:endParaRPr lang="uk-UA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1792288" algn="just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&lt;figure&gt;  </a:t>
            </a:r>
            <a:endParaRPr lang="uk-UA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2288" algn="just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=“…" alt=“" /&gt;  </a:t>
            </a:r>
          </a:p>
          <a:p>
            <a:pPr marL="1792288" algn="just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&gt;Label&lt;/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2288" algn="just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286769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Робота із зображеннями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4BD2F-DDE8-4F33-BA8D-F102ADE1687B}"/>
              </a:ext>
            </a:extLst>
          </p:cNvPr>
          <p:cNvSpPr txBox="1"/>
          <p:nvPr/>
        </p:nvSpPr>
        <p:spPr>
          <a:xfrm>
            <a:off x="914399" y="1866483"/>
            <a:ext cx="101314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uk-UA" sz="2400" dirty="0">
                <a:solidFill>
                  <a:schemeClr val="bg1"/>
                </a:solidFill>
              </a:rPr>
              <a:t>Адаптивна поведінка зображень (щоб вони ніколи не ставали ширшими за батьківський контейнер) застосовують клас.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-fluid</a:t>
            </a:r>
            <a:endParaRPr lang="uk-UA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Параметри класу </a:t>
            </a:r>
          </a:p>
          <a:p>
            <a:pPr indent="442913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max-width: 100%;</a:t>
            </a:r>
            <a:endParaRPr lang="uk-UA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42913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auto;</a:t>
            </a:r>
            <a:endParaRPr lang="uk-UA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Зображення масштабується відповідно до батьківської ширини.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D1E9C6-5009-49A5-9EE9-B0EED4DBB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200" y="4605694"/>
            <a:ext cx="5488625" cy="21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Форми зображення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810DC2-146A-4F9F-AA4B-0C35995F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3" y="1890424"/>
            <a:ext cx="10429875" cy="2486025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D8434C2A-F0F1-4EB1-9CAF-178F71FDFC5D}"/>
              </a:ext>
            </a:extLst>
          </p:cNvPr>
          <p:cNvSpPr/>
          <p:nvPr/>
        </p:nvSpPr>
        <p:spPr>
          <a:xfrm>
            <a:off x="685801" y="4759097"/>
            <a:ext cx="102323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</a:rPr>
              <a:t>Клас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ru-R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додає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закруглені</a:t>
            </a:r>
            <a:r>
              <a:rPr lang="ru-RU" sz="2400" dirty="0">
                <a:solidFill>
                  <a:schemeClr val="bg1"/>
                </a:solidFill>
              </a:rPr>
              <a:t> кути до </a:t>
            </a:r>
            <a:r>
              <a:rPr lang="ru-RU" sz="2400" dirty="0" err="1">
                <a:solidFill>
                  <a:schemeClr val="bg1"/>
                </a:solidFill>
              </a:rPr>
              <a:t>зображення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err="1">
                <a:solidFill>
                  <a:schemeClr val="bg1"/>
                </a:solidFill>
              </a:rPr>
              <a:t>Клас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rounded-circle</a:t>
            </a: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формує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зображення</a:t>
            </a:r>
            <a:r>
              <a:rPr lang="ru-RU" sz="2400" dirty="0">
                <a:solidFill>
                  <a:schemeClr val="bg1"/>
                </a:solidFill>
              </a:rPr>
              <a:t> у </a:t>
            </a:r>
            <a:r>
              <a:rPr lang="ru-RU" sz="2400" dirty="0" err="1">
                <a:solidFill>
                  <a:schemeClr val="bg1"/>
                </a:solidFill>
              </a:rPr>
              <a:t>вигляді</a:t>
            </a:r>
            <a:r>
              <a:rPr lang="ru-RU" sz="2400" dirty="0">
                <a:solidFill>
                  <a:schemeClr val="bg1"/>
                </a:solidFill>
              </a:rPr>
              <a:t> кола</a:t>
            </a:r>
          </a:p>
          <a:p>
            <a:r>
              <a:rPr lang="uk-UA" sz="2400" dirty="0">
                <a:solidFill>
                  <a:schemeClr val="bg1"/>
                </a:solidFill>
              </a:rPr>
              <a:t>Клас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-thumbnail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формує зображення у мініатюру з обрамуванням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4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Вирівнювання зображень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3C0C5F-A9D0-437F-8E40-7997069F6247}"/>
              </a:ext>
            </a:extLst>
          </p:cNvPr>
          <p:cNvSpPr txBox="1"/>
          <p:nvPr/>
        </p:nvSpPr>
        <p:spPr>
          <a:xfrm>
            <a:off x="685801" y="1697613"/>
            <a:ext cx="11232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42913"/>
            <a:r>
              <a:rPr lang="uk-UA" sz="2400" dirty="0">
                <a:solidFill>
                  <a:schemeClr val="bg1"/>
                </a:solidFill>
              </a:rPr>
              <a:t>Для розміщення двох зображень в одному рядку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необхідно застосувати класи: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ліворуч за допомогою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float-start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праворуч за допомогою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float-end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345282-776A-4B74-ACA8-6BB84FD0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55" y="2897942"/>
            <a:ext cx="7878260" cy="3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>
                <a:latin typeface="+mn-lt"/>
              </a:rPr>
              <a:t>Компонент </a:t>
            </a:r>
            <a:r>
              <a:rPr lang="ru-RU" b="1" cap="none" dirty="0" err="1">
                <a:latin typeface="+mn-lt"/>
              </a:rPr>
              <a:t>figure</a:t>
            </a:r>
            <a:endParaRPr lang="uk-UA" b="1" cap="none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3C0C5F-A9D0-437F-8E40-7997069F6247}"/>
              </a:ext>
            </a:extLst>
          </p:cNvPr>
          <p:cNvSpPr txBox="1"/>
          <p:nvPr/>
        </p:nvSpPr>
        <p:spPr>
          <a:xfrm>
            <a:off x="685802" y="1697613"/>
            <a:ext cx="10937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Використовуйте включені класи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figure, .figure-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figure-caption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щоб надати деякі базові стилі для елементів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HTML5 &lt;figure&gt;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та &lt;</a:t>
            </a:r>
            <a:r>
              <a:rPr lang="en-US" sz="2400" dirty="0" err="1">
                <a:solidFill>
                  <a:schemeClr val="bg1"/>
                </a:solidFill>
                <a:cs typeface="Courier New" panose="02070309020205020404" pitchFamily="49" charset="0"/>
              </a:rPr>
              <a:t>figcaption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&gt;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. Зображення на малюнках не мають чіткого розміру, тому обов’язково додайте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-fluid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клас до свого &lt;</a:t>
            </a:r>
            <a:r>
              <a:rPr lang="en-US" sz="2400" dirty="0" err="1">
                <a:solidFill>
                  <a:schemeClr val="bg1"/>
                </a:solidFill>
                <a:cs typeface="Courier New" panose="02070309020205020404" pitchFamily="49" charset="0"/>
              </a:rPr>
              <a:t>img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&gt;,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щоб зробити його адаптивним.</a:t>
            </a:r>
            <a:endParaRPr lang="en-US" sz="24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EB211629-7D6B-4FFA-A494-B848C4238F71}"/>
              </a:ext>
            </a:extLst>
          </p:cNvPr>
          <p:cNvSpPr/>
          <p:nvPr/>
        </p:nvSpPr>
        <p:spPr>
          <a:xfrm>
            <a:off x="685801" y="4006225"/>
            <a:ext cx="10730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&lt;figure class="figure"&gt;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="..." class="figure-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-fluid rounded" alt="..."&gt;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class="figure-caption"&gt;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Підпис фото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421759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none" dirty="0">
                <a:latin typeface="+mn-lt"/>
              </a:rPr>
              <a:t>Компонент </a:t>
            </a:r>
            <a:r>
              <a:rPr lang="ru-RU" b="1" cap="none" dirty="0" err="1">
                <a:latin typeface="+mn-lt"/>
              </a:rPr>
              <a:t>figure</a:t>
            </a:r>
            <a:endParaRPr lang="uk-UA" b="1" cap="none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3C0C5F-A9D0-437F-8E40-7997069F6247}"/>
              </a:ext>
            </a:extLst>
          </p:cNvPr>
          <p:cNvSpPr txBox="1"/>
          <p:nvPr/>
        </p:nvSpPr>
        <p:spPr>
          <a:xfrm>
            <a:off x="685802" y="1697613"/>
            <a:ext cx="4292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Класи вирівнювання тексту</a:t>
            </a:r>
          </a:p>
          <a:p>
            <a:pPr indent="442913" algn="just"/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text-start</a:t>
            </a:r>
            <a:endParaRPr lang="uk-UA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42913" algn="just"/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text-center</a:t>
            </a:r>
            <a:endParaRPr lang="uk-UA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42913" algn="just"/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text-end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4BC9C9-F304-45A8-A727-933A17BD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94" y="419575"/>
            <a:ext cx="3629025" cy="2973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6A3367-6A51-449D-A18E-D769BC24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86" y="3466145"/>
            <a:ext cx="3831236" cy="31992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71F5FB-8171-4E38-9CEC-752922B7C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694" y="3465025"/>
            <a:ext cx="3629025" cy="3200400"/>
          </a:xfrm>
          <a:prstGeom prst="rect">
            <a:avLst/>
          </a:prstGeom>
        </p:spPr>
      </p:pic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91B0557A-884B-4045-9360-C1B2AA1122C7}"/>
              </a:ext>
            </a:extLst>
          </p:cNvPr>
          <p:cNvCxnSpPr>
            <a:cxnSpLocks/>
          </p:cNvCxnSpPr>
          <p:nvPr/>
        </p:nvCxnSpPr>
        <p:spPr>
          <a:xfrm flipV="1">
            <a:off x="3314700" y="1697613"/>
            <a:ext cx="2781300" cy="610308"/>
          </a:xfrm>
          <a:prstGeom prst="straightConnector1">
            <a:avLst/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7031FE0A-B711-4C91-A422-8A6D0D3CADC6}"/>
              </a:ext>
            </a:extLst>
          </p:cNvPr>
          <p:cNvCxnSpPr>
            <a:cxnSpLocks/>
          </p:cNvCxnSpPr>
          <p:nvPr/>
        </p:nvCxnSpPr>
        <p:spPr>
          <a:xfrm>
            <a:off x="3491345" y="2729421"/>
            <a:ext cx="2604655" cy="959352"/>
          </a:xfrm>
          <a:prstGeom prst="straightConnector1">
            <a:avLst/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 зі стрілкою 15">
            <a:extLst>
              <a:ext uri="{FF2B5EF4-FFF2-40B4-BE49-F238E27FC236}">
                <a16:creationId xmlns:a16="http://schemas.microsoft.com/office/drawing/2014/main" id="{EC0C217D-A031-48F2-89EE-0EC34F927461}"/>
              </a:ext>
            </a:extLst>
          </p:cNvPr>
          <p:cNvCxnSpPr>
            <a:cxnSpLocks/>
          </p:cNvCxnSpPr>
          <p:nvPr/>
        </p:nvCxnSpPr>
        <p:spPr>
          <a:xfrm>
            <a:off x="2960316" y="3022494"/>
            <a:ext cx="0" cy="442531"/>
          </a:xfrm>
          <a:prstGeom prst="straightConnector1">
            <a:avLst/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>
                <a:latin typeface="+mn-lt"/>
              </a:rPr>
              <a:t>Таблиці інформації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F628726-8FB4-49AB-B108-8CBF97A92845}"/>
              </a:ext>
            </a:extLst>
          </p:cNvPr>
          <p:cNvSpPr/>
          <p:nvPr/>
        </p:nvSpPr>
        <p:spPr>
          <a:xfrm>
            <a:off x="794327" y="1929812"/>
            <a:ext cx="101314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Таблиця — це представлення даних у вигляді стовпчиків та рядків. За допомогою таблиць у </a:t>
            </a:r>
            <a:r>
              <a:rPr lang="en-US" sz="2400" dirty="0">
                <a:solidFill>
                  <a:schemeClr val="bg1"/>
                </a:solidFill>
              </a:rPr>
              <a:t>HTML </a:t>
            </a:r>
            <a:r>
              <a:rPr lang="uk-UA" sz="2400" dirty="0">
                <a:solidFill>
                  <a:schemeClr val="bg1"/>
                </a:solidFill>
              </a:rPr>
              <a:t>можна впорядкувати такі дані, як зображення, тексти, посилання тощо.</a:t>
            </a:r>
          </a:p>
          <a:p>
            <a:pPr algn="just"/>
            <a:endParaRPr lang="uk-UA" sz="2400" dirty="0">
              <a:solidFill>
                <a:schemeClr val="bg1"/>
              </a:solidFill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Використання таблиць стало популярнішим завдяки тегам у </a:t>
            </a:r>
            <a:r>
              <a:rPr lang="en-US" sz="2400" dirty="0">
                <a:solidFill>
                  <a:schemeClr val="bg1"/>
                </a:solidFill>
              </a:rPr>
              <a:t>HTML, </a:t>
            </a:r>
            <a:r>
              <a:rPr lang="uk-UA" sz="2400" dirty="0">
                <a:solidFill>
                  <a:schemeClr val="bg1"/>
                </a:solidFill>
              </a:rPr>
              <a:t>які полегшують їх створення та дизайн.</a:t>
            </a:r>
          </a:p>
          <a:p>
            <a:pPr algn="just"/>
            <a:endParaRPr lang="uk-UA" sz="2400" dirty="0">
              <a:solidFill>
                <a:schemeClr val="bg1"/>
              </a:solidFill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Для створення таблиці в </a:t>
            </a:r>
            <a:r>
              <a:rPr lang="en-US" sz="2400" dirty="0">
                <a:solidFill>
                  <a:schemeClr val="bg1"/>
                </a:solidFill>
              </a:rPr>
              <a:t>HTML </a:t>
            </a:r>
            <a:r>
              <a:rPr lang="uk-UA" sz="2400" dirty="0">
                <a:solidFill>
                  <a:schemeClr val="bg1"/>
                </a:solidFill>
              </a:rPr>
              <a:t>потрібні теги. Найважливішим є тег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table&gt;, </a:t>
            </a:r>
            <a:r>
              <a:rPr lang="uk-UA" sz="2400" dirty="0">
                <a:solidFill>
                  <a:schemeClr val="bg1"/>
                </a:solidFill>
              </a:rPr>
              <a:t>який є головним контейнером таблиці. Він показує, де таблиця починається і закінчується.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01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</TotalTime>
  <Words>701</Words>
  <Application>Microsoft Office PowerPoint</Application>
  <PresentationFormat>Широкий екран</PresentationFormat>
  <Paragraphs>114</Paragraphs>
  <Slides>20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Небеса</vt:lpstr>
      <vt:lpstr>Лекція 5. Формування вмісту сторінки</vt:lpstr>
      <vt:lpstr>План</vt:lpstr>
      <vt:lpstr>Робота із зображеннями</vt:lpstr>
      <vt:lpstr>Робота із зображеннями</vt:lpstr>
      <vt:lpstr>Форми зображення</vt:lpstr>
      <vt:lpstr>Вирівнювання зображень</vt:lpstr>
      <vt:lpstr>Компонент figure</vt:lpstr>
      <vt:lpstr>Компонент figure</vt:lpstr>
      <vt:lpstr>Таблиці інформації</vt:lpstr>
      <vt:lpstr>Таблиці інформації</vt:lpstr>
      <vt:lpstr>Таблиці інформації</vt:lpstr>
      <vt:lpstr>Таблиці інформації</vt:lpstr>
      <vt:lpstr>Таблиці інформації. Заголовок таблиці </vt:lpstr>
      <vt:lpstr>Таблиці інформації</vt:lpstr>
      <vt:lpstr>Таблиці інформації</vt:lpstr>
      <vt:lpstr>Таблиці інформації</vt:lpstr>
      <vt:lpstr>Таблиці інформації</vt:lpstr>
      <vt:lpstr>Таблиці інформації. Кольорові схеми.</vt:lpstr>
      <vt:lpstr>Таблиці інформації. Смуги прокручування.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Фреймворк Bootstrap</dc:title>
  <dc:creator>Admin</dc:creator>
  <cp:lastModifiedBy>User</cp:lastModifiedBy>
  <cp:revision>117</cp:revision>
  <dcterms:created xsi:type="dcterms:W3CDTF">2024-08-21T09:41:59Z</dcterms:created>
  <dcterms:modified xsi:type="dcterms:W3CDTF">2024-09-16T10:56:00Z</dcterms:modified>
</cp:coreProperties>
</file>