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3" autoAdjust="0"/>
    <p:restoredTop sz="94343" autoAdjust="0"/>
  </p:normalViewPr>
  <p:slideViewPr>
    <p:cSldViewPr snapToGrid="0">
      <p:cViewPr varScale="1">
        <p:scale>
          <a:sx n="44" d="100"/>
          <a:sy n="44" d="100"/>
        </p:scale>
        <p:origin x="54" y="60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15461-11C2-46F1-ABFD-30723DB6686B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FAFB4-85B2-41AC-86D5-E383E9A16D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6396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95B00-3F09-4D5C-81DB-52F78A883879}" type="datetimeFigureOut">
              <a:rPr lang="ro-RO" smtClean="0"/>
              <a:t>01.07.2017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619C4-C63D-4336-8E2E-54237B7FEE3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6292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2F9A-2704-4AC2-8942-49B83F84E94A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09B4-7A54-4F5D-80B8-E70C2406CCE7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205A-CA90-4838-A0B4-A8F2DB6A3FF3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CB55-9E54-4FEF-9BC6-F94CC7EA8ACD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8C85-4BBE-48D1-9215-DCB6FEB2981B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C8F-F014-4D76-855B-637771A67A54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C682-D421-4D04-A8A2-721367222410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913-9765-414D-A503-6AA37D8E03C1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5B56-AF37-4CDA-9B49-09B38D89C499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E675-6ADD-4BCF-966A-E3B8F43C203D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47C3-FD0B-4D04-9F69-C52274EC0A5A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8B57-EC97-441B-BCF1-C2B0AB09EFDF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9D6-FBD5-4D07-B0CE-46983B14562D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9B21-A3A7-4DEB-9C52-771E217FE6CA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6CD0-9127-4A9D-84EC-777D69F35F53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ABD-8D37-4291-94AC-409E128DBF79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6003-685E-451D-9A39-4FBAEAAE61FB}" type="datetime1">
              <a:rPr lang="en-US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262" y="2442756"/>
            <a:ext cx="9664262" cy="1703575"/>
          </a:xfrm>
        </p:spPr>
        <p:txBody>
          <a:bodyPr/>
          <a:lstStyle/>
          <a:p>
            <a:pPr algn="ctr"/>
            <a:r>
              <a:rPr lang="ro-RO" sz="4800" dirty="0" smtClean="0">
                <a:solidFill>
                  <a:schemeClr val="accent6">
                    <a:lumMod val="50000"/>
                  </a:schemeClr>
                </a:solidFill>
              </a:rPr>
              <a:t>API customizabil pentru detectarea de obiecte în imagini </a:t>
            </a:r>
            <a:endParaRPr lang="ro-RO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262" y="4146332"/>
            <a:ext cx="9664262" cy="2499162"/>
          </a:xfrm>
        </p:spPr>
        <p:txBody>
          <a:bodyPr>
            <a:noAutofit/>
          </a:bodyPr>
          <a:lstStyle/>
          <a:p>
            <a:pPr algn="ctr"/>
            <a:r>
              <a:rPr lang="ro-RO" sz="2800" dirty="0" smtClean="0"/>
              <a:t>         Propusă de</a:t>
            </a:r>
            <a:r>
              <a:rPr lang="ro-RO" sz="2800" dirty="0"/>
              <a:t> </a:t>
            </a:r>
            <a:r>
              <a:rPr lang="ro-RO" sz="2800" dirty="0" smtClean="0"/>
              <a:t>                         Coordonator </a:t>
            </a:r>
            <a:r>
              <a:rPr lang="ro-RO" sz="2800" dirty="0"/>
              <a:t>științific</a:t>
            </a:r>
          </a:p>
          <a:p>
            <a:pPr algn="ctr"/>
            <a:r>
              <a:rPr lang="ro-RO" sz="2800" dirty="0"/>
              <a:t> </a:t>
            </a:r>
            <a:endParaRPr lang="ro-RO" sz="2800" dirty="0"/>
          </a:p>
          <a:p>
            <a:pPr algn="l"/>
            <a:r>
              <a:rPr lang="ro-RO" sz="2800" b="1" i="1" dirty="0" smtClean="0"/>
              <a:t> Bogdan-Cristian Luncaşu               </a:t>
            </a:r>
            <a:r>
              <a:rPr lang="ro-RO" sz="2800" b="1" dirty="0" smtClean="0"/>
              <a:t>Lect</a:t>
            </a:r>
            <a:r>
              <a:rPr lang="ro-RO" sz="2800" b="1" dirty="0"/>
              <a:t>. Dr. Anca </a:t>
            </a:r>
            <a:r>
              <a:rPr lang="ro-RO" sz="2800" b="1" dirty="0" smtClean="0"/>
              <a:t>Ignat</a:t>
            </a:r>
            <a:endParaRPr lang="ro-RO" sz="2800" dirty="0"/>
          </a:p>
          <a:p>
            <a:pPr algn="l"/>
            <a:r>
              <a:rPr lang="ro-RO" sz="2800" b="1" dirty="0" smtClean="0"/>
              <a:t>    Sesiunea</a:t>
            </a:r>
            <a:r>
              <a:rPr lang="ro-RO" sz="2800" dirty="0"/>
              <a:t>: </a:t>
            </a:r>
            <a:r>
              <a:rPr lang="ro-RO" sz="2800" i="1" dirty="0"/>
              <a:t>iulie, 2017</a:t>
            </a:r>
            <a:endParaRPr lang="ro-RO" sz="2800" dirty="0"/>
          </a:p>
          <a:p>
            <a:pPr algn="ctr"/>
            <a:r>
              <a:rPr lang="ro-RO" sz="2800" dirty="0"/>
              <a:t> </a:t>
            </a:r>
          </a:p>
          <a:p>
            <a:pPr algn="ctr"/>
            <a:r>
              <a:rPr lang="ro-RO" sz="2800" dirty="0"/>
              <a:t> </a:t>
            </a:r>
          </a:p>
          <a:p>
            <a:pPr algn="ctr"/>
            <a:r>
              <a:rPr lang="ro-RO" sz="2800" dirty="0"/>
              <a:t> </a:t>
            </a:r>
          </a:p>
          <a:p>
            <a:pPr algn="ctr"/>
            <a:endParaRPr lang="ro-RO" sz="2800" dirty="0"/>
          </a:p>
          <a:p>
            <a:pPr algn="ctr"/>
            <a:endParaRPr lang="ro-RO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30" y="1252131"/>
            <a:ext cx="1228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6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Simularea unui flux real</a:t>
            </a:r>
          </a:p>
          <a:p>
            <a:r>
              <a:rPr lang="ro-RO" sz="2800" dirty="0" smtClean="0"/>
              <a:t>Baze de date remote</a:t>
            </a:r>
          </a:p>
          <a:p>
            <a:r>
              <a:rPr lang="ro-RO" sz="2800" dirty="0" smtClean="0"/>
              <a:t>Heroku – nu oferă suport pentru .net core</a:t>
            </a:r>
          </a:p>
          <a:p>
            <a:r>
              <a:rPr lang="ro-RO" sz="2800" dirty="0" smtClean="0"/>
              <a:t>Openshift – nu oferă mecanisme de Continuous Integration şi/sau Continuous Deployment</a:t>
            </a:r>
          </a:p>
          <a:p>
            <a:endParaRPr lang="ro-RO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46" y="4682765"/>
            <a:ext cx="4543925" cy="15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Oriented FAST and rotated BRIEF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FAST</a:t>
            </a:r>
          </a:p>
          <a:p>
            <a:r>
              <a:rPr lang="ro-RO" sz="3200" dirty="0" smtClean="0"/>
              <a:t>BRIEF</a:t>
            </a:r>
          </a:p>
          <a:p>
            <a:pPr marL="457200" lvl="1" indent="0">
              <a:buNone/>
            </a:pPr>
            <a:endParaRPr lang="ro-RO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Algoritmi de clasificare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kNN</a:t>
            </a:r>
          </a:p>
          <a:p>
            <a:r>
              <a:rPr lang="ro-RO" sz="3200" dirty="0" smtClean="0"/>
              <a:t>Random Forest</a:t>
            </a:r>
          </a:p>
          <a:p>
            <a:r>
              <a:rPr lang="ro-RO" sz="3200" dirty="0" smtClean="0"/>
              <a:t>MultiLayer Perceptron</a:t>
            </a:r>
          </a:p>
          <a:p>
            <a:r>
              <a:rPr lang="ro-RO" sz="3200" dirty="0" smtClean="0"/>
              <a:t>Support Vector Machine</a:t>
            </a:r>
            <a:endParaRPr lang="ro-RO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Statistici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97" y="1610232"/>
            <a:ext cx="7081535" cy="52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/>
              <a:t>aplicaţia oferă un real suport dezvoltatorilor de aplicaţii prin oferirea </a:t>
            </a:r>
            <a:r>
              <a:rPr lang="ro-RO" sz="2800" dirty="0" smtClean="0"/>
              <a:t>de funcţionalitaţi </a:t>
            </a:r>
            <a:r>
              <a:rPr lang="ro-RO" sz="2800" dirty="0"/>
              <a:t>rapide şi eficiente dar şi prin oferirea libertaţii de a-şi customiza API-ul în funcţie de dorinţa acestora.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Direcţii </a:t>
            </a:r>
            <a:r>
              <a:rPr lang="ro-RO" dirty="0"/>
              <a:t>de viitor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o-RO" dirty="0"/>
              <a:t>Partajarea de modele – astfel, folosind un link generat unic, se pot adăuga modele deja create de alţi useri.</a:t>
            </a:r>
          </a:p>
          <a:p>
            <a:pPr lvl="0"/>
            <a:r>
              <a:rPr lang="ro-RO" dirty="0"/>
              <a:t>Crearea unui SDK (Software Development Kit) – care sa vină în ajutorul developerilor.</a:t>
            </a:r>
          </a:p>
          <a:p>
            <a:pPr lvl="0"/>
            <a:r>
              <a:rPr lang="ro-RO" dirty="0"/>
              <a:t>Customizarea clasificarii imaginilor prin alegerea unui algoritm ce poate fi folosit: kNN, Random Forest, MLP, SVM şi alţi clasificatori.</a:t>
            </a:r>
          </a:p>
          <a:p>
            <a:pPr lvl="0"/>
            <a:r>
              <a:rPr lang="ro-RO" dirty="0"/>
              <a:t>Suport pentru detecţia şi recunoasterea obiectelor in clipuri video.</a:t>
            </a:r>
          </a:p>
          <a:p>
            <a:pPr lvl="0"/>
            <a:r>
              <a:rPr lang="ro-RO" dirty="0"/>
              <a:t>Detecţia de emoţii în cadrul unei imagini/unui video.</a:t>
            </a:r>
          </a:p>
          <a:p>
            <a:pPr lvl="0"/>
            <a:r>
              <a:rPr lang="ro-RO" dirty="0"/>
              <a:t>Posibilitatea de a conversa cu ceilalţi utilizatori în cadrul aplicaţiei de Android. </a:t>
            </a:r>
          </a:p>
          <a:p>
            <a:pPr lvl="0"/>
            <a:r>
              <a:rPr lang="ro-RO" dirty="0"/>
              <a:t>Customizarea API-ului treasure hunt prin crearea propriilor reguli pentru challenge-ul creat.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7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992" y="3069772"/>
            <a:ext cx="3372152" cy="1320800"/>
          </a:xfrm>
        </p:spPr>
        <p:txBody>
          <a:bodyPr>
            <a:noAutofit/>
          </a:bodyPr>
          <a:lstStyle/>
          <a:p>
            <a:r>
              <a:rPr lang="ro-RO" sz="9600" dirty="0" smtClean="0"/>
              <a:t>DEMO</a:t>
            </a:r>
            <a:endParaRPr lang="ro-RO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3200" b="1" dirty="0" smtClean="0"/>
              <a:t>Arhitectura aplicaţiei</a:t>
            </a:r>
          </a:p>
          <a:p>
            <a:r>
              <a:rPr lang="ro-RO" sz="3200" b="1" dirty="0" smtClean="0"/>
              <a:t>Cloud</a:t>
            </a:r>
          </a:p>
          <a:p>
            <a:r>
              <a:rPr lang="en-US" sz="3200" b="1" dirty="0"/>
              <a:t>Oriented FAST and rotated </a:t>
            </a:r>
            <a:r>
              <a:rPr lang="en-US" sz="3200" b="1" dirty="0" smtClean="0"/>
              <a:t>BRIEF</a:t>
            </a:r>
            <a:endParaRPr lang="ro-RO" sz="3200" b="1" dirty="0" smtClean="0"/>
          </a:p>
          <a:p>
            <a:r>
              <a:rPr lang="ro-RO" sz="3200" b="1" dirty="0" smtClean="0"/>
              <a:t>Algoritmi de clasificare</a:t>
            </a:r>
          </a:p>
          <a:p>
            <a:r>
              <a:rPr lang="ro-RO" sz="3200" b="1" dirty="0" smtClean="0"/>
              <a:t>Statistici</a:t>
            </a:r>
          </a:p>
          <a:p>
            <a:r>
              <a:rPr lang="ro-RO" sz="3200" b="1" dirty="0" smtClean="0"/>
              <a:t>Concluzii şi direcţii de viitor</a:t>
            </a:r>
          </a:p>
          <a:p>
            <a:r>
              <a:rPr lang="ro-RO" sz="3200" b="1" dirty="0" smtClean="0"/>
              <a:t>DEMO</a:t>
            </a:r>
          </a:p>
          <a:p>
            <a:endParaRPr lang="ro-RO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Arhitectura </a:t>
            </a:r>
            <a:r>
              <a:rPr lang="ro-RO" dirty="0"/>
              <a:t>aplicaţiei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API server</a:t>
            </a:r>
          </a:p>
          <a:p>
            <a:r>
              <a:rPr lang="ro-RO" sz="3200" dirty="0" smtClean="0"/>
              <a:t>API client</a:t>
            </a:r>
          </a:p>
          <a:p>
            <a:r>
              <a:rPr lang="ro-RO" sz="3200" dirty="0" smtClean="0"/>
              <a:t>Treasure Hunt server</a:t>
            </a:r>
          </a:p>
          <a:p>
            <a:r>
              <a:rPr lang="ro-RO" sz="3200" dirty="0" smtClean="0"/>
              <a:t>Treasure Hunt client</a:t>
            </a:r>
            <a:endParaRPr lang="ro-RO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Arhitectura </a:t>
            </a:r>
            <a:r>
              <a:rPr lang="ro-RO" dirty="0"/>
              <a:t>aplicaţiei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4268"/>
          </a:xfrm>
        </p:spPr>
        <p:txBody>
          <a:bodyPr>
            <a:normAutofit lnSpcReduction="10000"/>
          </a:bodyPr>
          <a:lstStyle/>
          <a:p>
            <a:r>
              <a:rPr lang="ro-RO" sz="3200" dirty="0" smtClean="0"/>
              <a:t>API Server: </a:t>
            </a:r>
          </a:p>
          <a:p>
            <a:pPr lvl="1"/>
            <a:r>
              <a:rPr lang="ro-RO" sz="3000" dirty="0" smtClean="0"/>
              <a:t>module pentru clasificarea de imagini şi recunoaşterea de obiecte în imagini</a:t>
            </a:r>
          </a:p>
          <a:p>
            <a:pPr lvl="1"/>
            <a:r>
              <a:rPr lang="ro-RO" sz="3000" dirty="0" smtClean="0"/>
              <a:t>module pentru autorizare</a:t>
            </a:r>
          </a:p>
          <a:p>
            <a:pPr lvl="1"/>
            <a:r>
              <a:rPr lang="ro-RO" sz="3000" dirty="0" smtClean="0"/>
              <a:t>module pentru procesarea cererilor primite</a:t>
            </a:r>
          </a:p>
          <a:p>
            <a:pPr lvl="1"/>
            <a:r>
              <a:rPr lang="ro-RO" sz="3000" dirty="0" smtClean="0"/>
              <a:t>module pentru salvarea modelelor în sistem şi suport pentru aducerea imaginilor de pe site-uri web (crawler)</a:t>
            </a:r>
          </a:p>
          <a:p>
            <a:pPr lvl="1"/>
            <a:endParaRPr lang="ro-RO" sz="3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Arhitectura </a:t>
            </a:r>
            <a:r>
              <a:rPr lang="ro-RO" dirty="0"/>
              <a:t>aplicaţiei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API Client:</a:t>
            </a:r>
          </a:p>
          <a:p>
            <a:pPr lvl="1"/>
            <a:r>
              <a:rPr lang="ro-RO" sz="3200" dirty="0" smtClean="0"/>
              <a:t>demo interactiv clasificare imagini şi</a:t>
            </a:r>
          </a:p>
          <a:p>
            <a:pPr marL="457200" lvl="1" indent="0">
              <a:buNone/>
            </a:pPr>
            <a:r>
              <a:rPr lang="ro-RO" sz="3200" dirty="0"/>
              <a:t>şi recunoaştere de obiecte în </a:t>
            </a:r>
            <a:r>
              <a:rPr lang="ro-RO" sz="3200" dirty="0" smtClean="0"/>
              <a:t>imagini</a:t>
            </a:r>
          </a:p>
          <a:p>
            <a:pPr lvl="1"/>
            <a:r>
              <a:rPr lang="ro-RO" sz="3200" dirty="0" smtClean="0"/>
              <a:t>mecanism de autentificare</a:t>
            </a:r>
          </a:p>
          <a:p>
            <a:pPr lvl="1"/>
            <a:r>
              <a:rPr lang="ro-RO" sz="3200" dirty="0" smtClean="0"/>
              <a:t>generarea de API keys</a:t>
            </a:r>
          </a:p>
          <a:p>
            <a:pPr lvl="1"/>
            <a:r>
              <a:rPr lang="ro-RO" sz="3200" dirty="0" smtClean="0"/>
              <a:t>suport pentru crearea modelelor</a:t>
            </a:r>
            <a:endParaRPr lang="ro-RO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Arhitectura aplicaţiei</a:t>
            </a:r>
            <a:br>
              <a:rPr lang="ro-RO" dirty="0"/>
            </a:b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1592456"/>
            <a:ext cx="6052457" cy="48140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Arhitectura aplicaţiei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 smtClean="0"/>
              <a:t>Server Treasure Hunt:</a:t>
            </a:r>
          </a:p>
          <a:p>
            <a:pPr lvl="1"/>
            <a:r>
              <a:rPr lang="ro-RO" sz="3000" dirty="0" smtClean="0"/>
              <a:t> foloseşte funcţionalitaţile oferite de API</a:t>
            </a:r>
          </a:p>
          <a:p>
            <a:pPr lvl="1"/>
            <a:r>
              <a:rPr lang="ro-RO" sz="3000" dirty="0" smtClean="0"/>
              <a:t> mecanism de securitate bazat pe JWToken</a:t>
            </a:r>
          </a:p>
          <a:p>
            <a:pPr lvl="1"/>
            <a:r>
              <a:rPr lang="ro-RO" sz="3000" dirty="0"/>
              <a:t> </a:t>
            </a:r>
            <a:r>
              <a:rPr lang="ro-RO" sz="3000" dirty="0" smtClean="0"/>
              <a:t>mecanism Resourcefull PubSub </a:t>
            </a:r>
          </a:p>
          <a:p>
            <a:pPr lvl="1"/>
            <a:r>
              <a:rPr lang="ro-RO" sz="3000" dirty="0"/>
              <a:t> </a:t>
            </a:r>
            <a:r>
              <a:rPr lang="ro-RO" sz="3000" dirty="0" smtClean="0"/>
              <a:t>folosirea implicită a unui ORM – Waterline</a:t>
            </a:r>
          </a:p>
          <a:p>
            <a:pPr lvl="1"/>
            <a:r>
              <a:rPr lang="ro-RO" sz="3000" dirty="0"/>
              <a:t> </a:t>
            </a:r>
            <a:r>
              <a:rPr lang="ro-RO" sz="3000" dirty="0" smtClean="0"/>
              <a:t>sistem de log-uri</a:t>
            </a:r>
            <a:endParaRPr lang="ro-RO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Arhitectura aplicaţiei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92500" lnSpcReduction="10000"/>
          </a:bodyPr>
          <a:lstStyle/>
          <a:p>
            <a:r>
              <a:rPr lang="ro-RO" sz="3200" dirty="0" smtClean="0"/>
              <a:t>Client Treasure Hunt:</a:t>
            </a:r>
          </a:p>
          <a:p>
            <a:pPr lvl="1"/>
            <a:r>
              <a:rPr lang="ro-RO" sz="3000" dirty="0"/>
              <a:t> </a:t>
            </a:r>
            <a:r>
              <a:rPr lang="ro-RO" sz="3000" dirty="0" smtClean="0"/>
              <a:t>crearea de fotografii şi</a:t>
            </a:r>
          </a:p>
          <a:p>
            <a:pPr marL="457200" lvl="1" indent="0">
              <a:buNone/>
            </a:pPr>
            <a:r>
              <a:rPr lang="ro-RO" sz="3000" dirty="0"/>
              <a:t>trimiterea acestora către </a:t>
            </a:r>
            <a:r>
              <a:rPr lang="ro-RO" sz="3000" dirty="0" smtClean="0"/>
              <a:t>server</a:t>
            </a:r>
          </a:p>
          <a:p>
            <a:pPr lvl="1"/>
            <a:r>
              <a:rPr lang="ro-RO" sz="3000" dirty="0"/>
              <a:t> </a:t>
            </a:r>
            <a:r>
              <a:rPr lang="ro-RO" sz="3000" dirty="0" smtClean="0"/>
              <a:t>afişare notificări</a:t>
            </a:r>
          </a:p>
          <a:p>
            <a:pPr lvl="1"/>
            <a:r>
              <a:rPr lang="ro-RO" sz="3000" dirty="0"/>
              <a:t> </a:t>
            </a:r>
            <a:r>
              <a:rPr lang="ro-RO" sz="3000" dirty="0" smtClean="0"/>
              <a:t>folosirea funcţionalitaţilor oferite de serverul Treasure Hunt</a:t>
            </a:r>
          </a:p>
          <a:p>
            <a:pPr lvl="1"/>
            <a:endParaRPr lang="ro-RO" sz="3000" dirty="0" smtClean="0"/>
          </a:p>
          <a:p>
            <a:pPr marL="457200" lvl="1" indent="0">
              <a:buNone/>
            </a:pPr>
            <a:r>
              <a:rPr lang="ro-RO" sz="3000" dirty="0" smtClean="0"/>
              <a:t> </a:t>
            </a:r>
            <a:endParaRPr lang="ro-RO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83" y="2160589"/>
            <a:ext cx="1093174" cy="185449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5596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Arhitectura aplicaţiei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37" y="1270000"/>
            <a:ext cx="5849855" cy="51364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383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API customizabil pentru detectarea de obiecte în imagini </vt:lpstr>
      <vt:lpstr>Cuprins</vt:lpstr>
      <vt:lpstr>Arhitectura aplicaţiei </vt:lpstr>
      <vt:lpstr>Arhitectura aplicaţiei </vt:lpstr>
      <vt:lpstr>Arhitectura aplicaţiei </vt:lpstr>
      <vt:lpstr>Arhitectura aplicaţiei </vt:lpstr>
      <vt:lpstr>Arhitectura aplicaţiei</vt:lpstr>
      <vt:lpstr>Arhitectura aplicaţiei</vt:lpstr>
      <vt:lpstr>Arhitectura aplicaţiei</vt:lpstr>
      <vt:lpstr>Cloud</vt:lpstr>
      <vt:lpstr>Oriented FAST and rotated BRIEF </vt:lpstr>
      <vt:lpstr>Algoritmi de clasificare</vt:lpstr>
      <vt:lpstr>Statistici</vt:lpstr>
      <vt:lpstr>Concluzii</vt:lpstr>
      <vt:lpstr>Direcţii de viitor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customizabil pentru detectarea de obiecte în imagini </dc:title>
  <dc:creator>swatch</dc:creator>
  <cp:lastModifiedBy>swatch</cp:lastModifiedBy>
  <cp:revision>20</cp:revision>
  <dcterms:created xsi:type="dcterms:W3CDTF">2017-07-01T09:25:04Z</dcterms:created>
  <dcterms:modified xsi:type="dcterms:W3CDTF">2017-07-01T15:15:18Z</dcterms:modified>
</cp:coreProperties>
</file>