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5033" autoAdjust="0"/>
  </p:normalViewPr>
  <p:slideViewPr>
    <p:cSldViewPr snapToGrid="0" snapToObjects="1">
      <p:cViewPr varScale="1">
        <p:scale>
          <a:sx n="109" d="100"/>
          <a:sy n="109" d="100"/>
        </p:scale>
        <p:origin x="70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E1DB-CAB8-493C-BC37-141960D426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cs typeface="Calibri Light"/>
              </a:rPr>
              <a:t>Opinion mining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444B3-B635-4F52-ACC4-A90412748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Cobuz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ionut-alexandru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grupa</a:t>
            </a:r>
            <a:r>
              <a:rPr lang="en-US" dirty="0">
                <a:cs typeface="Calibri"/>
              </a:rPr>
              <a:t> 344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057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A324-69A3-4B18-9D49-A6DE0025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57609-8233-407B-B45F-79B28CEA7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cs typeface="Calibri"/>
              </a:rPr>
              <a:t>   O </a:t>
            </a:r>
            <a:r>
              <a:rPr lang="en-US" sz="2400" dirty="0" err="1">
                <a:cs typeface="Calibri"/>
              </a:rPr>
              <a:t>alta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provocare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pentru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algoritmii</a:t>
            </a:r>
            <a:r>
              <a:rPr lang="en-US" sz="2400" dirty="0">
                <a:cs typeface="Calibri"/>
              </a:rPr>
              <a:t> de Opinion Mining </a:t>
            </a:r>
            <a:r>
              <a:rPr lang="en-US" sz="2400" dirty="0" err="1">
                <a:cs typeface="Calibri"/>
              </a:rPr>
              <a:t>este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descifrarea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unui</a:t>
            </a:r>
            <a:r>
              <a:rPr lang="en-US" sz="2400" dirty="0">
                <a:cs typeface="Calibri"/>
              </a:rPr>
              <a:t> text in care </a:t>
            </a:r>
            <a:r>
              <a:rPr lang="en-US" sz="2400" dirty="0" err="1">
                <a:cs typeface="Calibri"/>
              </a:rPr>
              <a:t>autorul</a:t>
            </a:r>
            <a:r>
              <a:rPr lang="en-US" sz="2400" dirty="0">
                <a:cs typeface="Calibri"/>
              </a:rPr>
              <a:t> are </a:t>
            </a:r>
            <a:r>
              <a:rPr lang="en-US" sz="2400" dirty="0" err="1">
                <a:cs typeface="Calibri"/>
              </a:rPr>
              <a:t>sentimente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contradictorii.Multe</a:t>
            </a:r>
            <a:r>
              <a:rPr lang="en-US" sz="2400" dirty="0">
                <a:cs typeface="Calibri"/>
              </a:rPr>
              <a:t> review-</a:t>
            </a:r>
            <a:r>
              <a:rPr lang="en-US" sz="2400" dirty="0" err="1">
                <a:cs typeface="Calibri"/>
              </a:rPr>
              <a:t>uri</a:t>
            </a:r>
            <a:r>
              <a:rPr lang="en-US" sz="2400" dirty="0">
                <a:cs typeface="Calibri"/>
              </a:rPr>
              <a:t> au </a:t>
            </a:r>
            <a:r>
              <a:rPr lang="en-US" sz="2400" dirty="0" err="1">
                <a:cs typeface="Calibri"/>
              </a:rPr>
              <a:t>atat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comentarii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pozitive</a:t>
            </a:r>
            <a:r>
              <a:rPr lang="en-US" sz="2400" dirty="0">
                <a:cs typeface="Calibri"/>
              </a:rPr>
              <a:t>, cat </a:t>
            </a:r>
            <a:r>
              <a:rPr lang="en-US" sz="2400" dirty="0" err="1">
                <a:cs typeface="Calibri"/>
              </a:rPr>
              <a:t>si</a:t>
            </a:r>
            <a:r>
              <a:rPr lang="en-US" sz="2400" dirty="0">
                <a:cs typeface="Calibri"/>
              </a:rPr>
              <a:t> negative, </a:t>
            </a:r>
            <a:r>
              <a:rPr lang="en-US" sz="2400" dirty="0" err="1">
                <a:cs typeface="Calibri"/>
              </a:rPr>
              <a:t>fapt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ce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poate</a:t>
            </a:r>
            <a:r>
              <a:rPr lang="en-US" sz="2400" dirty="0">
                <a:cs typeface="Calibri"/>
              </a:rPr>
              <a:t> fi </a:t>
            </a:r>
            <a:r>
              <a:rPr lang="en-US" sz="2400" dirty="0" err="1">
                <a:cs typeface="Calibri"/>
              </a:rPr>
              <a:t>controlat</a:t>
            </a:r>
            <a:r>
              <a:rPr lang="en-US" sz="2400" dirty="0">
                <a:cs typeface="Calibri"/>
              </a:rPr>
              <a:t> de </a:t>
            </a:r>
            <a:r>
              <a:rPr lang="en-US" sz="2400" dirty="0" err="1">
                <a:cs typeface="Calibri"/>
              </a:rPr>
              <a:t>analizatorii</a:t>
            </a:r>
            <a:r>
              <a:rPr lang="en-US" sz="2400" dirty="0">
                <a:cs typeface="Calibri"/>
              </a:rPr>
              <a:t> de </a:t>
            </a:r>
            <a:r>
              <a:rPr lang="en-US" sz="2400" dirty="0" err="1">
                <a:cs typeface="Calibri"/>
              </a:rPr>
              <a:t>propozitie</a:t>
            </a:r>
            <a:r>
              <a:rPr lang="en-US" sz="2400" dirty="0">
                <a:cs typeface="Calibri"/>
              </a:rPr>
              <a:t> cu </a:t>
            </a:r>
            <a:r>
              <a:rPr lang="en-US" sz="2400" dirty="0" err="1">
                <a:cs typeface="Calibri"/>
              </a:rPr>
              <a:t>conditia</a:t>
            </a:r>
            <a:r>
              <a:rPr lang="en-US" sz="2400" dirty="0">
                <a:cs typeface="Calibri"/>
              </a:rPr>
              <a:t> ca </a:t>
            </a:r>
            <a:r>
              <a:rPr lang="en-US" sz="2400" dirty="0" err="1">
                <a:cs typeface="Calibri"/>
              </a:rPr>
              <a:t>acestea</a:t>
            </a:r>
            <a:r>
              <a:rPr lang="en-US" sz="2400" dirty="0">
                <a:cs typeface="Calibri"/>
              </a:rPr>
              <a:t> sa fie separate. </a:t>
            </a:r>
            <a:r>
              <a:rPr lang="en-US" sz="2400" dirty="0" err="1">
                <a:cs typeface="Calibri"/>
              </a:rPr>
              <a:t>Problema</a:t>
            </a:r>
            <a:r>
              <a:rPr lang="en-US" sz="2400" dirty="0">
                <a:cs typeface="Calibri"/>
              </a:rPr>
              <a:t> se </a:t>
            </a:r>
            <a:r>
              <a:rPr lang="en-US" sz="2400" dirty="0" err="1">
                <a:cs typeface="Calibri"/>
              </a:rPr>
              <a:t>ridica</a:t>
            </a:r>
            <a:r>
              <a:rPr lang="en-US" sz="2400" dirty="0">
                <a:cs typeface="Calibri"/>
              </a:rPr>
              <a:t> in </a:t>
            </a:r>
            <a:r>
              <a:rPr lang="en-US" sz="2400" dirty="0" err="1">
                <a:cs typeface="Calibri"/>
              </a:rPr>
              <a:t>momentul</a:t>
            </a:r>
            <a:r>
              <a:rPr lang="en-US" sz="2400" dirty="0">
                <a:cs typeface="Calibri"/>
              </a:rPr>
              <a:t> in care o </a:t>
            </a:r>
            <a:r>
              <a:rPr lang="en-US" sz="2400" dirty="0" err="1">
                <a:cs typeface="Calibri"/>
              </a:rPr>
              <a:t>singura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propozitie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contine</a:t>
            </a:r>
            <a:r>
              <a:rPr lang="en-US" sz="2400" dirty="0">
                <a:cs typeface="Calibri"/>
              </a:rPr>
              <a:t> </a:t>
            </a:r>
            <a:r>
              <a:rPr lang="en-US" sz="2400" dirty="0" err="1">
                <a:cs typeface="Calibri"/>
              </a:rPr>
              <a:t>sentimente</a:t>
            </a:r>
            <a:r>
              <a:rPr lang="en-US" sz="2400" dirty="0">
                <a:cs typeface="Calibri"/>
              </a:rPr>
              <a:t> de </a:t>
            </a:r>
            <a:r>
              <a:rPr lang="en-US" sz="2400" dirty="0" err="1">
                <a:cs typeface="Calibri"/>
              </a:rPr>
              <a:t>ambele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feluri</a:t>
            </a:r>
            <a:r>
              <a:rPr lang="en-US" sz="2400" dirty="0">
                <a:cs typeface="Calibri"/>
              </a:rPr>
              <a:t>, </a:t>
            </a:r>
            <a:r>
              <a:rPr lang="en-US" sz="2400" dirty="0" err="1">
                <a:cs typeface="Calibri"/>
              </a:rPr>
              <a:t>acest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lucru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fiind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foarte</a:t>
            </a:r>
            <a:r>
              <a:rPr lang="en-US" sz="2400" dirty="0">
                <a:cs typeface="Calibri"/>
              </a:rPr>
              <a:t> des </a:t>
            </a:r>
            <a:r>
              <a:rPr lang="en-US" sz="2400" dirty="0" err="1">
                <a:cs typeface="Calibri"/>
              </a:rPr>
              <a:t>intalnit</a:t>
            </a:r>
            <a:r>
              <a:rPr lang="en-US" sz="2400" dirty="0">
                <a:cs typeface="Calibri"/>
              </a:rPr>
              <a:t> in </a:t>
            </a:r>
            <a:r>
              <a:rPr lang="en-US" sz="2400" dirty="0" err="1">
                <a:cs typeface="Calibri"/>
              </a:rPr>
              <a:t>mediile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informale</a:t>
            </a:r>
            <a:r>
              <a:rPr lang="en-US" sz="2400" dirty="0">
                <a:cs typeface="Calibri"/>
              </a:rPr>
              <a:t> (blog-</a:t>
            </a:r>
            <a:r>
              <a:rPr lang="en-US" sz="2400" dirty="0" err="1">
                <a:cs typeface="Calibri"/>
              </a:rPr>
              <a:t>uri</a:t>
            </a:r>
            <a:r>
              <a:rPr lang="en-US" sz="2400" dirty="0">
                <a:cs typeface="Calibri"/>
              </a:rPr>
              <a:t>, forum-</a:t>
            </a:r>
            <a:r>
              <a:rPr lang="en-US" sz="2400" dirty="0" err="1">
                <a:cs typeface="Calibri"/>
              </a:rPr>
              <a:t>uri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etc</a:t>
            </a:r>
            <a:r>
              <a:rPr lang="en-US" sz="2400" dirty="0">
                <a:cs typeface="Calibri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29705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A1C2-0F79-432D-BDA8-4B18BC65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Opinion mining - model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B8586C2-B106-4BC9-BC1A-12B8A27ED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8329" y="2142067"/>
            <a:ext cx="3686369" cy="364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03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B5A1-EA9A-4FDF-B699-D5498BBF4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0AA36-D8E1-46C3-BA7E-464C77D5D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cs typeface="Calibri"/>
              </a:rPr>
              <a:t> </a:t>
            </a:r>
            <a:r>
              <a:rPr lang="en-US" sz="3600" dirty="0" err="1">
                <a:cs typeface="Calibri"/>
              </a:rPr>
              <a:t>Pasul</a:t>
            </a:r>
            <a:r>
              <a:rPr lang="en-US" sz="3600" dirty="0">
                <a:cs typeface="Calibri"/>
              </a:rPr>
              <a:t> 1 -  </a:t>
            </a:r>
            <a:r>
              <a:rPr lang="en-US" sz="3600" dirty="0" err="1">
                <a:cs typeface="Calibri"/>
              </a:rPr>
              <a:t>Colectarea</a:t>
            </a:r>
            <a:r>
              <a:rPr lang="en-US" sz="3600" dirty="0">
                <a:cs typeface="Calibri"/>
              </a:rPr>
              <a:t> review-</a:t>
            </a:r>
            <a:r>
              <a:rPr lang="en-US" sz="3600" dirty="0" err="1">
                <a:cs typeface="Calibri"/>
              </a:rPr>
              <a:t>urilor</a:t>
            </a:r>
            <a:r>
              <a:rPr lang="en-US" sz="3600" dirty="0">
                <a:cs typeface="Calibri"/>
              </a:rPr>
              <a:t> </a:t>
            </a:r>
          </a:p>
          <a:p>
            <a:pPr marL="0" indent="0">
              <a:buNone/>
            </a:pPr>
            <a:r>
              <a:rPr lang="en-US" sz="3600" dirty="0">
                <a:cs typeface="Calibri"/>
              </a:rPr>
              <a:t>     </a:t>
            </a:r>
            <a:r>
              <a:rPr lang="en-US" sz="2400" dirty="0" err="1">
                <a:cs typeface="Calibri"/>
              </a:rPr>
              <a:t>Daca</a:t>
            </a:r>
            <a:r>
              <a:rPr lang="en-US" sz="2400" dirty="0">
                <a:cs typeface="Calibri"/>
              </a:rPr>
              <a:t> ne </a:t>
            </a:r>
            <a:r>
              <a:rPr lang="en-US" sz="2400" dirty="0" err="1">
                <a:cs typeface="Calibri"/>
              </a:rPr>
              <a:t>gandim</a:t>
            </a:r>
            <a:r>
              <a:rPr lang="en-US" sz="2400" dirty="0">
                <a:cs typeface="Calibri"/>
              </a:rPr>
              <a:t> la </a:t>
            </a:r>
            <a:r>
              <a:rPr lang="en-US" sz="2400" dirty="0" err="1">
                <a:cs typeface="Calibri"/>
              </a:rPr>
              <a:t>obtinerea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unei</a:t>
            </a:r>
            <a:r>
              <a:rPr lang="en-US" sz="2400" dirty="0">
                <a:cs typeface="Calibri"/>
              </a:rPr>
              <a:t> </a:t>
            </a:r>
            <a:r>
              <a:rPr lang="en-US" sz="2400" dirty="0" err="1">
                <a:cs typeface="Calibri"/>
              </a:rPr>
              <a:t>opinii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generale</a:t>
            </a:r>
            <a:r>
              <a:rPr lang="en-US" sz="2400" dirty="0">
                <a:cs typeface="Calibri"/>
              </a:rPr>
              <a:t> legate de un </a:t>
            </a:r>
            <a:r>
              <a:rPr lang="en-US" sz="2400" dirty="0" err="1">
                <a:cs typeface="Calibri"/>
              </a:rPr>
              <a:t>produs</a:t>
            </a:r>
            <a:r>
              <a:rPr lang="en-US" sz="2400" dirty="0">
                <a:cs typeface="Calibri"/>
              </a:rPr>
              <a:t>, </a:t>
            </a:r>
            <a:r>
              <a:rPr lang="en-US" sz="2400" dirty="0" err="1">
                <a:cs typeface="Calibri"/>
              </a:rPr>
              <a:t>primul</a:t>
            </a:r>
            <a:r>
              <a:rPr lang="en-US" sz="2400" dirty="0">
                <a:cs typeface="Calibri"/>
              </a:rPr>
              <a:t> pas </a:t>
            </a:r>
            <a:r>
              <a:rPr lang="en-US" sz="2400" dirty="0" err="1">
                <a:cs typeface="Calibri"/>
              </a:rPr>
              <a:t>presupune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colectarea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tuturor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reviewurilor</a:t>
            </a:r>
            <a:r>
              <a:rPr lang="en-US" sz="2400" dirty="0">
                <a:cs typeface="Calibri"/>
              </a:rPr>
              <a:t> legate de </a:t>
            </a:r>
            <a:r>
              <a:rPr lang="en-US" sz="2400" dirty="0" err="1">
                <a:cs typeface="Calibri"/>
              </a:rPr>
              <a:t>acesta</a:t>
            </a:r>
            <a:r>
              <a:rPr lang="en-US" sz="2400" dirty="0">
                <a:cs typeface="Calibri"/>
              </a:rPr>
              <a:t> la un </a:t>
            </a:r>
            <a:r>
              <a:rPr lang="en-US" sz="2400" dirty="0" err="1">
                <a:cs typeface="Calibri"/>
              </a:rPr>
              <a:t>anumit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timp</a:t>
            </a:r>
            <a:r>
              <a:rPr lang="en-US" sz="2400" dirty="0">
                <a:cs typeface="Calibri"/>
              </a:rPr>
              <a:t>, </a:t>
            </a:r>
            <a:r>
              <a:rPr lang="en-US" sz="2400" dirty="0" err="1">
                <a:cs typeface="Calibri"/>
              </a:rPr>
              <a:t>sau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intre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doua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intervale</a:t>
            </a:r>
            <a:r>
              <a:rPr lang="en-US" sz="2400" dirty="0">
                <a:cs typeface="Calibri"/>
              </a:rPr>
              <a:t> de </a:t>
            </a:r>
            <a:r>
              <a:rPr lang="en-US" sz="2400" dirty="0" err="1">
                <a:cs typeface="Calibri"/>
              </a:rPr>
              <a:t>timp.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Reviewurile</a:t>
            </a:r>
            <a:r>
              <a:rPr lang="en-US" sz="2400" dirty="0">
                <a:cs typeface="Calibri"/>
              </a:rPr>
              <a:t> pot fi </a:t>
            </a:r>
            <a:r>
              <a:rPr lang="en-US" sz="2400" dirty="0" err="1">
                <a:cs typeface="Calibri"/>
              </a:rPr>
              <a:t>extrase</a:t>
            </a:r>
            <a:r>
              <a:rPr lang="en-US" sz="2400" dirty="0">
                <a:cs typeface="Calibri"/>
              </a:rPr>
              <a:t> din </a:t>
            </a:r>
            <a:r>
              <a:rPr lang="en-US" sz="2400" dirty="0" err="1">
                <a:cs typeface="Calibri"/>
              </a:rPr>
              <a:t>formulare</a:t>
            </a:r>
            <a:r>
              <a:rPr lang="en-US" sz="2400" dirty="0">
                <a:cs typeface="Calibri"/>
              </a:rPr>
              <a:t> online, </a:t>
            </a:r>
            <a:r>
              <a:rPr lang="en-US" sz="2400" dirty="0" err="1">
                <a:cs typeface="Calibri"/>
              </a:rPr>
              <a:t>bloguri</a:t>
            </a:r>
            <a:r>
              <a:rPr lang="en-US" sz="2400" dirty="0">
                <a:cs typeface="Calibri"/>
              </a:rPr>
              <a:t>, social media, </a:t>
            </a:r>
            <a:r>
              <a:rPr lang="en-US" sz="2400" dirty="0" err="1">
                <a:cs typeface="Calibri"/>
              </a:rPr>
              <a:t>forumuri</a:t>
            </a:r>
            <a:r>
              <a:rPr lang="en-US" sz="2400" dirty="0">
                <a:cs typeface="Calibri"/>
              </a:rPr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271274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8927-6D60-4ABE-9A06-913D6C86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6B4AD-22D1-4F98-B6B3-F1F8D74A1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cs typeface="Calibri"/>
              </a:rPr>
              <a:t>  </a:t>
            </a:r>
            <a:r>
              <a:rPr lang="en-US" sz="3600" dirty="0">
                <a:cs typeface="Calibri"/>
              </a:rPr>
              <a:t>  </a:t>
            </a:r>
            <a:r>
              <a:rPr lang="en-US" sz="3600" dirty="0" err="1">
                <a:cs typeface="Calibri"/>
              </a:rPr>
              <a:t>Pasul</a:t>
            </a:r>
            <a:r>
              <a:rPr lang="en-US" sz="3600" dirty="0">
                <a:cs typeface="Calibri"/>
              </a:rPr>
              <a:t> 2 – Data Preparation </a:t>
            </a:r>
          </a:p>
          <a:p>
            <a:pPr marL="0" indent="0">
              <a:buNone/>
            </a:pPr>
            <a:r>
              <a:rPr lang="en-US" sz="3600" dirty="0">
                <a:cs typeface="Calibri"/>
              </a:rPr>
              <a:t>    </a:t>
            </a:r>
            <a:r>
              <a:rPr lang="en-US" sz="2400" dirty="0">
                <a:cs typeface="Calibri"/>
              </a:rPr>
              <a:t>     </a:t>
            </a:r>
            <a:r>
              <a:rPr lang="en-US" sz="2400" dirty="0" err="1">
                <a:cs typeface="Calibri"/>
              </a:rPr>
              <a:t>Acest</a:t>
            </a:r>
            <a:r>
              <a:rPr lang="en-US" sz="2400" dirty="0">
                <a:cs typeface="Calibri"/>
              </a:rPr>
              <a:t> pas </a:t>
            </a:r>
            <a:r>
              <a:rPr lang="en-US" sz="2400" dirty="0" err="1">
                <a:cs typeface="Calibri"/>
              </a:rPr>
              <a:t>presupune</a:t>
            </a:r>
            <a:r>
              <a:rPr lang="en-US" sz="2400" dirty="0">
                <a:cs typeface="Calibri"/>
              </a:rPr>
              <a:t> o </a:t>
            </a:r>
            <a:r>
              <a:rPr lang="en-US" sz="2400" dirty="0" err="1">
                <a:cs typeface="Calibri"/>
              </a:rPr>
              <a:t>preprocesare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necesara</a:t>
            </a:r>
            <a:r>
              <a:rPr lang="en-US" sz="2400" dirty="0">
                <a:cs typeface="Calibri"/>
              </a:rPr>
              <a:t> a </a:t>
            </a:r>
            <a:r>
              <a:rPr lang="en-US" sz="2400" dirty="0" err="1">
                <a:cs typeface="Calibri"/>
              </a:rPr>
              <a:t>datelor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si</a:t>
            </a:r>
            <a:r>
              <a:rPr lang="en-US" sz="2400" dirty="0">
                <a:cs typeface="Calibri"/>
              </a:rPr>
              <a:t> </a:t>
            </a:r>
            <a:r>
              <a:rPr lang="en-US" sz="2400" dirty="0" err="1">
                <a:cs typeface="Calibri"/>
              </a:rPr>
              <a:t>alegerea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elementelor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relevante</a:t>
            </a:r>
            <a:r>
              <a:rPr lang="en-US" sz="2400" dirty="0">
                <a:cs typeface="Calibri"/>
              </a:rPr>
              <a:t> din </a:t>
            </a:r>
            <a:r>
              <a:rPr lang="en-US" sz="2400" dirty="0" err="1">
                <a:cs typeface="Calibri"/>
              </a:rPr>
              <a:t>acestea</a:t>
            </a:r>
            <a:r>
              <a:rPr lang="en-US" sz="2400" dirty="0">
                <a:cs typeface="Calibri"/>
              </a:rPr>
              <a:t>. In general, </a:t>
            </a:r>
            <a:r>
              <a:rPr lang="en-US" sz="2400" dirty="0" err="1">
                <a:cs typeface="Calibri"/>
              </a:rPr>
              <a:t>pasii</a:t>
            </a:r>
            <a:r>
              <a:rPr lang="en-US" sz="2400" dirty="0">
                <a:cs typeface="Calibri"/>
              </a:rPr>
              <a:t> de </a:t>
            </a:r>
            <a:r>
              <a:rPr lang="en-US" sz="2400" dirty="0" err="1">
                <a:cs typeface="Calibri"/>
              </a:rPr>
              <a:t>preprocesare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cuprind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eliminarea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continutului</a:t>
            </a:r>
            <a:r>
              <a:rPr lang="en-US" sz="2400" dirty="0">
                <a:cs typeface="Calibri"/>
              </a:rPr>
              <a:t> non-textual </a:t>
            </a:r>
            <a:r>
              <a:rPr lang="en-US" sz="2400" dirty="0" err="1">
                <a:cs typeface="Calibri"/>
              </a:rPr>
              <a:t>sau</a:t>
            </a:r>
            <a:r>
              <a:rPr lang="en-US" sz="2400" dirty="0">
                <a:cs typeface="Calibri"/>
              </a:rPr>
              <a:t> a </a:t>
            </a:r>
            <a:r>
              <a:rPr lang="en-US" sz="2400" dirty="0" err="1">
                <a:cs typeface="Calibri"/>
              </a:rPr>
              <a:t>tagurilor</a:t>
            </a:r>
            <a:r>
              <a:rPr lang="en-US" sz="2400" dirty="0">
                <a:cs typeface="Calibri"/>
              </a:rPr>
              <a:t> markup(</a:t>
            </a:r>
            <a:r>
              <a:rPr lang="en-US" sz="2400" dirty="0" err="1">
                <a:cs typeface="Calibri"/>
              </a:rPr>
              <a:t>pentru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paginile</a:t>
            </a:r>
            <a:r>
              <a:rPr lang="en-US" sz="2400" dirty="0">
                <a:cs typeface="Calibri"/>
              </a:rPr>
              <a:t> html) </a:t>
            </a:r>
            <a:r>
              <a:rPr lang="en-US" sz="2400" dirty="0" err="1">
                <a:cs typeface="Calibri"/>
              </a:rPr>
              <a:t>si</a:t>
            </a:r>
            <a:r>
              <a:rPr lang="en-US" sz="2400" dirty="0">
                <a:cs typeface="Calibri"/>
              </a:rPr>
              <a:t> a </a:t>
            </a:r>
            <a:r>
              <a:rPr lang="en-US" sz="2400" dirty="0" err="1">
                <a:cs typeface="Calibri"/>
              </a:rPr>
              <a:t>informatiilor</a:t>
            </a:r>
            <a:r>
              <a:rPr lang="en-US" sz="2400" dirty="0">
                <a:cs typeface="Calibri"/>
              </a:rPr>
              <a:t> din </a:t>
            </a:r>
            <a:r>
              <a:rPr lang="en-US" sz="2400" dirty="0" err="1">
                <a:cs typeface="Calibri"/>
              </a:rPr>
              <a:t>texte</a:t>
            </a:r>
            <a:r>
              <a:rPr lang="en-US" sz="2400" dirty="0">
                <a:cs typeface="Calibri"/>
              </a:rPr>
              <a:t> </a:t>
            </a:r>
            <a:r>
              <a:rPr lang="en-US" sz="2400" dirty="0" err="1">
                <a:cs typeface="Calibri"/>
              </a:rPr>
              <a:t>ce</a:t>
            </a:r>
            <a:r>
              <a:rPr lang="en-US" sz="2400" dirty="0">
                <a:cs typeface="Calibri"/>
              </a:rPr>
              <a:t> nu </a:t>
            </a:r>
            <a:r>
              <a:rPr lang="en-US" sz="2400" dirty="0" err="1">
                <a:cs typeface="Calibri"/>
              </a:rPr>
              <a:t>ajuta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algoritmul</a:t>
            </a:r>
            <a:r>
              <a:rPr lang="en-US" sz="2400" dirty="0">
                <a:cs typeface="Calibri"/>
              </a:rPr>
              <a:t> sa </a:t>
            </a:r>
            <a:r>
              <a:rPr lang="en-US" sz="2400" dirty="0" err="1">
                <a:cs typeface="Calibri"/>
              </a:rPr>
              <a:t>realizeze</a:t>
            </a:r>
            <a:r>
              <a:rPr lang="en-US" sz="2400" dirty="0">
                <a:cs typeface="Calibri"/>
              </a:rPr>
              <a:t> o </a:t>
            </a:r>
            <a:r>
              <a:rPr lang="en-US" sz="2400" dirty="0" err="1">
                <a:cs typeface="Calibri"/>
              </a:rPr>
              <a:t>clasificare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corecta</a:t>
            </a:r>
            <a:r>
              <a:rPr lang="en-US" sz="2400" dirty="0">
                <a:cs typeface="Calibri"/>
              </a:rPr>
              <a:t>, cum </a:t>
            </a:r>
            <a:r>
              <a:rPr lang="en-US" sz="2400" dirty="0" err="1">
                <a:cs typeface="Calibri"/>
              </a:rPr>
              <a:t>ar</a:t>
            </a:r>
            <a:r>
              <a:rPr lang="en-US" sz="2400" dirty="0">
                <a:cs typeface="Calibri"/>
              </a:rPr>
              <a:t> fi </a:t>
            </a:r>
            <a:r>
              <a:rPr lang="en-US" sz="2400" dirty="0" err="1">
                <a:cs typeface="Calibri"/>
              </a:rPr>
              <a:t>nume</a:t>
            </a:r>
            <a:r>
              <a:rPr lang="en-US" sz="2400" dirty="0">
                <a:cs typeface="Calibri"/>
              </a:rPr>
              <a:t>, date etc.</a:t>
            </a:r>
          </a:p>
        </p:txBody>
      </p:sp>
    </p:spTree>
    <p:extLst>
      <p:ext uri="{BB962C8B-B14F-4D97-AF65-F5344CB8AC3E}">
        <p14:creationId xmlns:p14="http://schemas.microsoft.com/office/powerpoint/2010/main" val="1253322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0DC70-6DD1-47EF-9D25-3BE7DAA52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E4688-7807-449E-87AA-6283AD760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>
                <a:cs typeface="Calibri" panose="020F0502020204030204"/>
              </a:rPr>
              <a:t> </a:t>
            </a:r>
            <a:r>
              <a:rPr lang="en-US" sz="3600" dirty="0" err="1">
                <a:cs typeface="Calibri" panose="020F0502020204030204"/>
              </a:rPr>
              <a:t>Pasul</a:t>
            </a:r>
            <a:r>
              <a:rPr lang="en-US" sz="3600" dirty="0">
                <a:cs typeface="Calibri" panose="020F0502020204030204"/>
              </a:rPr>
              <a:t> 3 – Review Analysis</a:t>
            </a:r>
          </a:p>
          <a:p>
            <a:pPr marL="0" indent="0">
              <a:buNone/>
            </a:pPr>
            <a:r>
              <a:rPr lang="en-US" sz="3600" dirty="0">
                <a:cs typeface="Calibri" panose="020F0502020204030204"/>
              </a:rPr>
              <a:t>     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Pasul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presupune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analizarea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caracteristicilor</a:t>
            </a:r>
            <a:r>
              <a:rPr lang="en-US" sz="2400" dirty="0">
                <a:cs typeface="Calibri" panose="020F0502020204030204"/>
              </a:rPr>
              <a:t> de </a:t>
            </a:r>
            <a:r>
              <a:rPr lang="en-US" sz="2400" dirty="0" err="1">
                <a:cs typeface="Calibri" panose="020F0502020204030204"/>
              </a:rPr>
              <a:t>limbaj</a:t>
            </a:r>
            <a:r>
              <a:rPr lang="en-US" sz="2400" dirty="0">
                <a:cs typeface="Calibri" panose="020F0502020204030204"/>
              </a:rPr>
              <a:t> ale </a:t>
            </a:r>
            <a:r>
              <a:rPr lang="en-US" sz="2400" dirty="0" err="1">
                <a:cs typeface="Calibri" panose="020F0502020204030204"/>
              </a:rPr>
              <a:t>reviewurilor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astfel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incat</a:t>
            </a:r>
            <a:r>
              <a:rPr lang="en-US" sz="2400" dirty="0">
                <a:cs typeface="Calibri" panose="020F0502020204030204"/>
              </a:rPr>
              <a:t> sa se </a:t>
            </a:r>
            <a:r>
              <a:rPr lang="en-US" sz="2400" dirty="0" err="1">
                <a:cs typeface="Calibri" panose="020F0502020204030204"/>
              </a:rPr>
              <a:t>poata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identifica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informatie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utila</a:t>
            </a:r>
            <a:r>
              <a:rPr lang="en-US" sz="2400" dirty="0">
                <a:cs typeface="Calibri" panose="020F0502020204030204"/>
              </a:rPr>
              <a:t> cum </a:t>
            </a:r>
            <a:r>
              <a:rPr lang="en-US" sz="2400" dirty="0" err="1">
                <a:cs typeface="Calibri" panose="020F0502020204030204"/>
              </a:rPr>
              <a:t>ar</a:t>
            </a:r>
            <a:r>
              <a:rPr lang="en-US" sz="2400" dirty="0">
                <a:cs typeface="Calibri" panose="020F0502020204030204"/>
              </a:rPr>
              <a:t> fi </a:t>
            </a:r>
            <a:r>
              <a:rPr lang="en-US" sz="2400" dirty="0" err="1">
                <a:cs typeface="Calibri" panose="020F0502020204030204"/>
              </a:rPr>
              <a:t>pareri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sau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caracteristici</a:t>
            </a:r>
            <a:r>
              <a:rPr lang="en-US" sz="2400" dirty="0">
                <a:cs typeface="Calibri" panose="020F0502020204030204"/>
              </a:rPr>
              <a:t> ale </a:t>
            </a:r>
            <a:r>
              <a:rPr lang="en-US" sz="2400" dirty="0" err="1">
                <a:cs typeface="Calibri" panose="020F0502020204030204"/>
              </a:rPr>
              <a:t>produselor</a:t>
            </a:r>
            <a:r>
              <a:rPr lang="en-US" sz="2400" dirty="0">
                <a:cs typeface="Calibri" panose="020F0502020204030204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cs typeface="Calibri" panose="020F0502020204030204"/>
              </a:rPr>
              <a:t>        De </a:t>
            </a:r>
            <a:r>
              <a:rPr lang="en-US" sz="2400" dirty="0" err="1">
                <a:cs typeface="Calibri" panose="020F0502020204030204"/>
              </a:rPr>
              <a:t>asemenea</a:t>
            </a:r>
            <a:r>
              <a:rPr lang="en-US" sz="2400" dirty="0">
                <a:cs typeface="Calibri" panose="020F0502020204030204"/>
              </a:rPr>
              <a:t>, </a:t>
            </a:r>
            <a:r>
              <a:rPr lang="en-US" sz="2400" dirty="0" err="1">
                <a:cs typeface="Calibri" panose="020F0502020204030204"/>
              </a:rPr>
              <a:t>analiza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reviewurilor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proceseaza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textele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prin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aplicarea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unor</a:t>
            </a:r>
            <a:r>
              <a:rPr lang="en-US" sz="2400" dirty="0">
                <a:cs typeface="Calibri" panose="020F0502020204030204"/>
              </a:rPr>
              <a:t> task-</a:t>
            </a:r>
            <a:r>
              <a:rPr lang="en-US" sz="2400" dirty="0" err="1">
                <a:cs typeface="Calibri" panose="020F0502020204030204"/>
              </a:rPr>
              <a:t>uri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lingvistice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computationale</a:t>
            </a:r>
            <a:r>
              <a:rPr lang="en-US" sz="2400" dirty="0">
                <a:cs typeface="Calibri" panose="020F0502020204030204"/>
              </a:rPr>
              <a:t>, ca </a:t>
            </a:r>
            <a:r>
              <a:rPr lang="en-US" sz="2400" dirty="0" err="1">
                <a:cs typeface="Calibri" panose="020F0502020204030204"/>
              </a:rPr>
              <a:t>mai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apoi</a:t>
            </a:r>
            <a:r>
              <a:rPr lang="en-US" sz="2400" dirty="0">
                <a:cs typeface="Calibri" panose="020F0502020204030204"/>
              </a:rPr>
              <a:t> sa </a:t>
            </a:r>
            <a:r>
              <a:rPr lang="en-US" sz="2400" dirty="0" err="1">
                <a:cs typeface="Calibri" panose="020F0502020204030204"/>
              </a:rPr>
              <a:t>poata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extrage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parerile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sau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caracteristicile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produselor</a:t>
            </a:r>
            <a:r>
              <a:rPr lang="en-US" sz="2400" dirty="0">
                <a:cs typeface="Calibri" panose="020F050202020403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1578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A0476-29E1-4FDF-85F0-1FDB3578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2E0E1-7B5E-49DA-9E7B-E4B0B1C58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>
                <a:cs typeface="Calibri"/>
              </a:rPr>
              <a:t> </a:t>
            </a:r>
            <a:r>
              <a:rPr lang="en-US" sz="3600" dirty="0" err="1">
                <a:cs typeface="Calibri"/>
              </a:rPr>
              <a:t>Pasul</a:t>
            </a:r>
            <a:r>
              <a:rPr lang="en-US" sz="3600" dirty="0">
                <a:cs typeface="Calibri"/>
              </a:rPr>
              <a:t> 4 – Sentiment Classification </a:t>
            </a:r>
          </a:p>
          <a:p>
            <a:pPr marL="0" indent="0">
              <a:buNone/>
            </a:pPr>
            <a:r>
              <a:rPr lang="en-US" sz="3600" dirty="0">
                <a:cs typeface="Calibri"/>
              </a:rPr>
              <a:t>     </a:t>
            </a:r>
            <a:r>
              <a:rPr lang="en-US" sz="2400" dirty="0">
                <a:cs typeface="Calibri"/>
              </a:rPr>
              <a:t>  </a:t>
            </a:r>
            <a:r>
              <a:rPr lang="en-US" sz="2400" dirty="0" err="1">
                <a:cs typeface="Calibri"/>
              </a:rPr>
              <a:t>Pentru</a:t>
            </a:r>
            <a:r>
              <a:rPr lang="en-US" sz="2400" dirty="0">
                <a:cs typeface="Calibri"/>
              </a:rPr>
              <a:t> a </a:t>
            </a:r>
            <a:r>
              <a:rPr lang="en-US" sz="2400" dirty="0" err="1">
                <a:cs typeface="Calibri"/>
              </a:rPr>
              <a:t>clasifica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opiniile</a:t>
            </a:r>
            <a:r>
              <a:rPr lang="en-US" sz="2400" dirty="0">
                <a:cs typeface="Calibri"/>
              </a:rPr>
              <a:t> se </a:t>
            </a:r>
            <a:r>
              <a:rPr lang="en-US" sz="2400" dirty="0" err="1">
                <a:cs typeface="Calibri"/>
              </a:rPr>
              <a:t>folosesc</a:t>
            </a:r>
            <a:r>
              <a:rPr lang="en-US" sz="2400" dirty="0">
                <a:cs typeface="Calibri"/>
              </a:rPr>
              <a:t> 2 </a:t>
            </a:r>
            <a:r>
              <a:rPr lang="en-US" sz="2400" dirty="0" err="1">
                <a:cs typeface="Calibri"/>
              </a:rPr>
              <a:t>tehnici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principale</a:t>
            </a:r>
            <a:r>
              <a:rPr lang="en-US" sz="2400" dirty="0">
                <a:cs typeface="Calibri"/>
              </a:rPr>
              <a:t> 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 -  </a:t>
            </a:r>
            <a:r>
              <a:rPr lang="en-US" sz="2400" dirty="0" err="1">
                <a:cs typeface="Calibri"/>
              </a:rPr>
              <a:t>Tehnica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simbolica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utilizeaza</a:t>
            </a:r>
            <a:r>
              <a:rPr lang="en-US" sz="2400" dirty="0">
                <a:cs typeface="Calibri"/>
              </a:rPr>
              <a:t> reguli </a:t>
            </a:r>
            <a:r>
              <a:rPr lang="en-US" sz="2400" dirty="0" err="1">
                <a:cs typeface="Calibri"/>
              </a:rPr>
              <a:t>facute</a:t>
            </a:r>
            <a:r>
              <a:rPr lang="en-US" sz="2400" dirty="0">
                <a:cs typeface="Calibri"/>
              </a:rPr>
              <a:t> manual </a:t>
            </a:r>
            <a:r>
              <a:rPr lang="en-US" sz="2400" dirty="0" err="1">
                <a:cs typeface="Calibri"/>
              </a:rPr>
              <a:t>si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elemente</a:t>
            </a:r>
            <a:r>
              <a:rPr lang="en-US" sz="2400" dirty="0">
                <a:cs typeface="Calibri"/>
              </a:rPr>
              <a:t> de lexica.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 -  </a:t>
            </a:r>
            <a:r>
              <a:rPr lang="en-US" sz="2400" dirty="0" err="1">
                <a:cs typeface="Calibri"/>
              </a:rPr>
              <a:t>Tehnica</a:t>
            </a:r>
            <a:r>
              <a:rPr lang="en-US" sz="2400" dirty="0">
                <a:cs typeface="Calibri"/>
              </a:rPr>
              <a:t> machine learning </a:t>
            </a:r>
            <a:r>
              <a:rPr lang="en-US" sz="2400" dirty="0" err="1">
                <a:cs typeface="Calibri"/>
              </a:rPr>
              <a:t>utilizeaza</a:t>
            </a:r>
            <a:r>
              <a:rPr lang="en-US" sz="2400" dirty="0">
                <a:cs typeface="Calibri"/>
              </a:rPr>
              <a:t> o </a:t>
            </a:r>
            <a:r>
              <a:rPr lang="en-US" sz="2400" dirty="0" err="1">
                <a:cs typeface="Calibri"/>
              </a:rPr>
              <a:t>invatare</a:t>
            </a:r>
            <a:r>
              <a:rPr lang="en-US" sz="2400" dirty="0">
                <a:cs typeface="Calibri"/>
              </a:rPr>
              <a:t> unsupervised </a:t>
            </a:r>
            <a:r>
              <a:rPr lang="en-US" sz="2400" dirty="0" err="1">
                <a:cs typeface="Calibri"/>
              </a:rPr>
              <a:t>sau</a:t>
            </a:r>
            <a:r>
              <a:rPr lang="en-US" sz="2400" dirty="0">
                <a:cs typeface="Calibri"/>
              </a:rPr>
              <a:t> supervised </a:t>
            </a:r>
            <a:r>
              <a:rPr lang="en-US" sz="2400" dirty="0" err="1">
                <a:cs typeface="Calibri"/>
              </a:rPr>
              <a:t>pentru</a:t>
            </a:r>
            <a:r>
              <a:rPr lang="en-US" sz="2400" dirty="0">
                <a:cs typeface="Calibri"/>
              </a:rPr>
              <a:t> a </a:t>
            </a:r>
            <a:r>
              <a:rPr lang="en-US" sz="2400" dirty="0" err="1">
                <a:cs typeface="Calibri"/>
              </a:rPr>
              <a:t>construi</a:t>
            </a:r>
            <a:r>
              <a:rPr lang="en-US" sz="2400" dirty="0">
                <a:cs typeface="Calibri"/>
              </a:rPr>
              <a:t> un model.</a:t>
            </a:r>
          </a:p>
        </p:txBody>
      </p:sp>
    </p:spTree>
    <p:extLst>
      <p:ext uri="{BB962C8B-B14F-4D97-AF65-F5344CB8AC3E}">
        <p14:creationId xmlns:p14="http://schemas.microsoft.com/office/powerpoint/2010/main" val="898480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AC568-20C7-437D-8930-10BAD9B9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A5BF3-047C-4213-8A8F-AA914B321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>
                <a:cs typeface="Calibri"/>
              </a:rPr>
              <a:t> </a:t>
            </a:r>
            <a:r>
              <a:rPr lang="en-US" sz="3600" dirty="0" err="1">
                <a:cs typeface="Calibri"/>
              </a:rPr>
              <a:t>Tehnica</a:t>
            </a:r>
            <a:r>
              <a:rPr lang="en-US" sz="3600" dirty="0">
                <a:cs typeface="Calibri"/>
              </a:rPr>
              <a:t> 1 – </a:t>
            </a:r>
            <a:r>
              <a:rPr lang="en-US" sz="3600" dirty="0" err="1">
                <a:cs typeface="Calibri"/>
              </a:rPr>
              <a:t>Utilizarea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manuala</a:t>
            </a:r>
            <a:r>
              <a:rPr lang="en-US" sz="3600" dirty="0">
                <a:cs typeface="Calibri"/>
              </a:rPr>
              <a:t> a </a:t>
            </a:r>
            <a:r>
              <a:rPr lang="en-US" sz="3600" dirty="0" err="1">
                <a:cs typeface="Calibri"/>
              </a:rPr>
              <a:t>regulilor</a:t>
            </a:r>
            <a:r>
              <a:rPr lang="en-US" sz="3600" dirty="0">
                <a:cs typeface="Calibri"/>
              </a:rPr>
              <a:t> 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        </a:t>
            </a:r>
            <a:r>
              <a:rPr lang="en-US" sz="2400" dirty="0" err="1">
                <a:cs typeface="Calibri"/>
              </a:rPr>
              <a:t>Aceasta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tehnica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presupune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gasirea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cuvintelor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sau</a:t>
            </a:r>
            <a:r>
              <a:rPr lang="en-US" sz="2400" dirty="0">
                <a:cs typeface="Calibri"/>
              </a:rPr>
              <a:t> a </a:t>
            </a:r>
            <a:r>
              <a:rPr lang="en-US" sz="2400" dirty="0" err="1">
                <a:cs typeface="Calibri"/>
              </a:rPr>
              <a:t>propozitiilor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relevante</a:t>
            </a:r>
            <a:r>
              <a:rPr lang="en-US" sz="2400" dirty="0">
                <a:cs typeface="Calibri"/>
              </a:rPr>
              <a:t> care pot fi </a:t>
            </a:r>
            <a:r>
              <a:rPr lang="en-US" sz="2400" dirty="0" err="1">
                <a:cs typeface="Calibri"/>
              </a:rPr>
              <a:t>folosite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pentru</a:t>
            </a:r>
            <a:r>
              <a:rPr lang="en-US" sz="2400" dirty="0">
                <a:cs typeface="Calibri"/>
              </a:rPr>
              <a:t> a </a:t>
            </a:r>
            <a:r>
              <a:rPr lang="en-US" sz="2400" dirty="0" err="1">
                <a:cs typeface="Calibri"/>
              </a:rPr>
              <a:t>exprima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subiectivitatea</a:t>
            </a:r>
            <a:r>
              <a:rPr lang="en-US" sz="2400" dirty="0">
                <a:cs typeface="Calibri"/>
              </a:rPr>
              <a:t>. Dupa </a:t>
            </a:r>
            <a:r>
              <a:rPr lang="en-US" sz="2400" dirty="0" err="1">
                <a:cs typeface="Calibri"/>
              </a:rPr>
              <a:t>ce</a:t>
            </a:r>
            <a:r>
              <a:rPr lang="en-US" sz="2400" dirty="0">
                <a:cs typeface="Calibri"/>
              </a:rPr>
              <a:t> se </a:t>
            </a:r>
            <a:r>
              <a:rPr lang="en-US" sz="2400" dirty="0" err="1">
                <a:cs typeface="Calibri"/>
              </a:rPr>
              <a:t>gasesc</a:t>
            </a:r>
            <a:r>
              <a:rPr lang="en-US" sz="2400" dirty="0">
                <a:cs typeface="Calibri"/>
              </a:rPr>
              <a:t>, se </a:t>
            </a:r>
            <a:r>
              <a:rPr lang="en-US" sz="2400" dirty="0" err="1">
                <a:cs typeface="Calibri"/>
              </a:rPr>
              <a:t>stabileste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polaritatea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acestora</a:t>
            </a:r>
            <a:r>
              <a:rPr lang="en-US" sz="2400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6020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18187-9115-4F9E-B227-86A1D4F8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4F97C-2FDE-4AA2-B8CE-556C17876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>
                <a:cs typeface="Calibri" panose="020F0502020204030204"/>
              </a:rPr>
              <a:t> </a:t>
            </a:r>
            <a:r>
              <a:rPr lang="en-US" sz="3600" dirty="0" err="1">
                <a:cs typeface="Calibri" panose="020F0502020204030204"/>
              </a:rPr>
              <a:t>Impartirea</a:t>
            </a:r>
            <a:r>
              <a:rPr lang="en-US" sz="3600" dirty="0">
                <a:cs typeface="Calibri" panose="020F0502020204030204"/>
              </a:rPr>
              <a:t> </a:t>
            </a:r>
            <a:r>
              <a:rPr lang="en-US" sz="3600" dirty="0" err="1">
                <a:cs typeface="Calibri" panose="020F0502020204030204"/>
              </a:rPr>
              <a:t>cuvintelor</a:t>
            </a:r>
          </a:p>
          <a:p>
            <a:pPr marL="0" indent="0">
              <a:buNone/>
            </a:pPr>
            <a:r>
              <a:rPr lang="en-US" sz="3600" dirty="0">
                <a:cs typeface="Calibri" panose="020F0502020204030204"/>
              </a:rPr>
              <a:t>    </a:t>
            </a:r>
            <a:r>
              <a:rPr lang="en-US" sz="2400" dirty="0">
                <a:cs typeface="Calibri" panose="020F0502020204030204"/>
              </a:rPr>
              <a:t>- Adjective </a:t>
            </a:r>
          </a:p>
          <a:p>
            <a:pPr marL="0" indent="0">
              <a:buNone/>
            </a:pPr>
            <a:r>
              <a:rPr lang="en-US" sz="2400" dirty="0">
                <a:cs typeface="Calibri" panose="020F0502020204030204"/>
              </a:rPr>
              <a:t>           </a:t>
            </a:r>
            <a:r>
              <a:rPr lang="en-US" sz="2000" dirty="0">
                <a:cs typeface="Calibri" panose="020F0502020204030204"/>
              </a:rPr>
              <a:t>1. </a:t>
            </a:r>
            <a:r>
              <a:rPr lang="en-US" sz="2000" dirty="0" err="1">
                <a:cs typeface="Calibri" panose="020F0502020204030204"/>
              </a:rPr>
              <a:t>pozitive</a:t>
            </a:r>
            <a:r>
              <a:rPr lang="en-US" sz="2000" dirty="0">
                <a:cs typeface="Calibri" panose="020F0502020204030204"/>
              </a:rPr>
              <a:t> :  </a:t>
            </a:r>
            <a:r>
              <a:rPr lang="en-US" sz="2000" dirty="0" err="1">
                <a:cs typeface="Calibri" panose="020F0502020204030204"/>
              </a:rPr>
              <a:t>frumos</a:t>
            </a:r>
            <a:r>
              <a:rPr lang="en-US" sz="2000" dirty="0">
                <a:cs typeface="Calibri" panose="020F0502020204030204"/>
              </a:rPr>
              <a:t>, bun, </a:t>
            </a:r>
            <a:r>
              <a:rPr lang="en-US" sz="2000" dirty="0" err="1">
                <a:cs typeface="Calibri" panose="020F0502020204030204"/>
              </a:rPr>
              <a:t>cinstit</a:t>
            </a:r>
            <a:r>
              <a:rPr lang="en-US" sz="2000" dirty="0">
                <a:cs typeface="Calibri" panose="020F0502020204030204"/>
              </a:rPr>
              <a:t>, </a:t>
            </a:r>
            <a:r>
              <a:rPr lang="en-US" sz="2000" dirty="0" err="1">
                <a:cs typeface="Calibri" panose="020F0502020204030204"/>
              </a:rPr>
              <a:t>potrivit</a:t>
            </a:r>
            <a:r>
              <a:rPr lang="en-US" sz="2000" dirty="0">
                <a:cs typeface="Calibri" panose="020F0502020204030204"/>
              </a:rPr>
              <a:t> etc.</a:t>
            </a:r>
          </a:p>
          <a:p>
            <a:pPr marL="0" indent="0">
              <a:buNone/>
            </a:pPr>
            <a:r>
              <a:rPr lang="en-US" sz="2000" dirty="0">
                <a:cs typeface="Calibri" panose="020F0502020204030204"/>
              </a:rPr>
              <a:t>          Popescu Ion </a:t>
            </a:r>
            <a:r>
              <a:rPr lang="en-US" sz="2000" dirty="0" err="1">
                <a:cs typeface="Calibri" panose="020F0502020204030204"/>
              </a:rPr>
              <a:t>este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singurul</a:t>
            </a:r>
            <a:r>
              <a:rPr lang="en-US" sz="2000" dirty="0">
                <a:cs typeface="Calibri" panose="020F0502020204030204"/>
              </a:rPr>
              <a:t> om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cs typeface="Calibri" panose="020F0502020204030204"/>
              </a:rPr>
              <a:t>cinstit</a:t>
            </a:r>
            <a:r>
              <a:rPr lang="en-US" sz="2000" dirty="0">
                <a:cs typeface="Calibri" panose="020F0502020204030204"/>
              </a:rPr>
              <a:t> din </a:t>
            </a:r>
            <a:r>
              <a:rPr lang="en-US" sz="2000" dirty="0" err="1">
                <a:cs typeface="Calibri" panose="020F0502020204030204"/>
              </a:rPr>
              <a:t>colectiv</a:t>
            </a:r>
            <a:r>
              <a:rPr lang="en-US" sz="2000" dirty="0">
                <a:cs typeface="Calibri" panose="020F0502020204030204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cs typeface="Calibri" panose="020F0502020204030204"/>
              </a:rPr>
              <a:t>          </a:t>
            </a:r>
            <a:r>
              <a:rPr lang="en-US" sz="2000" dirty="0" err="1">
                <a:cs typeface="Calibri" panose="020F0502020204030204"/>
              </a:rPr>
              <a:t>Culoarea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aleasa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pentru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acest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produs</a:t>
            </a:r>
            <a:r>
              <a:rPr lang="en-US" sz="2000" dirty="0">
                <a:cs typeface="Calibri" panose="020F0502020204030204"/>
              </a:rPr>
              <a:t> mi se pare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cs typeface="Calibri" panose="020F0502020204030204"/>
              </a:rPr>
              <a:t>potrivita</a:t>
            </a:r>
            <a:r>
              <a:rPr lang="en-US" sz="2000" dirty="0">
                <a:cs typeface="Calibri" panose="020F0502020204030204"/>
              </a:rPr>
              <a:t>, cu </a:t>
            </a:r>
            <a:r>
              <a:rPr lang="en-US" sz="2000" dirty="0" err="1">
                <a:cs typeface="Calibri" panose="020F0502020204030204"/>
              </a:rPr>
              <a:t>siguranta</a:t>
            </a:r>
            <a:r>
              <a:rPr lang="en-US" sz="2000" dirty="0">
                <a:cs typeface="Calibri" panose="020F0502020204030204"/>
              </a:rPr>
              <a:t> o </a:t>
            </a:r>
            <a:r>
              <a:rPr lang="en-US" sz="2000" dirty="0" err="1">
                <a:cs typeface="Calibri" panose="020F0502020204030204"/>
              </a:rPr>
              <a:t>alegere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cs typeface="Calibri" panose="020F0502020204030204"/>
              </a:rPr>
              <a:t>buna</a:t>
            </a:r>
            <a:r>
              <a:rPr lang="en-US" sz="2000" dirty="0">
                <a:cs typeface="Calibri" panose="020F0502020204030204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cs typeface="Calibri" panose="020F0502020204030204"/>
              </a:rPr>
              <a:t>            2. negative : </a:t>
            </a:r>
            <a:r>
              <a:rPr lang="en-US" sz="2000" dirty="0" err="1">
                <a:cs typeface="Calibri" panose="020F0502020204030204"/>
              </a:rPr>
              <a:t>daunator</a:t>
            </a:r>
            <a:r>
              <a:rPr lang="en-US" sz="2000" dirty="0">
                <a:cs typeface="Calibri" panose="020F0502020204030204"/>
              </a:rPr>
              <a:t>, </a:t>
            </a:r>
            <a:r>
              <a:rPr lang="en-US" sz="2000" dirty="0" err="1">
                <a:cs typeface="Calibri" panose="020F0502020204030204"/>
              </a:rPr>
              <a:t>ineficient</a:t>
            </a:r>
          </a:p>
          <a:p>
            <a:pPr marL="0" indent="0">
              <a:buNone/>
            </a:pPr>
            <a:r>
              <a:rPr lang="en-US" sz="2000" dirty="0">
                <a:cs typeface="Calibri" panose="020F0502020204030204"/>
              </a:rPr>
              <a:t>           </a:t>
            </a:r>
            <a:r>
              <a:rPr lang="en-US" sz="2000" dirty="0" err="1">
                <a:cs typeface="Calibri" panose="020F0502020204030204"/>
              </a:rPr>
              <a:t>Aspiratorul</a:t>
            </a:r>
            <a:r>
              <a:rPr lang="en-US" sz="2000" dirty="0">
                <a:cs typeface="Calibri" panose="020F0502020204030204"/>
              </a:rPr>
              <a:t> automat </a:t>
            </a:r>
            <a:r>
              <a:rPr lang="en-US" sz="2000" dirty="0" err="1">
                <a:cs typeface="Calibri" panose="020F0502020204030204"/>
              </a:rPr>
              <a:t>este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solidFill>
                  <a:srgbClr val="FF0000"/>
                </a:solidFill>
                <a:cs typeface="Calibri" panose="020F0502020204030204"/>
              </a:rPr>
              <a:t>ineficient</a:t>
            </a:r>
            <a:r>
              <a:rPr lang="en-US" sz="2000" dirty="0">
                <a:cs typeface="Calibri" panose="020F0502020204030204"/>
              </a:rPr>
              <a:t>, </a:t>
            </a:r>
            <a:r>
              <a:rPr lang="en-US" sz="2000" dirty="0" err="1">
                <a:cs typeface="Calibri" panose="020F0502020204030204"/>
              </a:rPr>
              <a:t>acopera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doar</a:t>
            </a:r>
            <a:r>
              <a:rPr lang="en-US" sz="2000" dirty="0">
                <a:cs typeface="Calibri" panose="020F0502020204030204"/>
              </a:rPr>
              <a:t> o mica </a:t>
            </a:r>
            <a:r>
              <a:rPr lang="en-US" sz="2000" dirty="0" err="1">
                <a:cs typeface="Calibri" panose="020F0502020204030204"/>
              </a:rPr>
              <a:t>parte</a:t>
            </a:r>
            <a:r>
              <a:rPr lang="en-US" sz="2000" dirty="0">
                <a:cs typeface="Calibri" panose="020F0502020204030204"/>
              </a:rPr>
              <a:t> din </a:t>
            </a:r>
            <a:r>
              <a:rPr lang="en-US" sz="2000" dirty="0" err="1">
                <a:cs typeface="Calibri" panose="020F0502020204030204"/>
              </a:rPr>
              <a:t>incapere</a:t>
            </a:r>
            <a:r>
              <a:rPr lang="en-US" sz="2000" dirty="0">
                <a:cs typeface="Calibri" panose="020F0502020204030204"/>
              </a:rPr>
              <a:t>.</a:t>
            </a: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84881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552B-1B44-4A36-88FE-6AB39D36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1CA6E-99A8-4026-89E0-9234E599F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cs typeface="Calibri"/>
              </a:rPr>
              <a:t> - </a:t>
            </a:r>
            <a:r>
              <a:rPr lang="en-US" sz="2400" dirty="0" err="1">
                <a:cs typeface="Calibri"/>
              </a:rPr>
              <a:t>Verbe</a:t>
            </a:r>
            <a:endParaRPr lang="en-US" sz="2400" dirty="0"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     1. </a:t>
            </a:r>
            <a:r>
              <a:rPr lang="en-US" sz="2400" dirty="0" err="1">
                <a:cs typeface="Calibri"/>
              </a:rPr>
              <a:t>pozitive</a:t>
            </a:r>
            <a:r>
              <a:rPr lang="en-US" sz="2400" dirty="0">
                <a:cs typeface="Calibri"/>
              </a:rPr>
              <a:t> :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a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cs typeface="Calibri"/>
              </a:rPr>
              <a:t>reusi</a:t>
            </a:r>
            <a:r>
              <a:rPr lang="en-US" sz="2400" dirty="0">
                <a:cs typeface="Calibri"/>
              </a:rPr>
              <a:t>,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a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cs typeface="Calibri"/>
              </a:rPr>
              <a:t>iubi</a:t>
            </a:r>
            <a:r>
              <a:rPr lang="en-US" sz="2400" dirty="0">
                <a:cs typeface="Calibri"/>
              </a:rPr>
              <a:t>,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 a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cs typeface="Calibri"/>
              </a:rPr>
              <a:t>placea</a:t>
            </a:r>
            <a:r>
              <a:rPr lang="en-US" sz="2400" dirty="0">
                <a:cs typeface="Calibri"/>
              </a:rPr>
              <a:t> etc.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     2. negative: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a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uri</a:t>
            </a:r>
            <a:r>
              <a:rPr lang="en-US" sz="2400" dirty="0">
                <a:cs typeface="Calibri"/>
              </a:rPr>
              <a:t>,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a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critica</a:t>
            </a:r>
            <a:r>
              <a:rPr lang="en-US" sz="2400" dirty="0">
                <a:cs typeface="Calibri"/>
              </a:rPr>
              <a:t>,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a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detesta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400" dirty="0">
                <a:cs typeface="Calibri"/>
              </a:rPr>
              <a:t>etc</a:t>
            </a:r>
            <a:r>
              <a:rPr lang="en-US" sz="2400" dirty="0">
                <a:solidFill>
                  <a:srgbClr val="FFFFFF"/>
                </a:solidFill>
                <a:cs typeface="Calibri"/>
              </a:rPr>
              <a:t>.</a:t>
            </a:r>
            <a:endParaRPr lang="en-US" sz="2400" dirty="0"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-  Substantive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     1. </a:t>
            </a:r>
            <a:r>
              <a:rPr lang="en-US" sz="2400" dirty="0" err="1">
                <a:cs typeface="Calibri"/>
              </a:rPr>
              <a:t>pozitive</a:t>
            </a:r>
            <a:r>
              <a:rPr lang="en-US" sz="2400" dirty="0">
                <a:cs typeface="Calibri"/>
              </a:rPr>
              <a:t> :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cs typeface="Calibri"/>
              </a:rPr>
              <a:t>bucurie</a:t>
            </a:r>
            <a:r>
              <a:rPr lang="en-US" sz="2400" dirty="0">
                <a:cs typeface="Calibri"/>
              </a:rPr>
              <a:t>,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cs typeface="Calibri"/>
              </a:rPr>
              <a:t>eficienta</a:t>
            </a:r>
            <a:r>
              <a:rPr lang="en-US" sz="2400" dirty="0">
                <a:cs typeface="Calibri"/>
              </a:rPr>
              <a:t>,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cs typeface="Calibri"/>
              </a:rPr>
              <a:t>perfectiune</a:t>
            </a:r>
            <a:r>
              <a:rPr lang="en-US" sz="2400" dirty="0">
                <a:cs typeface="Calibri"/>
              </a:rPr>
              <a:t> etc.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     2. negative :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esec</a:t>
            </a:r>
            <a:r>
              <a:rPr lang="en-US" sz="2400" dirty="0">
                <a:cs typeface="Calibri"/>
              </a:rPr>
              <a:t>,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nepotrivire</a:t>
            </a:r>
            <a:r>
              <a:rPr lang="en-US" sz="2400" dirty="0">
                <a:cs typeface="Calibri"/>
              </a:rPr>
              <a:t>,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regret</a:t>
            </a:r>
            <a:r>
              <a:rPr lang="en-US" sz="2400" dirty="0">
                <a:cs typeface="Calibri"/>
              </a:rPr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1556392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C28E-337E-4139-88CF-FFC93A0F6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88BBF-1227-4F4C-861F-CF8F661CC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>
                <a:cs typeface="Calibri"/>
              </a:rPr>
              <a:t> </a:t>
            </a:r>
            <a:r>
              <a:rPr lang="en-US" sz="3600" dirty="0" err="1">
                <a:cs typeface="Calibri"/>
              </a:rPr>
              <a:t>Tehnica</a:t>
            </a:r>
            <a:r>
              <a:rPr lang="en-US" sz="3600" dirty="0">
                <a:cs typeface="Calibri"/>
              </a:rPr>
              <a:t> Machine Learning</a:t>
            </a:r>
          </a:p>
          <a:p>
            <a:pPr marL="0" indent="0">
              <a:buNone/>
            </a:pPr>
            <a:r>
              <a:rPr lang="en-US" sz="3600" dirty="0">
                <a:cs typeface="Calibri"/>
              </a:rPr>
              <a:t>    </a:t>
            </a:r>
            <a:r>
              <a:rPr lang="en-US" sz="2400" dirty="0" err="1">
                <a:cs typeface="Calibri"/>
              </a:rPr>
              <a:t>Studiile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arata</a:t>
            </a:r>
            <a:r>
              <a:rPr lang="en-US" sz="2400" dirty="0">
                <a:cs typeface="Calibri"/>
              </a:rPr>
              <a:t> ca </a:t>
            </a:r>
            <a:r>
              <a:rPr lang="en-US" sz="2400" dirty="0" err="1">
                <a:cs typeface="Calibri"/>
              </a:rPr>
              <a:t>tehnicile</a:t>
            </a:r>
            <a:r>
              <a:rPr lang="en-US" sz="2400" dirty="0">
                <a:cs typeface="Calibri"/>
              </a:rPr>
              <a:t> standard Machine Learning </a:t>
            </a:r>
            <a:r>
              <a:rPr lang="en-US" sz="2400" dirty="0" err="1">
                <a:cs typeface="Calibri"/>
              </a:rPr>
              <a:t>depasesc</a:t>
            </a:r>
            <a:r>
              <a:rPr lang="en-US" sz="2400" dirty="0">
                <a:cs typeface="Calibri"/>
              </a:rPr>
              <a:t> in mod </a:t>
            </a:r>
            <a:r>
              <a:rPr lang="en-US" sz="2400" dirty="0" err="1">
                <a:cs typeface="Calibri"/>
              </a:rPr>
              <a:t>clar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modalitatea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manuala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prin</a:t>
            </a:r>
            <a:r>
              <a:rPr lang="en-US" sz="2400" dirty="0">
                <a:cs typeface="Calibri"/>
              </a:rPr>
              <a:t> care un om </a:t>
            </a:r>
            <a:r>
              <a:rPr lang="en-US" sz="2400" dirty="0" err="1">
                <a:cs typeface="Calibri"/>
              </a:rPr>
              <a:t>clasifica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opiniile</a:t>
            </a:r>
            <a:r>
              <a:rPr lang="en-US" sz="2400" dirty="0">
                <a:cs typeface="Calibri"/>
              </a:rPr>
              <a:t>, desi la </a:t>
            </a:r>
            <a:r>
              <a:rPr lang="en-US" sz="2400" dirty="0" err="1">
                <a:cs typeface="Calibri"/>
              </a:rPr>
              <a:t>baza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efectueaza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acelasi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lucru</a:t>
            </a:r>
            <a:r>
              <a:rPr lang="en-US" sz="2400" dirty="0">
                <a:cs typeface="Calibri"/>
              </a:rPr>
              <a:t> : </a:t>
            </a:r>
            <a:r>
              <a:rPr lang="en-US" sz="2400" dirty="0" err="1">
                <a:cs typeface="Calibri"/>
              </a:rPr>
              <a:t>impartirea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cuvintelor</a:t>
            </a:r>
            <a:r>
              <a:rPr lang="en-US" sz="2400" dirty="0">
                <a:cs typeface="Calibri"/>
              </a:rPr>
              <a:t> in 2 </a:t>
            </a:r>
            <a:r>
              <a:rPr lang="en-US" sz="2400" dirty="0" err="1">
                <a:cs typeface="Calibri"/>
              </a:rPr>
              <a:t>categorii</a:t>
            </a:r>
            <a:r>
              <a:rPr lang="en-US" sz="2400" dirty="0">
                <a:cs typeface="Calibri"/>
              </a:rPr>
              <a:t>, </a:t>
            </a:r>
            <a:r>
              <a:rPr lang="en-US" sz="2400" dirty="0" err="1">
                <a:cs typeface="Calibri"/>
              </a:rPr>
              <a:t>pozitive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sau</a:t>
            </a:r>
            <a:r>
              <a:rPr lang="en-US" sz="2400" dirty="0">
                <a:cs typeface="Calibri"/>
              </a:rPr>
              <a:t> negative.</a:t>
            </a:r>
          </a:p>
        </p:txBody>
      </p:sp>
    </p:spTree>
    <p:extLst>
      <p:ext uri="{BB962C8B-B14F-4D97-AF65-F5344CB8AC3E}">
        <p14:creationId xmlns:p14="http://schemas.microsoft.com/office/powerpoint/2010/main" val="412926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535F8-EDAA-4575-9601-3C1A02DB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cs typeface="Calibri Light"/>
              </a:rPr>
              <a:t>CUprins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9DBA9-3F76-401D-A584-0D128D955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6" y="1475317"/>
            <a:ext cx="10131425" cy="3649133"/>
          </a:xfrm>
        </p:spPr>
        <p:txBody>
          <a:bodyPr/>
          <a:lstStyle/>
          <a:p>
            <a:r>
              <a:rPr lang="en-US" sz="2400" dirty="0">
                <a:cs typeface="Calibri"/>
              </a:rPr>
              <a:t>- </a:t>
            </a:r>
            <a:r>
              <a:rPr lang="en-US" sz="2400" dirty="0" err="1">
                <a:cs typeface="Calibri"/>
              </a:rPr>
              <a:t>Definitie</a:t>
            </a:r>
          </a:p>
          <a:p>
            <a:r>
              <a:rPr lang="en-US" dirty="0">
                <a:cs typeface="Calibri"/>
              </a:rPr>
              <a:t>- </a:t>
            </a:r>
            <a:r>
              <a:rPr lang="en-US" sz="2400" dirty="0" err="1">
                <a:cs typeface="Calibri"/>
              </a:rPr>
              <a:t>Aplicabilitate</a:t>
            </a:r>
          </a:p>
          <a:p>
            <a:r>
              <a:rPr lang="en-US" sz="2400" dirty="0">
                <a:cs typeface="Calibri"/>
              </a:rPr>
              <a:t>- </a:t>
            </a:r>
            <a:r>
              <a:rPr lang="en-US" sz="2400" dirty="0" err="1">
                <a:cs typeface="Calibri"/>
              </a:rPr>
              <a:t>Provocari</a:t>
            </a:r>
          </a:p>
          <a:p>
            <a:r>
              <a:rPr lang="en-US" dirty="0">
                <a:cs typeface="Calibri"/>
              </a:rPr>
              <a:t>- </a:t>
            </a:r>
            <a:r>
              <a:rPr lang="en-US" sz="2400" dirty="0">
                <a:cs typeface="Calibri"/>
              </a:rPr>
              <a:t>Model</a:t>
            </a:r>
          </a:p>
          <a:p>
            <a:r>
              <a:rPr lang="en-US" dirty="0">
                <a:cs typeface="Calibri"/>
              </a:rPr>
              <a:t>- </a:t>
            </a:r>
            <a:r>
              <a:rPr lang="en-US" sz="2400" dirty="0" err="1">
                <a:cs typeface="Calibri"/>
              </a:rPr>
              <a:t>Concluzie</a:t>
            </a:r>
          </a:p>
        </p:txBody>
      </p:sp>
    </p:spTree>
    <p:extLst>
      <p:ext uri="{BB962C8B-B14F-4D97-AF65-F5344CB8AC3E}">
        <p14:creationId xmlns:p14="http://schemas.microsoft.com/office/powerpoint/2010/main" val="2077653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6B84-B559-4DE9-A2F7-1B284CDF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E70F2-697E-4D79-B00D-1667B5142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>
                <a:cs typeface="Calibri" panose="020F0502020204030204"/>
              </a:rPr>
              <a:t> </a:t>
            </a:r>
            <a:r>
              <a:rPr lang="en-US" sz="3600" dirty="0" err="1">
                <a:cs typeface="Calibri" panose="020F0502020204030204"/>
              </a:rPr>
              <a:t>Metode</a:t>
            </a:r>
            <a:r>
              <a:rPr lang="en-US" sz="3600" dirty="0">
                <a:cs typeface="Calibri" panose="020F0502020204030204"/>
              </a:rPr>
              <a:t> Supervised</a:t>
            </a:r>
          </a:p>
          <a:p>
            <a:pPr marL="0" indent="0">
              <a:buNone/>
            </a:pPr>
            <a:r>
              <a:rPr lang="en-US" sz="2400" dirty="0">
                <a:cs typeface="Calibri" panose="020F0502020204030204"/>
              </a:rPr>
              <a:t>    </a:t>
            </a:r>
            <a:r>
              <a:rPr lang="en-US" sz="2400" dirty="0" err="1">
                <a:cs typeface="Calibri" panose="020F0502020204030204"/>
              </a:rPr>
              <a:t>Pentru</a:t>
            </a:r>
            <a:r>
              <a:rPr lang="en-US" sz="2400" dirty="0">
                <a:cs typeface="Calibri" panose="020F0502020204030204"/>
              </a:rPr>
              <a:t> a </a:t>
            </a:r>
            <a:r>
              <a:rPr lang="en-US" sz="2400" dirty="0" err="1">
                <a:cs typeface="Calibri" panose="020F0502020204030204"/>
              </a:rPr>
              <a:t>antrena</a:t>
            </a:r>
            <a:r>
              <a:rPr lang="en-US" sz="2400" dirty="0">
                <a:cs typeface="Calibri" panose="020F0502020204030204"/>
              </a:rPr>
              <a:t> un </a:t>
            </a:r>
            <a:r>
              <a:rPr lang="en-US" sz="2400" dirty="0" err="1">
                <a:cs typeface="Calibri" panose="020F0502020204030204"/>
              </a:rPr>
              <a:t>clasificator</a:t>
            </a:r>
            <a:r>
              <a:rPr lang="en-US" sz="2400" dirty="0">
                <a:cs typeface="Calibri" panose="020F0502020204030204"/>
              </a:rPr>
              <a:t> </a:t>
            </a:r>
            <a:r>
              <a:rPr lang="en-US" sz="2400" dirty="0" err="1">
                <a:cs typeface="Calibri" panose="020F0502020204030204"/>
              </a:rPr>
              <a:t>capabil</a:t>
            </a:r>
            <a:r>
              <a:rPr lang="en-US" sz="2400" dirty="0">
                <a:cs typeface="Calibri" panose="020F0502020204030204"/>
              </a:rPr>
              <a:t> sa </a:t>
            </a:r>
            <a:r>
              <a:rPr lang="en-US" sz="2400" dirty="0" err="1">
                <a:cs typeface="Calibri" panose="020F0502020204030204"/>
              </a:rPr>
              <a:t>recunoasca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sentimente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umane</a:t>
            </a:r>
            <a:r>
              <a:rPr lang="en-US" sz="2400" dirty="0">
                <a:cs typeface="Calibri" panose="020F0502020204030204"/>
              </a:rPr>
              <a:t> in text, </a:t>
            </a:r>
            <a:r>
              <a:rPr lang="en-US" sz="2400" dirty="0" err="1">
                <a:cs typeface="Calibri" panose="020F0502020204030204"/>
              </a:rPr>
              <a:t>tehnici</a:t>
            </a:r>
            <a:r>
              <a:rPr lang="en-US" sz="2400" dirty="0">
                <a:cs typeface="Calibri" panose="020F0502020204030204"/>
              </a:rPr>
              <a:t> supervised </a:t>
            </a:r>
            <a:r>
              <a:rPr lang="en-US" sz="2400" dirty="0" err="1">
                <a:cs typeface="Calibri" panose="020F0502020204030204"/>
              </a:rPr>
              <a:t>clasice</a:t>
            </a:r>
            <a:r>
              <a:rPr lang="en-US" sz="2400" dirty="0">
                <a:cs typeface="Calibri" panose="020F0502020204030204"/>
              </a:rPr>
              <a:t> de </a:t>
            </a:r>
            <a:r>
              <a:rPr lang="en-US" sz="2400" dirty="0" err="1">
                <a:cs typeface="Calibri" panose="020F0502020204030204"/>
              </a:rPr>
              <a:t>invatare</a:t>
            </a:r>
            <a:r>
              <a:rPr lang="en-US" sz="2400" dirty="0">
                <a:cs typeface="Calibri" panose="020F0502020204030204"/>
              </a:rPr>
              <a:t> precum Support Vector Machines, Maximum Entropy pot fi </a:t>
            </a:r>
            <a:r>
              <a:rPr lang="en-US" sz="2400" dirty="0" err="1">
                <a:cs typeface="Calibri" panose="020F0502020204030204"/>
              </a:rPr>
              <a:t>folosite</a:t>
            </a:r>
            <a:r>
              <a:rPr lang="en-US" sz="2400" dirty="0">
                <a:cs typeface="Calibri" panose="020F0502020204030204"/>
              </a:rPr>
              <a:t>. Cu </a:t>
            </a:r>
            <a:r>
              <a:rPr lang="en-US" sz="2400" dirty="0" err="1">
                <a:cs typeface="Calibri" panose="020F0502020204030204"/>
              </a:rPr>
              <a:t>timpul</a:t>
            </a:r>
            <a:r>
              <a:rPr lang="en-US" sz="2400" dirty="0">
                <a:cs typeface="Calibri" panose="020F0502020204030204"/>
              </a:rPr>
              <a:t>, </a:t>
            </a:r>
            <a:r>
              <a:rPr lang="en-US" sz="2400" dirty="0" err="1">
                <a:cs typeface="Calibri" panose="020F0502020204030204"/>
              </a:rPr>
              <a:t>studiile</a:t>
            </a:r>
            <a:r>
              <a:rPr lang="en-US" sz="2400" dirty="0">
                <a:cs typeface="Calibri" panose="020F0502020204030204"/>
              </a:rPr>
              <a:t> au </a:t>
            </a:r>
            <a:r>
              <a:rPr lang="en-US" sz="2400" dirty="0" err="1">
                <a:cs typeface="Calibri" panose="020F0502020204030204"/>
              </a:rPr>
              <a:t>aratat</a:t>
            </a:r>
            <a:r>
              <a:rPr lang="en-US" sz="2400" dirty="0">
                <a:cs typeface="Calibri" panose="020F0502020204030204"/>
              </a:rPr>
              <a:t> ca </a:t>
            </a:r>
            <a:r>
              <a:rPr lang="en-US" sz="2400" dirty="0" err="1">
                <a:cs typeface="Calibri" panose="020F0502020204030204"/>
              </a:rPr>
              <a:t>cea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mai</a:t>
            </a:r>
            <a:r>
              <a:rPr lang="en-US" sz="2400" dirty="0">
                <a:cs typeface="Calibri" panose="020F0502020204030204"/>
              </a:rPr>
              <a:t> mare </a:t>
            </a:r>
            <a:r>
              <a:rPr lang="en-US" sz="2400" dirty="0" err="1">
                <a:cs typeface="Calibri" panose="020F0502020204030204"/>
              </a:rPr>
              <a:t>acuratete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este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obtinuta</a:t>
            </a:r>
            <a:r>
              <a:rPr lang="en-US" sz="2400" dirty="0">
                <a:cs typeface="Calibri" panose="020F0502020204030204"/>
              </a:rPr>
              <a:t> de un </a:t>
            </a:r>
            <a:r>
              <a:rPr lang="en-US" sz="2400" dirty="0" err="1">
                <a:cs typeface="Calibri" panose="020F0502020204030204"/>
              </a:rPr>
              <a:t>clasificator</a:t>
            </a:r>
            <a:r>
              <a:rPr lang="en-US" sz="2400" dirty="0">
                <a:cs typeface="Calibri" panose="020F0502020204030204"/>
              </a:rPr>
              <a:t> SVM. </a:t>
            </a:r>
          </a:p>
        </p:txBody>
      </p:sp>
    </p:spTree>
    <p:extLst>
      <p:ext uri="{BB962C8B-B14F-4D97-AF65-F5344CB8AC3E}">
        <p14:creationId xmlns:p14="http://schemas.microsoft.com/office/powerpoint/2010/main" val="834156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98D8F-C93B-4AF6-8BB5-5B938F7A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CEFE3-21C4-492C-AB0E-6B684AF80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472" y="503245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cs typeface="Calibri"/>
              </a:rPr>
              <a:t> </a:t>
            </a:r>
            <a:r>
              <a:rPr lang="en-US" sz="3600" dirty="0" err="1">
                <a:cs typeface="Calibri"/>
              </a:rPr>
              <a:t>Metode</a:t>
            </a:r>
            <a:r>
              <a:rPr lang="en-US" sz="3600" dirty="0">
                <a:cs typeface="Calibri"/>
              </a:rPr>
              <a:t> Unsupervised</a:t>
            </a:r>
          </a:p>
          <a:p>
            <a:pPr marL="0" indent="0">
              <a:buNone/>
            </a:pPr>
            <a:r>
              <a:rPr lang="en-US" sz="3600" dirty="0">
                <a:cs typeface="Calibri"/>
              </a:rPr>
              <a:t>  </a:t>
            </a:r>
            <a:r>
              <a:rPr lang="en-US" sz="2400" dirty="0">
                <a:cs typeface="Calibri"/>
              </a:rPr>
              <a:t>     </a:t>
            </a:r>
            <a:r>
              <a:rPr lang="en-US" sz="2400" dirty="0" err="1">
                <a:cs typeface="Calibri"/>
              </a:rPr>
              <a:t>Metodele</a:t>
            </a:r>
            <a:r>
              <a:rPr lang="en-US" sz="2400" dirty="0">
                <a:cs typeface="Calibri"/>
              </a:rPr>
              <a:t> Unsupervised </a:t>
            </a:r>
            <a:r>
              <a:rPr lang="en-US" sz="2400" dirty="0" err="1">
                <a:cs typeface="Calibri"/>
              </a:rPr>
              <a:t>presupun</a:t>
            </a:r>
            <a:r>
              <a:rPr lang="en-US" sz="2400" dirty="0">
                <a:cs typeface="Calibri"/>
              </a:rPr>
              <a:t> un </a:t>
            </a:r>
            <a:r>
              <a:rPr lang="en-US" sz="2400" dirty="0" err="1">
                <a:cs typeface="Calibri"/>
              </a:rPr>
              <a:t>algoritm</a:t>
            </a:r>
            <a:r>
              <a:rPr lang="en-US" sz="2400" dirty="0">
                <a:cs typeface="Calibri"/>
              </a:rPr>
              <a:t> de clustering care sa </a:t>
            </a:r>
            <a:r>
              <a:rPr lang="en-US" sz="2400" dirty="0" err="1">
                <a:cs typeface="Calibri"/>
              </a:rPr>
              <a:t>imparta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cuvintele</a:t>
            </a:r>
            <a:r>
              <a:rPr lang="en-US" sz="2400" dirty="0">
                <a:cs typeface="Calibri"/>
              </a:rPr>
              <a:t> in </a:t>
            </a:r>
            <a:r>
              <a:rPr lang="en-US" sz="2400" dirty="0" err="1">
                <a:cs typeface="Calibri"/>
              </a:rPr>
              <a:t>doua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categorii</a:t>
            </a:r>
          </a:p>
        </p:txBody>
      </p:sp>
      <p:pic>
        <p:nvPicPr>
          <p:cNvPr id="4" name="Picture 4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BEE73204-0063-4A33-A354-B5A7F2511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178556"/>
            <a:ext cx="6751528" cy="359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77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E57FD-EC5B-4700-BA66-1D236617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cs typeface="Calibri Light"/>
              </a:rPr>
              <a:t>Concluzii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50812-EE0E-44CB-8B80-CDAA8B540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cs typeface="Calibri"/>
              </a:rPr>
              <a:t>- </a:t>
            </a:r>
            <a:r>
              <a:rPr lang="en-US" sz="2400" dirty="0" err="1">
                <a:cs typeface="Calibri"/>
              </a:rPr>
              <a:t>Domeniu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relativ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nou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- </a:t>
            </a:r>
            <a:r>
              <a:rPr lang="en-US" sz="2400" err="1">
                <a:cs typeface="Calibri"/>
              </a:rPr>
              <a:t>Numeroase</a:t>
            </a:r>
            <a:r>
              <a:rPr lang="en-US" sz="2400" dirty="0">
                <a:cs typeface="Calibri"/>
              </a:rPr>
              <a:t> </a:t>
            </a:r>
            <a:r>
              <a:rPr lang="en-US" sz="2400" err="1">
                <a:cs typeface="Calibri"/>
              </a:rPr>
              <a:t>aplicabilitati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- </a:t>
            </a:r>
            <a:r>
              <a:rPr lang="en-US" sz="2400" err="1">
                <a:cs typeface="Calibri"/>
              </a:rPr>
              <a:t>Necesitatea</a:t>
            </a:r>
            <a:r>
              <a:rPr lang="en-US" sz="2400" dirty="0">
                <a:cs typeface="Calibri"/>
              </a:rPr>
              <a:t> opinion mining </a:t>
            </a:r>
            <a:r>
              <a:rPr lang="en-US" sz="2400" err="1">
                <a:cs typeface="Calibri"/>
              </a:rPr>
              <a:t>abia</a:t>
            </a:r>
            <a:r>
              <a:rPr lang="en-US" sz="2400" dirty="0">
                <a:cs typeface="Calibri"/>
              </a:rPr>
              <a:t> </a:t>
            </a:r>
            <a:r>
              <a:rPr lang="en-US" sz="2400" err="1">
                <a:cs typeface="Calibri"/>
              </a:rPr>
              <a:t>incepe</a:t>
            </a:r>
            <a:r>
              <a:rPr lang="en-US" sz="2400" dirty="0">
                <a:cs typeface="Calibri"/>
              </a:rPr>
              <a:t> sa fie </a:t>
            </a:r>
            <a:r>
              <a:rPr lang="en-US" sz="2400" err="1">
                <a:cs typeface="Calibri"/>
              </a:rPr>
              <a:t>descoperita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- </a:t>
            </a:r>
            <a:r>
              <a:rPr lang="en-US" sz="2400" err="1">
                <a:cs typeface="Calibri"/>
              </a:rPr>
              <a:t>Algoritmii</a:t>
            </a:r>
            <a:r>
              <a:rPr lang="en-US" sz="2400" dirty="0">
                <a:cs typeface="Calibri"/>
              </a:rPr>
              <a:t> care </a:t>
            </a:r>
            <a:r>
              <a:rPr lang="en-US" sz="2400" err="1">
                <a:cs typeface="Calibri"/>
              </a:rPr>
              <a:t>realizeaza</a:t>
            </a:r>
            <a:r>
              <a:rPr lang="en-US" sz="2400" dirty="0">
                <a:cs typeface="Calibri"/>
              </a:rPr>
              <a:t> opinion mining se </a:t>
            </a:r>
            <a:r>
              <a:rPr lang="en-US" sz="2400" err="1">
                <a:cs typeface="Calibri"/>
              </a:rPr>
              <a:t>imbunatatesc</a:t>
            </a:r>
            <a:r>
              <a:rPr lang="en-US" sz="2400" dirty="0">
                <a:cs typeface="Calibri"/>
              </a:rPr>
              <a:t> constant</a:t>
            </a:r>
          </a:p>
        </p:txBody>
      </p:sp>
    </p:spTree>
    <p:extLst>
      <p:ext uri="{BB962C8B-B14F-4D97-AF65-F5344CB8AC3E}">
        <p14:creationId xmlns:p14="http://schemas.microsoft.com/office/powerpoint/2010/main" val="2269181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DADF-CDCE-4625-8E7A-923F26AD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037D4-B766-44CD-878A-914B8E982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>
                <a:cs typeface="Calibri" panose="020F0502020204030204"/>
              </a:rPr>
              <a:t> </a:t>
            </a:r>
            <a:r>
              <a:rPr lang="en-US" sz="4000" dirty="0" err="1">
                <a:cs typeface="Calibri" panose="020F0502020204030204"/>
              </a:rPr>
              <a:t>Va</a:t>
            </a:r>
            <a:r>
              <a:rPr lang="en-US" sz="4000" dirty="0">
                <a:cs typeface="Calibri" panose="020F0502020204030204"/>
              </a:rPr>
              <a:t> </a:t>
            </a:r>
            <a:r>
              <a:rPr lang="en-US" sz="4000" dirty="0" err="1">
                <a:cs typeface="Calibri" panose="020F0502020204030204"/>
              </a:rPr>
              <a:t>multumesc</a:t>
            </a:r>
            <a:r>
              <a:rPr lang="en-US" sz="4000" dirty="0">
                <a:cs typeface="Calibri" panose="020F0502020204030204"/>
              </a:rPr>
              <a:t>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9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587C-508D-4392-A027-7C2AA4C0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Opinion mining - </a:t>
            </a:r>
            <a:r>
              <a:rPr lang="en-US" dirty="0" err="1">
                <a:cs typeface="Calibri Light"/>
              </a:rPr>
              <a:t>Definitie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A8415-FDE7-4486-957E-EF0D3D868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cs typeface="Calibri"/>
              </a:rPr>
              <a:t> - Opinion mining </a:t>
            </a:r>
            <a:r>
              <a:rPr lang="en-US" sz="2400" dirty="0" err="1">
                <a:cs typeface="Calibri"/>
              </a:rPr>
              <a:t>este</a:t>
            </a:r>
            <a:r>
              <a:rPr lang="en-US" sz="2400" dirty="0">
                <a:cs typeface="Calibri"/>
              </a:rPr>
              <a:t> o </a:t>
            </a:r>
            <a:r>
              <a:rPr lang="en-US" sz="2400" dirty="0" err="1">
                <a:cs typeface="Calibri"/>
              </a:rPr>
              <a:t>arie</a:t>
            </a:r>
            <a:r>
              <a:rPr lang="en-US" sz="2400" dirty="0">
                <a:cs typeface="Calibri"/>
              </a:rPr>
              <a:t> de research care </a:t>
            </a:r>
            <a:r>
              <a:rPr lang="en-US" sz="2400" dirty="0" err="1">
                <a:cs typeface="Calibri"/>
              </a:rPr>
              <a:t>incearca</a:t>
            </a:r>
            <a:r>
              <a:rPr lang="en-US" sz="2400" dirty="0">
                <a:cs typeface="Calibri"/>
              </a:rPr>
              <a:t> sa </a:t>
            </a:r>
            <a:r>
              <a:rPr lang="en-US" sz="2400" dirty="0" err="1">
                <a:cs typeface="Calibri"/>
              </a:rPr>
              <a:t>faca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sisteme</a:t>
            </a:r>
            <a:r>
              <a:rPr lang="en-US" sz="2400" dirty="0">
                <a:cs typeface="Calibri"/>
              </a:rPr>
              <a:t> automate </a:t>
            </a:r>
            <a:r>
              <a:rPr lang="en-US" sz="2400" dirty="0" err="1">
                <a:cs typeface="Calibri"/>
              </a:rPr>
              <a:t>capabile</a:t>
            </a:r>
            <a:r>
              <a:rPr lang="en-US" sz="2400" dirty="0">
                <a:cs typeface="Calibri"/>
              </a:rPr>
              <a:t> sa determine </a:t>
            </a:r>
            <a:r>
              <a:rPr lang="en-US" sz="2400" dirty="0" err="1">
                <a:cs typeface="Calibri"/>
              </a:rPr>
              <a:t>opinii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umane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extrase</a:t>
            </a:r>
            <a:r>
              <a:rPr lang="en-US" sz="2400" dirty="0">
                <a:cs typeface="Calibri"/>
              </a:rPr>
              <a:t> din </a:t>
            </a:r>
            <a:r>
              <a:rPr lang="en-US" sz="2400" dirty="0" err="1">
                <a:cs typeface="Calibri"/>
              </a:rPr>
              <a:t>texte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scrise</a:t>
            </a:r>
            <a:r>
              <a:rPr lang="en-US" sz="2400" dirty="0">
                <a:cs typeface="Calibri"/>
              </a:rPr>
              <a:t> in </a:t>
            </a:r>
            <a:r>
              <a:rPr lang="en-US" sz="2400" dirty="0" err="1">
                <a:cs typeface="Calibri"/>
              </a:rPr>
              <a:t>limbaj</a:t>
            </a:r>
            <a:r>
              <a:rPr lang="en-US" sz="2400" dirty="0">
                <a:cs typeface="Calibri"/>
              </a:rPr>
              <a:t> natural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- Este </a:t>
            </a:r>
            <a:r>
              <a:rPr lang="en-US" sz="2400" dirty="0" err="1">
                <a:cs typeface="Calibri"/>
              </a:rPr>
              <a:t>cel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mai</a:t>
            </a:r>
            <a:r>
              <a:rPr lang="en-US" sz="2400" dirty="0">
                <a:cs typeface="Calibri"/>
              </a:rPr>
              <a:t> popular mod </a:t>
            </a:r>
            <a:r>
              <a:rPr lang="en-US" sz="2400" dirty="0" err="1">
                <a:cs typeface="Calibri"/>
              </a:rPr>
              <a:t>prin</a:t>
            </a:r>
            <a:r>
              <a:rPr lang="en-US" sz="2400" dirty="0">
                <a:cs typeface="Calibri"/>
              </a:rPr>
              <a:t> care </a:t>
            </a:r>
            <a:r>
              <a:rPr lang="en-US" sz="2400" dirty="0" err="1">
                <a:cs typeface="Calibri"/>
              </a:rPr>
              <a:t>organizatiile</a:t>
            </a:r>
            <a:r>
              <a:rPr lang="en-US" sz="2400" dirty="0">
                <a:cs typeface="Calibri"/>
              </a:rPr>
              <a:t> </a:t>
            </a:r>
            <a:r>
              <a:rPr lang="en-US" sz="2400" dirty="0" smtClean="0">
                <a:cs typeface="Calibri"/>
              </a:rPr>
              <a:t>impart </a:t>
            </a:r>
            <a:r>
              <a:rPr lang="en-US" sz="2400" dirty="0" err="1">
                <a:cs typeface="Calibri"/>
              </a:rPr>
              <a:t>opiniile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despre</a:t>
            </a:r>
            <a:r>
              <a:rPr lang="en-US" sz="2400" dirty="0">
                <a:cs typeface="Calibri"/>
              </a:rPr>
              <a:t> un </a:t>
            </a:r>
            <a:r>
              <a:rPr lang="en-US" sz="2400" dirty="0" err="1" smtClean="0">
                <a:cs typeface="Calibri"/>
              </a:rPr>
              <a:t>produs</a:t>
            </a:r>
            <a:r>
              <a:rPr lang="en-US" sz="2400" dirty="0" smtClean="0">
                <a:cs typeface="Calibri"/>
              </a:rPr>
              <a:t> in </a:t>
            </a:r>
            <a:r>
              <a:rPr lang="en-US" sz="2400" dirty="0" err="1" smtClean="0">
                <a:cs typeface="Calibri"/>
              </a:rPr>
              <a:t>categorii</a:t>
            </a:r>
            <a:r>
              <a:rPr lang="en-US" sz="2400" dirty="0" smtClean="0">
                <a:cs typeface="Calibri"/>
              </a:rPr>
              <a:t>, </a:t>
            </a:r>
            <a:r>
              <a:rPr lang="en-US" sz="2400" dirty="0" err="1">
                <a:cs typeface="Calibri"/>
              </a:rPr>
              <a:t>serviciu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sau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idee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si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presupune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utilizarea</a:t>
            </a:r>
            <a:r>
              <a:rPr lang="en-US" sz="2400" dirty="0">
                <a:cs typeface="Calibri"/>
              </a:rPr>
              <a:t> data mining, machine learning </a:t>
            </a:r>
            <a:r>
              <a:rPr lang="en-US" sz="2400" dirty="0" err="1">
                <a:cs typeface="Calibri"/>
              </a:rPr>
              <a:t>sau</a:t>
            </a:r>
            <a:r>
              <a:rPr lang="en-US" sz="2400" dirty="0">
                <a:cs typeface="Calibri"/>
              </a:rPr>
              <a:t> a </a:t>
            </a:r>
            <a:r>
              <a:rPr lang="en-US" sz="2400" dirty="0" err="1">
                <a:cs typeface="Calibri"/>
              </a:rPr>
              <a:t>inteligentei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artificiale</a:t>
            </a:r>
            <a:r>
              <a:rPr lang="en-US" sz="2400" dirty="0">
                <a:cs typeface="Calibri"/>
              </a:rPr>
              <a:t>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828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BA01-B7DB-433B-BA29-199943715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7728E-A9C0-4D84-8BA8-EC5F2E611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cs typeface="Calibri"/>
              </a:rPr>
              <a:t>Opinion mining </a:t>
            </a:r>
            <a:r>
              <a:rPr lang="en-US" sz="2400" dirty="0" err="1">
                <a:cs typeface="Calibri"/>
              </a:rPr>
              <a:t>este</a:t>
            </a:r>
            <a:r>
              <a:rPr lang="en-US" sz="2400" dirty="0">
                <a:cs typeface="Calibri"/>
              </a:rPr>
              <a:t> o </a:t>
            </a:r>
            <a:r>
              <a:rPr lang="en-US" sz="2400" dirty="0" err="1">
                <a:cs typeface="Calibri"/>
              </a:rPr>
              <a:t>disciplina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relativ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noua</a:t>
            </a:r>
            <a:r>
              <a:rPr lang="en-US" sz="2400" dirty="0">
                <a:cs typeface="Calibri"/>
              </a:rPr>
              <a:t> care a </a:t>
            </a:r>
            <a:r>
              <a:rPr lang="en-US" sz="2400" dirty="0" err="1">
                <a:cs typeface="Calibri"/>
              </a:rPr>
              <a:t>inceput</a:t>
            </a:r>
            <a:r>
              <a:rPr lang="en-US" sz="2400" dirty="0">
                <a:cs typeface="Calibri"/>
              </a:rPr>
              <a:t> sa fie </a:t>
            </a:r>
            <a:r>
              <a:rPr lang="en-US" sz="2400" dirty="0" err="1">
                <a:cs typeface="Calibri"/>
              </a:rPr>
              <a:t>folosita</a:t>
            </a:r>
            <a:r>
              <a:rPr lang="en-US" sz="2400" dirty="0">
                <a:cs typeface="Calibri"/>
              </a:rPr>
              <a:t> tot </a:t>
            </a:r>
            <a:r>
              <a:rPr lang="en-US" sz="2400" dirty="0" err="1">
                <a:cs typeface="Calibri"/>
              </a:rPr>
              <a:t>mai</a:t>
            </a:r>
            <a:r>
              <a:rPr lang="en-US" sz="2400" dirty="0">
                <a:cs typeface="Calibri"/>
              </a:rPr>
              <a:t> des in </a:t>
            </a:r>
            <a:r>
              <a:rPr lang="en-US" sz="2400" dirty="0" err="1">
                <a:cs typeface="Calibri"/>
              </a:rPr>
              <a:t>domenii</a:t>
            </a:r>
            <a:r>
              <a:rPr lang="en-US" sz="2400" dirty="0">
                <a:cs typeface="Calibri"/>
              </a:rPr>
              <a:t> precum Marketing, </a:t>
            </a:r>
            <a:r>
              <a:rPr lang="en-US" sz="2400" dirty="0" err="1">
                <a:cs typeface="Calibri"/>
              </a:rPr>
              <a:t>Sisteme</a:t>
            </a:r>
            <a:r>
              <a:rPr lang="en-US" sz="2400" dirty="0">
                <a:cs typeface="Calibri"/>
              </a:rPr>
              <a:t> de </a:t>
            </a:r>
            <a:r>
              <a:rPr lang="en-US" sz="2400" dirty="0" err="1">
                <a:cs typeface="Calibri"/>
              </a:rPr>
              <a:t>Recomandare</a:t>
            </a:r>
            <a:r>
              <a:rPr lang="en-US" sz="2400" dirty="0">
                <a:cs typeface="Calibri"/>
              </a:rPr>
              <a:t>, </a:t>
            </a:r>
            <a:r>
              <a:rPr lang="en-US" sz="2400" dirty="0" err="1">
                <a:cs typeface="Calibri"/>
              </a:rPr>
              <a:t>Predictii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Financiare</a:t>
            </a:r>
            <a:r>
              <a:rPr lang="en-US" sz="2400" dirty="0">
                <a:cs typeface="Calibri"/>
              </a:rPr>
              <a:t>. </a:t>
            </a:r>
          </a:p>
          <a:p>
            <a:r>
              <a:rPr lang="en-US" sz="2400" dirty="0" err="1">
                <a:cs typeface="Calibri"/>
              </a:rPr>
              <a:t>Pentru</a:t>
            </a:r>
            <a:r>
              <a:rPr lang="en-US" sz="2400" dirty="0">
                <a:cs typeface="Calibri"/>
              </a:rPr>
              <a:t> a </a:t>
            </a:r>
            <a:r>
              <a:rPr lang="en-US" sz="2400" dirty="0" err="1">
                <a:cs typeface="Calibri"/>
              </a:rPr>
              <a:t>identifica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maniera</a:t>
            </a:r>
            <a:r>
              <a:rPr lang="en-US" sz="2400" dirty="0">
                <a:cs typeface="Calibri"/>
              </a:rPr>
              <a:t> in care a </a:t>
            </a:r>
            <a:r>
              <a:rPr lang="en-US" sz="2400" dirty="0" err="1">
                <a:cs typeface="Calibri"/>
              </a:rPr>
              <a:t>fost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transmis</a:t>
            </a:r>
            <a:r>
              <a:rPr lang="en-US" sz="2400" dirty="0">
                <a:cs typeface="Calibri"/>
              </a:rPr>
              <a:t> un </a:t>
            </a:r>
            <a:r>
              <a:rPr lang="en-US" sz="2400" dirty="0" err="1">
                <a:cs typeface="Calibri"/>
              </a:rPr>
              <a:t>mesaj</a:t>
            </a:r>
            <a:r>
              <a:rPr lang="en-US" sz="2400" dirty="0">
                <a:cs typeface="Calibri"/>
              </a:rPr>
              <a:t> de </a:t>
            </a:r>
            <a:r>
              <a:rPr lang="en-US" sz="2400" dirty="0" err="1">
                <a:cs typeface="Calibri"/>
              </a:rPr>
              <a:t>catre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utilizator</a:t>
            </a:r>
            <a:r>
              <a:rPr lang="en-US" sz="2400" dirty="0">
                <a:cs typeface="Calibri"/>
              </a:rPr>
              <a:t>, opinion mining </a:t>
            </a:r>
            <a:r>
              <a:rPr lang="en-US" sz="2400" dirty="0" err="1">
                <a:cs typeface="Calibri"/>
              </a:rPr>
              <a:t>extrage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polaritatea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acestuia</a:t>
            </a:r>
            <a:r>
              <a:rPr lang="en-US" sz="2400" dirty="0">
                <a:cs typeface="Calibri"/>
              </a:rPr>
              <a:t> (</a:t>
            </a:r>
            <a:r>
              <a:rPr lang="en-US" sz="2400" dirty="0" err="1">
                <a:cs typeface="Calibri"/>
              </a:rPr>
              <a:t>cantitatea</a:t>
            </a:r>
            <a:r>
              <a:rPr lang="en-US" sz="2400" dirty="0">
                <a:cs typeface="Calibri"/>
              </a:rPr>
              <a:t> de </a:t>
            </a:r>
            <a:r>
              <a:rPr lang="en-US" sz="2400" dirty="0" err="1">
                <a:cs typeface="Calibri"/>
              </a:rPr>
              <a:t>pozitiviate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sau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negativitate</a:t>
            </a:r>
            <a:r>
              <a:rPr lang="en-US" sz="2400" dirty="0">
                <a:cs typeface="Calibri"/>
              </a:rPr>
              <a:t> din </a:t>
            </a:r>
            <a:r>
              <a:rPr lang="en-US" sz="2400" dirty="0" err="1">
                <a:cs typeface="Calibri"/>
              </a:rPr>
              <a:t>mesaj</a:t>
            </a:r>
            <a:r>
              <a:rPr lang="en-US" sz="2400" dirty="0">
                <a:cs typeface="Calibri"/>
              </a:rPr>
              <a:t>). </a:t>
            </a:r>
          </a:p>
        </p:txBody>
      </p:sp>
    </p:spTree>
    <p:extLst>
      <p:ext uri="{BB962C8B-B14F-4D97-AF65-F5344CB8AC3E}">
        <p14:creationId xmlns:p14="http://schemas.microsoft.com/office/powerpoint/2010/main" val="2587804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A6EB-7444-4B78-A22C-C6FA13BD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cs typeface="Calibri Light"/>
              </a:rPr>
              <a:t>Tipuri</a:t>
            </a:r>
            <a:r>
              <a:rPr lang="en-US" dirty="0">
                <a:cs typeface="Calibri Light"/>
              </a:rPr>
              <a:t> de opinion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785B3-FE3D-4D49-B9F3-C2D882B35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cs typeface="Calibri"/>
              </a:rPr>
              <a:t>1. Fine-grained opinion mining </a:t>
            </a:r>
            <a:r>
              <a:rPr lang="en-US" sz="2400" dirty="0" err="1">
                <a:cs typeface="Calibri"/>
              </a:rPr>
              <a:t>ofera</a:t>
            </a:r>
            <a:r>
              <a:rPr lang="en-US" sz="2400" dirty="0">
                <a:cs typeface="Calibri"/>
              </a:rPr>
              <a:t> un </a:t>
            </a:r>
            <a:r>
              <a:rPr lang="en-US" sz="2400" dirty="0" err="1">
                <a:cs typeface="Calibri"/>
              </a:rPr>
              <a:t>nivel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mai</a:t>
            </a:r>
            <a:r>
              <a:rPr lang="en-US" sz="2400" dirty="0">
                <a:cs typeface="Calibri"/>
              </a:rPr>
              <a:t> precis de </a:t>
            </a:r>
            <a:r>
              <a:rPr lang="en-US" sz="2400" dirty="0" err="1">
                <a:cs typeface="Calibri"/>
              </a:rPr>
              <a:t>polaritate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prin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impartirea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acesteia</a:t>
            </a:r>
            <a:r>
              <a:rPr lang="en-US" sz="2400" dirty="0">
                <a:cs typeface="Calibri"/>
              </a:rPr>
              <a:t> in </a:t>
            </a:r>
            <a:r>
              <a:rPr lang="en-US" sz="2400" dirty="0" err="1">
                <a:cs typeface="Calibri"/>
              </a:rPr>
              <a:t>mai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multe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categorii</a:t>
            </a:r>
            <a:r>
              <a:rPr lang="en-US" sz="2400" dirty="0">
                <a:cs typeface="Calibri"/>
              </a:rPr>
              <a:t>, de la </a:t>
            </a:r>
            <a:r>
              <a:rPr lang="en-US" sz="2400" dirty="0" err="1">
                <a:cs typeface="Calibri"/>
              </a:rPr>
              <a:t>foarte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pozitiva</a:t>
            </a:r>
            <a:r>
              <a:rPr lang="en-US" sz="2400" dirty="0">
                <a:cs typeface="Calibri"/>
              </a:rPr>
              <a:t> la </a:t>
            </a:r>
            <a:r>
              <a:rPr lang="en-US" sz="2400" dirty="0" err="1">
                <a:cs typeface="Calibri"/>
              </a:rPr>
              <a:t>foarte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negativa</a:t>
            </a:r>
            <a:r>
              <a:rPr lang="en-US" sz="2400" dirty="0">
                <a:cs typeface="Calibri"/>
              </a:rPr>
              <a:t>. </a:t>
            </a:r>
            <a:r>
              <a:rPr lang="en-US" sz="2400" dirty="0" err="1">
                <a:cs typeface="Calibri"/>
              </a:rPr>
              <a:t>Acest</a:t>
            </a:r>
            <a:r>
              <a:rPr lang="en-US" sz="2400" dirty="0">
                <a:cs typeface="Calibri"/>
              </a:rPr>
              <a:t> tip </a:t>
            </a:r>
            <a:r>
              <a:rPr lang="en-US" sz="2400" dirty="0" err="1">
                <a:cs typeface="Calibri"/>
              </a:rPr>
              <a:t>poate</a:t>
            </a:r>
            <a:r>
              <a:rPr lang="en-US" sz="2400" dirty="0">
                <a:cs typeface="Calibri"/>
              </a:rPr>
              <a:t> fi </a:t>
            </a:r>
            <a:r>
              <a:rPr lang="en-US" sz="2400" dirty="0" err="1">
                <a:cs typeface="Calibri"/>
              </a:rPr>
              <a:t>considerat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echivalentul</a:t>
            </a:r>
            <a:r>
              <a:rPr lang="en-US" sz="2400" dirty="0">
                <a:cs typeface="Calibri"/>
              </a:rPr>
              <a:t> </a:t>
            </a:r>
            <a:r>
              <a:rPr lang="en-US" sz="2400" dirty="0" err="1">
                <a:cs typeface="Calibri"/>
              </a:rPr>
              <a:t>unui</a:t>
            </a:r>
            <a:r>
              <a:rPr lang="en-US" sz="2400" dirty="0">
                <a:cs typeface="Calibri"/>
              </a:rPr>
              <a:t> rating </a:t>
            </a:r>
            <a:r>
              <a:rPr lang="en-US" sz="2400" dirty="0" err="1">
                <a:cs typeface="Calibri"/>
              </a:rPr>
              <a:t>cuprins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intre</a:t>
            </a:r>
            <a:r>
              <a:rPr lang="en-US" sz="2400" dirty="0">
                <a:cs typeface="Calibri"/>
              </a:rPr>
              <a:t> 1 </a:t>
            </a:r>
            <a:r>
              <a:rPr lang="en-US" sz="2400" dirty="0" err="1">
                <a:cs typeface="Calibri"/>
              </a:rPr>
              <a:t>si</a:t>
            </a:r>
            <a:r>
              <a:rPr lang="en-US" sz="2400" dirty="0">
                <a:cs typeface="Calibri"/>
              </a:rPr>
              <a:t> 5 stele (ex Uber, Bolt </a:t>
            </a:r>
            <a:r>
              <a:rPr lang="en-US" sz="2400" dirty="0" err="1">
                <a:cs typeface="Calibri"/>
              </a:rPr>
              <a:t>etc</a:t>
            </a:r>
            <a:r>
              <a:rPr lang="en-US" sz="2400" dirty="0">
                <a:cs typeface="Calibri"/>
              </a:rPr>
              <a:t>).</a:t>
            </a:r>
          </a:p>
          <a:p>
            <a:r>
              <a:rPr lang="en-US" sz="2400" dirty="0">
                <a:cs typeface="Calibri"/>
              </a:rPr>
              <a:t>2. Emotion detection </a:t>
            </a:r>
            <a:r>
              <a:rPr lang="en-US" sz="2400" err="1">
                <a:cs typeface="Calibri"/>
              </a:rPr>
              <a:t>identifica</a:t>
            </a:r>
            <a:r>
              <a:rPr lang="en-US" sz="2400" dirty="0">
                <a:cs typeface="Calibri"/>
              </a:rPr>
              <a:t> </a:t>
            </a:r>
            <a:r>
              <a:rPr lang="en-US" sz="2400" err="1">
                <a:cs typeface="Calibri"/>
              </a:rPr>
              <a:t>mai</a:t>
            </a:r>
            <a:r>
              <a:rPr lang="en-US" sz="2400" dirty="0">
                <a:cs typeface="Calibri"/>
              </a:rPr>
              <a:t> </a:t>
            </a:r>
            <a:r>
              <a:rPr lang="en-US" sz="2400" err="1">
                <a:cs typeface="Calibri"/>
              </a:rPr>
              <a:t>degraba</a:t>
            </a:r>
            <a:r>
              <a:rPr lang="en-US" sz="2400" dirty="0">
                <a:cs typeface="Calibri"/>
              </a:rPr>
              <a:t> </a:t>
            </a:r>
            <a:r>
              <a:rPr lang="en-US" sz="2400" err="1">
                <a:cs typeface="Calibri"/>
              </a:rPr>
              <a:t>emotiile</a:t>
            </a:r>
            <a:r>
              <a:rPr lang="en-US" sz="2400" dirty="0">
                <a:cs typeface="Calibri"/>
              </a:rPr>
              <a:t> </a:t>
            </a:r>
            <a:r>
              <a:rPr lang="en-US" sz="2400" err="1">
                <a:cs typeface="Calibri"/>
              </a:rPr>
              <a:t>specifice</a:t>
            </a:r>
            <a:r>
              <a:rPr lang="en-US" sz="2400" dirty="0">
                <a:cs typeface="Calibri"/>
              </a:rPr>
              <a:t> , in loc de </a:t>
            </a:r>
            <a:r>
              <a:rPr lang="en-US" sz="2400" err="1">
                <a:cs typeface="Calibri"/>
              </a:rPr>
              <a:t>pozitivitate</a:t>
            </a:r>
            <a:r>
              <a:rPr lang="en-US" sz="2400" dirty="0">
                <a:cs typeface="Calibri"/>
              </a:rPr>
              <a:t>/</a:t>
            </a:r>
            <a:r>
              <a:rPr lang="en-US" sz="2400" err="1">
                <a:cs typeface="Calibri"/>
              </a:rPr>
              <a:t>negativitate</a:t>
            </a:r>
            <a:r>
              <a:rPr lang="en-US" sz="2400" dirty="0">
                <a:cs typeface="Calibri"/>
              </a:rPr>
              <a:t>. </a:t>
            </a:r>
            <a:r>
              <a:rPr lang="en-US" sz="2400" err="1">
                <a:cs typeface="Calibri"/>
              </a:rPr>
              <a:t>Exemple</a:t>
            </a:r>
            <a:r>
              <a:rPr lang="en-US" sz="2400" dirty="0">
                <a:cs typeface="Calibri"/>
              </a:rPr>
              <a:t> de </a:t>
            </a:r>
            <a:r>
              <a:rPr lang="en-US" sz="2400" err="1">
                <a:cs typeface="Calibri"/>
              </a:rPr>
              <a:t>emotii</a:t>
            </a:r>
            <a:r>
              <a:rPr lang="en-US" sz="2400" dirty="0">
                <a:cs typeface="Calibri"/>
              </a:rPr>
              <a:t> pot fi </a:t>
            </a:r>
            <a:r>
              <a:rPr lang="en-US" sz="2400" err="1">
                <a:cs typeface="Calibri"/>
              </a:rPr>
              <a:t>fericirea</a:t>
            </a:r>
            <a:r>
              <a:rPr lang="en-US" sz="2400" dirty="0">
                <a:cs typeface="Calibri"/>
              </a:rPr>
              <a:t>, </a:t>
            </a:r>
            <a:r>
              <a:rPr lang="en-US" sz="2400" err="1">
                <a:cs typeface="Calibri"/>
              </a:rPr>
              <a:t>frustrarea</a:t>
            </a:r>
            <a:r>
              <a:rPr lang="en-US" sz="2400" dirty="0">
                <a:cs typeface="Calibri"/>
              </a:rPr>
              <a:t>, </a:t>
            </a:r>
            <a:r>
              <a:rPr lang="en-US" sz="2400" err="1">
                <a:cs typeface="Calibri"/>
              </a:rPr>
              <a:t>furia</a:t>
            </a:r>
            <a:r>
              <a:rPr lang="en-US" sz="2400" dirty="0">
                <a:cs typeface="Calibri"/>
              </a:rPr>
              <a:t>, </a:t>
            </a:r>
            <a:r>
              <a:rPr lang="en-US" sz="2400" err="1">
                <a:cs typeface="Calibri"/>
              </a:rPr>
              <a:t>tristetea</a:t>
            </a:r>
            <a:r>
              <a:rPr lang="en-US" sz="2400" dirty="0">
                <a:cs typeface="Calibri"/>
              </a:rPr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106234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CEF-98FE-447E-A0C6-A76CE926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68575-8934-4831-9944-918AD49DC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3. Analiza Intent-Based </a:t>
            </a:r>
            <a:r>
              <a:rPr lang="en-US" dirty="0" err="1">
                <a:cs typeface="Calibri"/>
              </a:rPr>
              <a:t>recunoaste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actiunea</a:t>
            </a:r>
            <a:r>
              <a:rPr lang="en-US" dirty="0">
                <a:cs typeface="Calibri"/>
              </a:rPr>
              <a:t> din </a:t>
            </a:r>
            <a:r>
              <a:rPr lang="en-US" dirty="0" err="1">
                <a:cs typeface="Calibri"/>
              </a:rPr>
              <a:t>spatele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unui</a:t>
            </a:r>
            <a:r>
              <a:rPr lang="en-US" dirty="0">
                <a:cs typeface="Calibri"/>
              </a:rPr>
              <a:t> text, pe </a:t>
            </a:r>
            <a:r>
              <a:rPr lang="en-US" dirty="0" err="1">
                <a:cs typeface="Calibri"/>
              </a:rPr>
              <a:t>langa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opinia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utilizatorului</a:t>
            </a:r>
            <a:r>
              <a:rPr lang="en-US" dirty="0">
                <a:cs typeface="Calibri"/>
              </a:rPr>
              <a:t>. De </a:t>
            </a:r>
            <a:r>
              <a:rPr lang="en-US" dirty="0" err="1">
                <a:cs typeface="Calibri"/>
              </a:rPr>
              <a:t>exemplu</a:t>
            </a:r>
            <a:r>
              <a:rPr lang="en-US" dirty="0">
                <a:cs typeface="Calibri"/>
              </a:rPr>
              <a:t>, un </a:t>
            </a:r>
            <a:r>
              <a:rPr lang="en-US" dirty="0" err="1">
                <a:cs typeface="Calibri"/>
              </a:rPr>
              <a:t>comentariu</a:t>
            </a:r>
            <a:r>
              <a:rPr lang="en-US" dirty="0">
                <a:cs typeface="Calibri"/>
              </a:rPr>
              <a:t> online care </a:t>
            </a:r>
            <a:r>
              <a:rPr lang="en-US" dirty="0" err="1">
                <a:cs typeface="Calibri"/>
              </a:rPr>
              <a:t>exprima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frustrarea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despre</a:t>
            </a:r>
            <a:r>
              <a:rPr lang="en-US" dirty="0">
                <a:cs typeface="Calibri"/>
              </a:rPr>
              <a:t> o </a:t>
            </a:r>
            <a:r>
              <a:rPr lang="en-US" dirty="0" err="1">
                <a:cs typeface="Calibri"/>
              </a:rPr>
              <a:t>baterie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stricata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poate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evidentia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intentia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utilizatorului</a:t>
            </a:r>
            <a:r>
              <a:rPr lang="en-US" dirty="0">
                <a:cs typeface="Calibri"/>
              </a:rPr>
              <a:t> de a o </a:t>
            </a:r>
            <a:r>
              <a:rPr lang="en-US" dirty="0" err="1">
                <a:cs typeface="Calibri"/>
              </a:rPr>
              <a:t>schimba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Acest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lucru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ajuta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vanzatorul</a:t>
            </a:r>
            <a:r>
              <a:rPr lang="en-US" dirty="0">
                <a:cs typeface="Calibri"/>
              </a:rPr>
              <a:t> sa </a:t>
            </a:r>
            <a:r>
              <a:rPr lang="en-US" dirty="0" err="1">
                <a:cs typeface="Calibri"/>
              </a:rPr>
              <a:t>stie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daca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trebuie</a:t>
            </a:r>
            <a:r>
              <a:rPr lang="en-US" dirty="0">
                <a:cs typeface="Calibri"/>
              </a:rPr>
              <a:t> sa </a:t>
            </a:r>
            <a:r>
              <a:rPr lang="en-US" dirty="0" err="1">
                <a:cs typeface="Calibri"/>
              </a:rPr>
              <a:t>intervina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</a:t>
            </a:r>
            <a:r>
              <a:rPr lang="en-US" dirty="0">
                <a:cs typeface="Calibri"/>
              </a:rPr>
              <a:t> sa </a:t>
            </a:r>
            <a:r>
              <a:rPr lang="en-US" dirty="0" err="1">
                <a:cs typeface="Calibri"/>
              </a:rPr>
              <a:t>propuna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clientului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oferte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4. Analiza Aspect-Based </a:t>
            </a:r>
            <a:r>
              <a:rPr lang="en-US" dirty="0" err="1">
                <a:cs typeface="Calibri"/>
              </a:rPr>
              <a:t>aduna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informatii</a:t>
            </a:r>
            <a:r>
              <a:rPr lang="en-US" dirty="0">
                <a:cs typeface="Calibri"/>
              </a:rPr>
              <a:t> ca </a:t>
            </a:r>
            <a:r>
              <a:rPr lang="en-US" dirty="0" err="1">
                <a:cs typeface="Calibri"/>
              </a:rPr>
              <a:t>fiind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pozitive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sau</a:t>
            </a:r>
            <a:r>
              <a:rPr lang="en-US" dirty="0">
                <a:cs typeface="Calibri"/>
              </a:rPr>
              <a:t> negative </a:t>
            </a:r>
            <a:r>
              <a:rPr lang="en-US" dirty="0" err="1">
                <a:cs typeface="Calibri"/>
              </a:rPr>
              <a:t>despre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componenta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specifica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unui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produs</a:t>
            </a:r>
            <a:r>
              <a:rPr lang="en-US" dirty="0">
                <a:cs typeface="Calibri"/>
              </a:rPr>
              <a:t>. De </a:t>
            </a:r>
            <a:r>
              <a:rPr lang="en-US" dirty="0" err="1">
                <a:cs typeface="Calibri"/>
              </a:rPr>
              <a:t>exemplu</a:t>
            </a:r>
            <a:r>
              <a:rPr lang="en-US" dirty="0">
                <a:cs typeface="Calibri"/>
              </a:rPr>
              <a:t>, un client </a:t>
            </a:r>
            <a:r>
              <a:rPr lang="en-US" dirty="0" err="1">
                <a:cs typeface="Calibri"/>
              </a:rPr>
              <a:t>poate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lasa</a:t>
            </a:r>
            <a:r>
              <a:rPr lang="en-US" dirty="0">
                <a:cs typeface="Calibri"/>
              </a:rPr>
              <a:t> un review </a:t>
            </a:r>
            <a:r>
              <a:rPr lang="en-US" dirty="0" err="1">
                <a:cs typeface="Calibri"/>
              </a:rPr>
              <a:t>despre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produs</a:t>
            </a:r>
            <a:r>
              <a:rPr lang="en-US" dirty="0">
                <a:cs typeface="Calibri"/>
              </a:rPr>
              <a:t> din care sa se </a:t>
            </a:r>
            <a:r>
              <a:rPr lang="en-US" dirty="0" err="1">
                <a:cs typeface="Calibri"/>
              </a:rPr>
              <a:t>inteleaga</a:t>
            </a:r>
            <a:r>
              <a:rPr lang="en-US" dirty="0">
                <a:cs typeface="Calibri"/>
              </a:rPr>
              <a:t> ca </a:t>
            </a:r>
            <a:r>
              <a:rPr lang="en-US" dirty="0" err="1">
                <a:cs typeface="Calibri"/>
              </a:rPr>
              <a:t>durata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viata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bateriei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fost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prea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scurta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Astfel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sistemul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sti</a:t>
            </a:r>
            <a:r>
              <a:rPr lang="en-US" dirty="0">
                <a:cs typeface="Calibri"/>
              </a:rPr>
              <a:t> ca </a:t>
            </a:r>
            <a:r>
              <a:rPr lang="en-US" dirty="0" err="1">
                <a:cs typeface="Calibri"/>
              </a:rPr>
              <a:t>sentimentele</a:t>
            </a:r>
            <a:r>
              <a:rPr lang="en-US" dirty="0">
                <a:cs typeface="Calibri"/>
              </a:rPr>
              <a:t> negative nu sunt </a:t>
            </a:r>
            <a:r>
              <a:rPr lang="en-US" dirty="0" err="1">
                <a:cs typeface="Calibri"/>
              </a:rPr>
              <a:t>indreptate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catre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produs</a:t>
            </a:r>
            <a:r>
              <a:rPr lang="en-US" dirty="0">
                <a:cs typeface="Calibri"/>
              </a:rPr>
              <a:t>, ci </a:t>
            </a:r>
            <a:r>
              <a:rPr lang="en-US" dirty="0" err="1">
                <a:cs typeface="Calibri"/>
              </a:rPr>
              <a:t>doar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catre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bateria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acestuia</a:t>
            </a:r>
            <a:r>
              <a:rPr lang="en-US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4964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3FF53-778A-4A68-883C-46F0078C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Opinion mining -</a:t>
            </a:r>
            <a:r>
              <a:rPr lang="en-US" dirty="0" err="1">
                <a:cs typeface="Calibri Light"/>
              </a:rPr>
              <a:t>Aplicabilitate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D4761-F2CB-422A-BA8F-B56A0507C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cs typeface="Calibri"/>
              </a:rPr>
              <a:t> Opinion Mining </a:t>
            </a:r>
            <a:r>
              <a:rPr lang="en-US" dirty="0" err="1">
                <a:cs typeface="Calibri"/>
              </a:rPr>
              <a:t>este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folosit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organizatii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intr</a:t>
            </a:r>
            <a:r>
              <a:rPr lang="en-US" dirty="0">
                <a:cs typeface="Calibri"/>
              </a:rPr>
              <a:t>-o </a:t>
            </a:r>
            <a:r>
              <a:rPr lang="en-US" dirty="0" err="1">
                <a:cs typeface="Calibri"/>
              </a:rPr>
              <a:t>varietate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foarte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larga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aplicatii</a:t>
            </a:r>
            <a:r>
              <a:rPr lang="en-US" dirty="0">
                <a:cs typeface="Calibri"/>
              </a:rPr>
              <a:t>, precum :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Identificarea</a:t>
            </a:r>
            <a:r>
              <a:rPr lang="en-US" dirty="0">
                <a:cs typeface="Calibri"/>
              </a:rPr>
              <a:t> awareness-</a:t>
            </a:r>
            <a:r>
              <a:rPr lang="en-US" dirty="0" err="1">
                <a:cs typeface="Calibri"/>
              </a:rPr>
              <a:t>ului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unui</a:t>
            </a:r>
            <a:r>
              <a:rPr lang="en-US" dirty="0">
                <a:cs typeface="Calibri"/>
              </a:rPr>
              <a:t> brand, </a:t>
            </a:r>
            <a:r>
              <a:rPr lang="en-US" dirty="0" err="1">
                <a:cs typeface="Calibri"/>
              </a:rPr>
              <a:t>reputatia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popularitatea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acestuia</a:t>
            </a:r>
            <a:r>
              <a:rPr lang="en-US" dirty="0">
                <a:cs typeface="Calibri"/>
              </a:rPr>
              <a:t> la un </a:t>
            </a:r>
            <a:r>
              <a:rPr lang="en-US" dirty="0" err="1">
                <a:cs typeface="Calibri"/>
              </a:rPr>
              <a:t>anumint</a:t>
            </a:r>
            <a:r>
              <a:rPr lang="en-US" dirty="0">
                <a:cs typeface="Calibri"/>
              </a:rPr>
              <a:t> moment din </a:t>
            </a:r>
            <a:r>
              <a:rPr lang="en-US" dirty="0" err="1">
                <a:cs typeface="Calibri"/>
              </a:rPr>
              <a:t>timp.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Identificarea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felului</a:t>
            </a:r>
            <a:r>
              <a:rPr lang="en-US" dirty="0">
                <a:cs typeface="Calibri"/>
              </a:rPr>
              <a:t> in care </a:t>
            </a:r>
            <a:r>
              <a:rPr lang="en-US" dirty="0" err="1">
                <a:cs typeface="Calibri"/>
              </a:rPr>
              <a:t>clientul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reactioneaza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primirea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oferte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sau</a:t>
            </a:r>
            <a:r>
              <a:rPr lang="en-US" dirty="0">
                <a:cs typeface="Calibri"/>
              </a:rPr>
              <a:t> feature-</a:t>
            </a:r>
            <a:r>
              <a:rPr lang="en-US" dirty="0" err="1">
                <a:cs typeface="Calibri"/>
              </a:rPr>
              <a:t>uri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noi</a:t>
            </a:r>
            <a:r>
              <a:rPr lang="en-US" dirty="0"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Identificarea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succesului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unei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campanii</a:t>
            </a:r>
            <a:r>
              <a:rPr lang="en-US" dirty="0">
                <a:cs typeface="Calibri"/>
              </a:rPr>
              <a:t> de marketing.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Identificarea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unui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grup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tinta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pentru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campanie</a:t>
            </a:r>
            <a:r>
              <a:rPr lang="en-US" dirty="0">
                <a:cs typeface="Calibri"/>
              </a:rPr>
              <a:t> de marketing.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Colectarea</a:t>
            </a:r>
            <a:r>
              <a:rPr lang="en-US" dirty="0">
                <a:cs typeface="Calibri"/>
              </a:rPr>
              <a:t> feedback-</a:t>
            </a:r>
            <a:r>
              <a:rPr lang="en-US" dirty="0" err="1">
                <a:cs typeface="Calibri"/>
              </a:rPr>
              <a:t>ului</a:t>
            </a:r>
            <a:r>
              <a:rPr lang="en-US" dirty="0">
                <a:cs typeface="Calibri"/>
              </a:rPr>
              <a:t> de pe social media, site-</a:t>
            </a:r>
            <a:r>
              <a:rPr lang="en-US" dirty="0" err="1">
                <a:cs typeface="Calibri"/>
              </a:rPr>
              <a:t>uri</a:t>
            </a:r>
            <a:r>
              <a:rPr lang="en-US" dirty="0">
                <a:cs typeface="Calibri"/>
              </a:rPr>
              <a:t> web </a:t>
            </a:r>
            <a:r>
              <a:rPr lang="en-US" dirty="0" err="1">
                <a:cs typeface="Calibri"/>
              </a:rPr>
              <a:t>sau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formulare</a:t>
            </a:r>
            <a:r>
              <a:rPr lang="en-US" dirty="0">
                <a:cs typeface="Calibri"/>
              </a:rPr>
              <a:t> online.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Categorizarea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cerintelor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clientilor</a:t>
            </a:r>
          </a:p>
        </p:txBody>
      </p:sp>
    </p:spTree>
    <p:extLst>
      <p:ext uri="{BB962C8B-B14F-4D97-AF65-F5344CB8AC3E}">
        <p14:creationId xmlns:p14="http://schemas.microsoft.com/office/powerpoint/2010/main" val="428850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EB526-3B70-400D-8D74-B43DD0705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cs typeface="Calibri Light"/>
              </a:rPr>
              <a:t>OPinion</a:t>
            </a:r>
            <a:r>
              <a:rPr lang="en-US" dirty="0">
                <a:cs typeface="Calibri Light"/>
              </a:rPr>
              <a:t> Mining - </a:t>
            </a:r>
            <a:r>
              <a:rPr lang="en-US" dirty="0" err="1">
                <a:cs typeface="Calibri Light"/>
              </a:rPr>
              <a:t>provocari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17E2B-C359-44EA-A4FB-B7C17FDE3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cs typeface="Calibri" panose="020F0502020204030204"/>
              </a:rPr>
              <a:t>    </a:t>
            </a:r>
            <a:r>
              <a:rPr lang="en-US" sz="2400" err="1">
                <a:cs typeface="Calibri" panose="020F0502020204030204"/>
              </a:rPr>
              <a:t>Provocarile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err="1">
                <a:cs typeface="Calibri" panose="020F0502020204030204"/>
              </a:rPr>
              <a:t>atunci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err="1">
                <a:cs typeface="Calibri" panose="020F0502020204030204"/>
              </a:rPr>
              <a:t>cand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err="1">
                <a:cs typeface="Calibri" panose="020F0502020204030204"/>
              </a:rPr>
              <a:t>utilizam</a:t>
            </a:r>
            <a:r>
              <a:rPr lang="en-US" sz="2400" dirty="0">
                <a:cs typeface="Calibri" panose="020F0502020204030204"/>
              </a:rPr>
              <a:t> Opinion Mining </a:t>
            </a:r>
            <a:r>
              <a:rPr lang="en-US" sz="2400" err="1">
                <a:cs typeface="Calibri" panose="020F0502020204030204"/>
              </a:rPr>
              <a:t>apar</a:t>
            </a:r>
            <a:r>
              <a:rPr lang="en-US" sz="2400" dirty="0">
                <a:cs typeface="Calibri" panose="020F0502020204030204"/>
              </a:rPr>
              <a:t> din </a:t>
            </a:r>
            <a:r>
              <a:rPr lang="en-US" sz="2400" err="1">
                <a:cs typeface="Calibri" panose="020F0502020204030204"/>
              </a:rPr>
              <a:t>cauza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err="1">
                <a:cs typeface="Calibri" panose="020F0502020204030204"/>
              </a:rPr>
              <a:t>inacuratetii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err="1">
                <a:cs typeface="Calibri" panose="020F0502020204030204"/>
              </a:rPr>
              <a:t>antrenarii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err="1">
                <a:cs typeface="Calibri" panose="020F0502020204030204"/>
              </a:rPr>
              <a:t>modelelor</a:t>
            </a:r>
            <a:r>
              <a:rPr lang="en-US" sz="2400" dirty="0">
                <a:cs typeface="Calibri" panose="020F0502020204030204"/>
              </a:rPr>
              <a:t>. </a:t>
            </a:r>
            <a:r>
              <a:rPr lang="en-US" sz="2400" err="1">
                <a:cs typeface="Calibri" panose="020F0502020204030204"/>
              </a:rPr>
              <a:t>Factorii</a:t>
            </a:r>
            <a:r>
              <a:rPr lang="en-US" sz="2400" dirty="0">
                <a:cs typeface="Calibri" panose="020F0502020204030204"/>
              </a:rPr>
              <a:t> care </a:t>
            </a:r>
            <a:r>
              <a:rPr lang="en-US" sz="2400" err="1">
                <a:cs typeface="Calibri" panose="020F0502020204030204"/>
              </a:rPr>
              <a:t>ingreuneaza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err="1">
                <a:cs typeface="Calibri" panose="020F0502020204030204"/>
              </a:rPr>
              <a:t>modul</a:t>
            </a:r>
            <a:r>
              <a:rPr lang="en-US" sz="2400" dirty="0">
                <a:cs typeface="Calibri" panose="020F0502020204030204"/>
              </a:rPr>
              <a:t> in care </a:t>
            </a:r>
            <a:r>
              <a:rPr lang="en-US" sz="2400" err="1">
                <a:cs typeface="Calibri" panose="020F0502020204030204"/>
              </a:rPr>
              <a:t>algoritmul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err="1">
                <a:cs typeface="Calibri" panose="020F0502020204030204"/>
              </a:rPr>
              <a:t>lucreaza</a:t>
            </a:r>
            <a:r>
              <a:rPr lang="en-US" sz="2400" dirty="0">
                <a:cs typeface="Calibri" panose="020F0502020204030204"/>
              </a:rPr>
              <a:t> sunt </a:t>
            </a:r>
            <a:r>
              <a:rPr lang="en-US" sz="2400" err="1">
                <a:cs typeface="Calibri" panose="020F0502020204030204"/>
              </a:rPr>
              <a:t>obiectivitatea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err="1">
                <a:cs typeface="Calibri" panose="020F0502020204030204"/>
              </a:rPr>
              <a:t>sau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err="1">
                <a:cs typeface="Calibri" panose="020F0502020204030204"/>
              </a:rPr>
              <a:t>comentariile</a:t>
            </a:r>
            <a:r>
              <a:rPr lang="en-US" sz="2400" dirty="0">
                <a:cs typeface="Calibri" panose="020F0502020204030204"/>
              </a:rPr>
              <a:t> cu </a:t>
            </a:r>
            <a:r>
              <a:rPr lang="en-US" sz="2400" err="1">
                <a:cs typeface="Calibri" panose="020F0502020204030204"/>
              </a:rPr>
              <a:t>sentimente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err="1">
                <a:cs typeface="Calibri" panose="020F0502020204030204"/>
              </a:rPr>
              <a:t>neutre</a:t>
            </a:r>
            <a:r>
              <a:rPr lang="en-US" sz="2400" dirty="0">
                <a:cs typeface="Calibri" panose="020F0502020204030204"/>
              </a:rPr>
              <a:t>, </a:t>
            </a:r>
            <a:r>
              <a:rPr lang="en-US" sz="2400" err="1">
                <a:cs typeface="Calibri" panose="020F0502020204030204"/>
              </a:rPr>
              <a:t>acestia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err="1">
                <a:cs typeface="Calibri" panose="020F0502020204030204"/>
              </a:rPr>
              <a:t>fiind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err="1">
                <a:cs typeface="Calibri" panose="020F0502020204030204"/>
              </a:rPr>
              <a:t>deseori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err="1">
                <a:cs typeface="Calibri" panose="020F0502020204030204"/>
              </a:rPr>
              <a:t>interpretati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err="1">
                <a:cs typeface="Calibri" panose="020F0502020204030204"/>
              </a:rPr>
              <a:t>gresit</a:t>
            </a:r>
            <a:r>
              <a:rPr lang="en-US" sz="2400" dirty="0">
                <a:cs typeface="Calibri" panose="020F0502020204030204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cs typeface="Calibri" panose="020F0502020204030204"/>
              </a:rPr>
              <a:t>    De </a:t>
            </a:r>
            <a:r>
              <a:rPr lang="en-US" sz="2400" err="1">
                <a:cs typeface="Calibri" panose="020F0502020204030204"/>
              </a:rPr>
              <a:t>exemplu</a:t>
            </a:r>
            <a:r>
              <a:rPr lang="en-US" sz="2400" dirty="0">
                <a:cs typeface="Calibri" panose="020F0502020204030204"/>
              </a:rPr>
              <a:t>, </a:t>
            </a:r>
            <a:r>
              <a:rPr lang="en-US" sz="2400" err="1">
                <a:cs typeface="Calibri" panose="020F0502020204030204"/>
              </a:rPr>
              <a:t>daca</a:t>
            </a:r>
            <a:r>
              <a:rPr lang="en-US" sz="2400" dirty="0">
                <a:cs typeface="Calibri" panose="020F0502020204030204"/>
              </a:rPr>
              <a:t> un client </a:t>
            </a:r>
            <a:r>
              <a:rPr lang="en-US" sz="2400" err="1">
                <a:cs typeface="Calibri" panose="020F0502020204030204"/>
              </a:rPr>
              <a:t>primeste</a:t>
            </a:r>
            <a:r>
              <a:rPr lang="en-US" sz="2400" dirty="0">
                <a:cs typeface="Calibri" panose="020F0502020204030204"/>
              </a:rPr>
              <a:t> un </a:t>
            </a:r>
            <a:r>
              <a:rPr lang="en-US" sz="2400" err="1">
                <a:cs typeface="Calibri" panose="020F0502020204030204"/>
              </a:rPr>
              <a:t>produs</a:t>
            </a:r>
            <a:r>
              <a:rPr lang="en-US" sz="2400" dirty="0">
                <a:cs typeface="Calibri" panose="020F0502020204030204"/>
              </a:rPr>
              <a:t> cu o </a:t>
            </a:r>
            <a:r>
              <a:rPr lang="en-US" sz="2400" err="1">
                <a:cs typeface="Calibri" panose="020F0502020204030204"/>
              </a:rPr>
              <a:t>culoare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err="1">
                <a:cs typeface="Calibri" panose="020F0502020204030204"/>
              </a:rPr>
              <a:t>diferita</a:t>
            </a:r>
            <a:r>
              <a:rPr lang="en-US" sz="2400" dirty="0">
                <a:cs typeface="Calibri" panose="020F0502020204030204"/>
              </a:rPr>
              <a:t> de </a:t>
            </a:r>
            <a:r>
              <a:rPr lang="en-US" sz="2400" err="1">
                <a:cs typeface="Calibri" panose="020F0502020204030204"/>
              </a:rPr>
              <a:t>cea</a:t>
            </a:r>
            <a:r>
              <a:rPr lang="en-US" sz="2400" dirty="0">
                <a:cs typeface="Calibri" panose="020F0502020204030204"/>
              </a:rPr>
              <a:t> pe care a </a:t>
            </a:r>
            <a:r>
              <a:rPr lang="en-US" sz="2400" err="1">
                <a:cs typeface="Calibri" panose="020F0502020204030204"/>
              </a:rPr>
              <a:t>cerut</a:t>
            </a:r>
            <a:r>
              <a:rPr lang="en-US" sz="2400" dirty="0">
                <a:cs typeface="Calibri" panose="020F0502020204030204"/>
              </a:rPr>
              <a:t>-o, </a:t>
            </a:r>
            <a:r>
              <a:rPr lang="en-US" sz="2400" err="1">
                <a:cs typeface="Calibri" panose="020F0502020204030204"/>
              </a:rPr>
              <a:t>poate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err="1">
                <a:cs typeface="Calibri" panose="020F0502020204030204"/>
              </a:rPr>
              <a:t>lasa</a:t>
            </a:r>
            <a:r>
              <a:rPr lang="en-US" sz="2400" dirty="0">
                <a:cs typeface="Calibri" panose="020F0502020204030204"/>
              </a:rPr>
              <a:t> un review de forma "</a:t>
            </a:r>
            <a:r>
              <a:rPr lang="en-US" sz="2400" err="1">
                <a:cs typeface="Calibri" panose="020F0502020204030204"/>
              </a:rPr>
              <a:t>Produsul</a:t>
            </a:r>
            <a:r>
              <a:rPr lang="en-US" sz="2400" dirty="0">
                <a:cs typeface="Calibri" panose="020F0502020204030204"/>
              </a:rPr>
              <a:t> </a:t>
            </a:r>
            <a:r>
              <a:rPr lang="en-US" sz="2400" err="1">
                <a:cs typeface="Calibri" panose="020F0502020204030204"/>
              </a:rPr>
              <a:t>primit</a:t>
            </a:r>
            <a:r>
              <a:rPr lang="en-US" sz="2400" dirty="0">
                <a:cs typeface="Calibri" panose="020F0502020204030204"/>
              </a:rPr>
              <a:t> a </a:t>
            </a:r>
            <a:r>
              <a:rPr lang="en-US" sz="2400" err="1">
                <a:cs typeface="Calibri" panose="020F0502020204030204"/>
              </a:rPr>
              <a:t>fost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err="1">
                <a:cs typeface="Calibri" panose="020F0502020204030204"/>
              </a:rPr>
              <a:t>rosu</a:t>
            </a:r>
            <a:r>
              <a:rPr lang="en-US" sz="2400" dirty="0">
                <a:cs typeface="Calibri" panose="020F0502020204030204"/>
              </a:rPr>
              <a:t>". In mod normal, </a:t>
            </a:r>
            <a:r>
              <a:rPr lang="en-US" sz="2400" err="1">
                <a:cs typeface="Calibri" panose="020F0502020204030204"/>
              </a:rPr>
              <a:t>acest</a:t>
            </a:r>
            <a:r>
              <a:rPr lang="en-US" sz="2400" dirty="0">
                <a:cs typeface="Calibri" panose="020F0502020204030204"/>
              </a:rPr>
              <a:t> review </a:t>
            </a:r>
            <a:r>
              <a:rPr lang="en-US" sz="2400" err="1">
                <a:cs typeface="Calibri" panose="020F0502020204030204"/>
              </a:rPr>
              <a:t>ar</a:t>
            </a:r>
            <a:r>
              <a:rPr lang="en-US" sz="2400" dirty="0">
                <a:cs typeface="Calibri" panose="020F0502020204030204"/>
              </a:rPr>
              <a:t> intra in </a:t>
            </a:r>
            <a:r>
              <a:rPr lang="en-US" sz="2400" err="1">
                <a:cs typeface="Calibri" panose="020F0502020204030204"/>
              </a:rPr>
              <a:t>categoria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err="1">
                <a:cs typeface="Calibri" panose="020F0502020204030204"/>
              </a:rPr>
              <a:t>celor</a:t>
            </a:r>
            <a:r>
              <a:rPr lang="en-US" sz="2400" dirty="0">
                <a:cs typeface="Calibri" panose="020F0502020204030204"/>
              </a:rPr>
              <a:t> cu o </a:t>
            </a:r>
            <a:r>
              <a:rPr lang="en-US" sz="2400" err="1">
                <a:cs typeface="Calibri" panose="020F0502020204030204"/>
              </a:rPr>
              <a:t>polaritate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err="1">
                <a:cs typeface="Calibri" panose="020F0502020204030204"/>
              </a:rPr>
              <a:t>neutra</a:t>
            </a:r>
            <a:r>
              <a:rPr lang="en-US" sz="2400" dirty="0">
                <a:cs typeface="Calibri" panose="020F0502020204030204"/>
              </a:rPr>
              <a:t>, </a:t>
            </a:r>
            <a:r>
              <a:rPr lang="en-US" sz="2400" err="1">
                <a:cs typeface="Calibri" panose="020F0502020204030204"/>
              </a:rPr>
              <a:t>cand</a:t>
            </a:r>
            <a:r>
              <a:rPr lang="en-US" sz="2400" dirty="0">
                <a:cs typeface="Calibri" panose="020F0502020204030204"/>
              </a:rPr>
              <a:t> de </a:t>
            </a:r>
            <a:r>
              <a:rPr lang="en-US" sz="2400" err="1">
                <a:cs typeface="Calibri" panose="020F0502020204030204"/>
              </a:rPr>
              <a:t>fapt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err="1">
                <a:cs typeface="Calibri" panose="020F0502020204030204"/>
              </a:rPr>
              <a:t>ar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err="1">
                <a:cs typeface="Calibri" panose="020F0502020204030204"/>
              </a:rPr>
              <a:t>trebui</a:t>
            </a:r>
            <a:r>
              <a:rPr lang="en-US" sz="2400" dirty="0">
                <a:cs typeface="Calibri" panose="020F0502020204030204"/>
              </a:rPr>
              <a:t> sa fie </a:t>
            </a:r>
            <a:r>
              <a:rPr lang="en-US" sz="2400" err="1">
                <a:cs typeface="Calibri" panose="020F0502020204030204"/>
              </a:rPr>
              <a:t>negativ</a:t>
            </a:r>
            <a:r>
              <a:rPr lang="en-US" sz="2400" dirty="0">
                <a:cs typeface="Calibri" panose="020F0502020204030204"/>
              </a:rPr>
              <a:t>.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49482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8A04-1F3E-493F-8EE8-16AB2D74C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E8DA2-4B15-4F8A-BBF7-21C224EF0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cs typeface="Calibri" panose="020F0502020204030204"/>
              </a:rPr>
              <a:t>    De </a:t>
            </a:r>
            <a:r>
              <a:rPr lang="en-US" sz="2400" err="1">
                <a:cs typeface="Calibri" panose="020F0502020204030204"/>
              </a:rPr>
              <a:t>asemenea</a:t>
            </a:r>
            <a:r>
              <a:rPr lang="en-US" sz="2400" dirty="0">
                <a:cs typeface="Calibri" panose="020F0502020204030204"/>
              </a:rPr>
              <a:t>, </a:t>
            </a:r>
            <a:r>
              <a:rPr lang="en-US" sz="2400" err="1">
                <a:cs typeface="Calibri" panose="020F0502020204030204"/>
              </a:rPr>
              <a:t>sentimentele</a:t>
            </a:r>
            <a:r>
              <a:rPr lang="en-US" sz="2400" dirty="0">
                <a:cs typeface="Calibri" panose="020F0502020204030204"/>
              </a:rPr>
              <a:t> sunt </a:t>
            </a:r>
            <a:r>
              <a:rPr lang="en-US" sz="2400" err="1">
                <a:cs typeface="Calibri" panose="020F0502020204030204"/>
              </a:rPr>
              <a:t>greu</a:t>
            </a:r>
            <a:r>
              <a:rPr lang="en-US" sz="2400" dirty="0">
                <a:cs typeface="Calibri" panose="020F0502020204030204"/>
              </a:rPr>
              <a:t> de </a:t>
            </a:r>
            <a:r>
              <a:rPr lang="en-US" sz="2400" err="1">
                <a:cs typeface="Calibri" panose="020F0502020204030204"/>
              </a:rPr>
              <a:t>identificat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err="1">
                <a:cs typeface="Calibri" panose="020F0502020204030204"/>
              </a:rPr>
              <a:t>atunci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err="1">
                <a:cs typeface="Calibri" panose="020F0502020204030204"/>
              </a:rPr>
              <a:t>cand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err="1">
                <a:cs typeface="Calibri" panose="020F0502020204030204"/>
              </a:rPr>
              <a:t>sistemul</a:t>
            </a:r>
            <a:r>
              <a:rPr lang="en-US" sz="2400" dirty="0">
                <a:cs typeface="Calibri" panose="020F0502020204030204"/>
              </a:rPr>
              <a:t> nu </a:t>
            </a:r>
            <a:r>
              <a:rPr lang="en-US" sz="2400" err="1">
                <a:cs typeface="Calibri" panose="020F0502020204030204"/>
              </a:rPr>
              <a:t>poate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err="1">
                <a:cs typeface="Calibri" panose="020F0502020204030204"/>
              </a:rPr>
              <a:t>intelege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err="1">
                <a:cs typeface="Calibri" panose="020F0502020204030204"/>
              </a:rPr>
              <a:t>contextul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err="1">
                <a:cs typeface="Calibri" panose="020F0502020204030204"/>
              </a:rPr>
              <a:t>sau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err="1">
                <a:cs typeface="Calibri" panose="020F0502020204030204"/>
              </a:rPr>
              <a:t>tonul</a:t>
            </a:r>
            <a:r>
              <a:rPr lang="en-US" sz="2400" dirty="0">
                <a:cs typeface="Calibri" panose="020F0502020204030204"/>
              </a:rPr>
              <a:t> in care a </a:t>
            </a:r>
            <a:r>
              <a:rPr lang="en-US" sz="2400" err="1">
                <a:cs typeface="Calibri" panose="020F0502020204030204"/>
              </a:rPr>
              <a:t>fost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err="1">
                <a:cs typeface="Calibri" panose="020F0502020204030204"/>
              </a:rPr>
              <a:t>scris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err="1">
                <a:cs typeface="Calibri" panose="020F0502020204030204"/>
              </a:rPr>
              <a:t>textul</a:t>
            </a:r>
            <a:r>
              <a:rPr lang="en-US" sz="2400" dirty="0">
                <a:cs typeface="Calibri" panose="020F0502020204030204"/>
              </a:rPr>
              <a:t>. In general, </a:t>
            </a:r>
            <a:r>
              <a:rPr lang="en-US" sz="2400" err="1">
                <a:cs typeface="Calibri" panose="020F0502020204030204"/>
              </a:rPr>
              <a:t>raspunsurile</a:t>
            </a:r>
            <a:r>
              <a:rPr lang="en-US" sz="2400" dirty="0">
                <a:cs typeface="Calibri" panose="020F0502020204030204"/>
              </a:rPr>
              <a:t> la </a:t>
            </a:r>
            <a:r>
              <a:rPr lang="en-US" sz="2400" err="1">
                <a:cs typeface="Calibri" panose="020F0502020204030204"/>
              </a:rPr>
              <a:t>chestionare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err="1">
                <a:cs typeface="Calibri" panose="020F0502020204030204"/>
              </a:rPr>
              <a:t>ce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err="1">
                <a:cs typeface="Calibri" panose="020F0502020204030204"/>
              </a:rPr>
              <a:t>contin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err="1">
                <a:cs typeface="Calibri" panose="020F0502020204030204"/>
              </a:rPr>
              <a:t>cuvinte</a:t>
            </a:r>
            <a:r>
              <a:rPr lang="en-US" sz="2400" dirty="0">
                <a:cs typeface="Calibri" panose="020F0502020204030204"/>
              </a:rPr>
              <a:t> precum "</a:t>
            </a:r>
            <a:r>
              <a:rPr lang="en-US" sz="2400" err="1">
                <a:cs typeface="Calibri" panose="020F0502020204030204"/>
              </a:rPr>
              <a:t>nimic</a:t>
            </a:r>
            <a:r>
              <a:rPr lang="en-US" sz="2400" dirty="0">
                <a:cs typeface="Calibri" panose="020F0502020204030204"/>
              </a:rPr>
              <a:t>" </a:t>
            </a:r>
            <a:r>
              <a:rPr lang="en-US" sz="2400" err="1">
                <a:cs typeface="Calibri" panose="020F0502020204030204"/>
              </a:rPr>
              <a:t>sau</a:t>
            </a:r>
            <a:r>
              <a:rPr lang="en-US" sz="2400" dirty="0">
                <a:cs typeface="Calibri" panose="020F0502020204030204"/>
              </a:rPr>
              <a:t> "</a:t>
            </a:r>
            <a:r>
              <a:rPr lang="en-US" sz="2400" err="1">
                <a:cs typeface="Calibri" panose="020F0502020204030204"/>
              </a:rPr>
              <a:t>totul</a:t>
            </a:r>
            <a:r>
              <a:rPr lang="en-US" sz="2400" dirty="0">
                <a:cs typeface="Calibri" panose="020F0502020204030204"/>
              </a:rPr>
              <a:t>" sunt </a:t>
            </a:r>
            <a:r>
              <a:rPr lang="en-US" sz="2400" err="1">
                <a:cs typeface="Calibri" panose="020F0502020204030204"/>
              </a:rPr>
              <a:t>foarte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err="1">
                <a:cs typeface="Calibri" panose="020F0502020204030204"/>
              </a:rPr>
              <a:t>greu</a:t>
            </a:r>
            <a:r>
              <a:rPr lang="en-US" sz="2400" dirty="0">
                <a:cs typeface="Calibri" panose="020F0502020204030204"/>
              </a:rPr>
              <a:t> de </a:t>
            </a:r>
            <a:r>
              <a:rPr lang="en-US" sz="2400" err="1">
                <a:cs typeface="Calibri" panose="020F0502020204030204"/>
              </a:rPr>
              <a:t>incadrat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err="1">
                <a:cs typeface="Calibri" panose="020F0502020204030204"/>
              </a:rPr>
              <a:t>intr</a:t>
            </a:r>
            <a:r>
              <a:rPr lang="en-US" sz="2400" dirty="0">
                <a:cs typeface="Calibri" panose="020F0502020204030204"/>
              </a:rPr>
              <a:t>-o </a:t>
            </a:r>
            <a:r>
              <a:rPr lang="en-US" sz="2400" err="1">
                <a:cs typeface="Calibri" panose="020F0502020204030204"/>
              </a:rPr>
              <a:t>categorie</a:t>
            </a:r>
            <a:r>
              <a:rPr lang="en-US" sz="2400" dirty="0">
                <a:cs typeface="Calibri" panose="020F0502020204030204"/>
              </a:rPr>
              <a:t> in </a:t>
            </a:r>
            <a:r>
              <a:rPr lang="en-US" sz="2400" err="1">
                <a:cs typeface="Calibri" panose="020F0502020204030204"/>
              </a:rPr>
              <a:t>lipsa</a:t>
            </a:r>
            <a:r>
              <a:rPr lang="en-US" sz="2400" dirty="0">
                <a:cs typeface="Calibri" panose="020F0502020204030204"/>
              </a:rPr>
              <a:t> de context, </a:t>
            </a:r>
            <a:r>
              <a:rPr lang="en-US" sz="2400" err="1">
                <a:cs typeface="Calibri" panose="020F0502020204030204"/>
              </a:rPr>
              <a:t>si</a:t>
            </a:r>
            <a:r>
              <a:rPr lang="en-US" sz="2400" dirty="0">
                <a:cs typeface="Calibri" panose="020F0502020204030204"/>
              </a:rPr>
              <a:t> pot fi cu </a:t>
            </a:r>
            <a:r>
              <a:rPr lang="en-US" sz="2400" err="1">
                <a:cs typeface="Calibri" panose="020F0502020204030204"/>
              </a:rPr>
              <a:t>usurinta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err="1">
                <a:cs typeface="Calibri" panose="020F0502020204030204"/>
              </a:rPr>
              <a:t>incadrate</a:t>
            </a:r>
            <a:r>
              <a:rPr lang="en-US" sz="2400" dirty="0">
                <a:cs typeface="Calibri" panose="020F0502020204030204"/>
              </a:rPr>
              <a:t> ca </a:t>
            </a:r>
            <a:r>
              <a:rPr lang="en-US" sz="2400" err="1">
                <a:cs typeface="Calibri" panose="020F0502020204030204"/>
              </a:rPr>
              <a:t>fiind</a:t>
            </a:r>
            <a:r>
              <a:rPr lang="en-US" sz="2400" dirty="0">
                <a:cs typeface="Calibri" panose="020F0502020204030204"/>
              </a:rPr>
              <a:t> negative </a:t>
            </a:r>
            <a:r>
              <a:rPr lang="en-US" sz="2400" err="1">
                <a:cs typeface="Calibri" panose="020F0502020204030204"/>
              </a:rPr>
              <a:t>cand</a:t>
            </a:r>
            <a:r>
              <a:rPr lang="en-US" sz="2400" dirty="0">
                <a:cs typeface="Calibri" panose="020F0502020204030204"/>
              </a:rPr>
              <a:t> de </a:t>
            </a:r>
            <a:r>
              <a:rPr lang="en-US" sz="2400" err="1">
                <a:cs typeface="Calibri" panose="020F0502020204030204"/>
              </a:rPr>
              <a:t>fapt</a:t>
            </a:r>
            <a:r>
              <a:rPr lang="en-US" sz="2400" dirty="0">
                <a:cs typeface="Calibri" panose="020F0502020204030204"/>
              </a:rPr>
              <a:t> sunt negative, </a:t>
            </a:r>
            <a:r>
              <a:rPr lang="en-US" sz="2400" err="1">
                <a:cs typeface="Calibri" panose="020F0502020204030204"/>
              </a:rPr>
              <a:t>si</a:t>
            </a:r>
            <a:r>
              <a:rPr lang="en-US" sz="2400" dirty="0">
                <a:cs typeface="Calibri"/>
              </a:rPr>
              <a:t> invers.  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    Similar, </a:t>
            </a:r>
            <a:r>
              <a:rPr lang="en-US" sz="2400" err="1">
                <a:cs typeface="Calibri"/>
              </a:rPr>
              <a:t>ironia</a:t>
            </a:r>
            <a:r>
              <a:rPr lang="en-US" sz="2400" dirty="0">
                <a:cs typeface="Calibri"/>
              </a:rPr>
              <a:t> </a:t>
            </a:r>
            <a:r>
              <a:rPr lang="en-US" sz="2400" err="1">
                <a:cs typeface="Calibri"/>
              </a:rPr>
              <a:t>si</a:t>
            </a:r>
            <a:r>
              <a:rPr lang="en-US" sz="2400" dirty="0">
                <a:cs typeface="Calibri"/>
              </a:rPr>
              <a:t> </a:t>
            </a:r>
            <a:r>
              <a:rPr lang="en-US" sz="2400" err="1">
                <a:cs typeface="Calibri"/>
              </a:rPr>
              <a:t>sarcasmul</a:t>
            </a:r>
            <a:r>
              <a:rPr lang="en-US" sz="2400" dirty="0">
                <a:cs typeface="Calibri"/>
              </a:rPr>
              <a:t> de </a:t>
            </a:r>
            <a:r>
              <a:rPr lang="en-US" sz="2400" err="1">
                <a:cs typeface="Calibri"/>
              </a:rPr>
              <a:t>obicei</a:t>
            </a:r>
            <a:r>
              <a:rPr lang="en-US" sz="2400" dirty="0">
                <a:cs typeface="Calibri"/>
              </a:rPr>
              <a:t> nu pot fi </a:t>
            </a:r>
            <a:r>
              <a:rPr lang="en-US" sz="2400" err="1">
                <a:cs typeface="Calibri"/>
              </a:rPr>
              <a:t>antrenate</a:t>
            </a:r>
            <a:r>
              <a:rPr lang="en-US" sz="2400" dirty="0">
                <a:cs typeface="Calibri"/>
              </a:rPr>
              <a:t> </a:t>
            </a:r>
            <a:r>
              <a:rPr lang="en-US" sz="2400" err="1">
                <a:cs typeface="Calibri"/>
              </a:rPr>
              <a:t>corect</a:t>
            </a:r>
            <a:r>
              <a:rPr lang="en-US" sz="2400" dirty="0">
                <a:cs typeface="Calibri"/>
              </a:rPr>
              <a:t> de model </a:t>
            </a:r>
            <a:r>
              <a:rPr lang="en-US" sz="2400" err="1">
                <a:cs typeface="Calibri"/>
              </a:rPr>
              <a:t>si</a:t>
            </a:r>
            <a:r>
              <a:rPr lang="en-US" sz="2400" dirty="0">
                <a:cs typeface="Calibri"/>
              </a:rPr>
              <a:t> pot duce la o </a:t>
            </a:r>
            <a:r>
              <a:rPr lang="en-US" sz="2400" err="1">
                <a:cs typeface="Calibri"/>
              </a:rPr>
              <a:t>impartire</a:t>
            </a:r>
            <a:r>
              <a:rPr lang="en-US" sz="2400" dirty="0">
                <a:cs typeface="Calibri"/>
              </a:rPr>
              <a:t> </a:t>
            </a:r>
            <a:r>
              <a:rPr lang="en-US" sz="2400" err="1">
                <a:cs typeface="Calibri"/>
              </a:rPr>
              <a:t>gresite</a:t>
            </a:r>
            <a:r>
              <a:rPr lang="en-US" sz="2400" dirty="0">
                <a:cs typeface="Calibri"/>
              </a:rPr>
              <a:t> a </a:t>
            </a:r>
            <a:r>
              <a:rPr lang="en-US" sz="2400" err="1">
                <a:cs typeface="Calibri"/>
              </a:rPr>
              <a:t>sentimentelor</a:t>
            </a:r>
            <a:r>
              <a:rPr lang="en-US" sz="2400" dirty="0">
                <a:cs typeface="Calibri"/>
              </a:rPr>
              <a:t> </a:t>
            </a:r>
            <a:r>
              <a:rPr lang="en-US" sz="2400" err="1">
                <a:cs typeface="Calibri"/>
              </a:rPr>
              <a:t>extrase</a:t>
            </a:r>
            <a:r>
              <a:rPr lang="en-US" sz="2400" dirty="0">
                <a:cs typeface="Calibri"/>
              </a:rPr>
              <a:t> </a:t>
            </a:r>
            <a:r>
              <a:rPr lang="en-US" sz="2400" err="1">
                <a:cs typeface="Calibri"/>
              </a:rPr>
              <a:t>dintr</a:t>
            </a:r>
            <a:r>
              <a:rPr lang="en-US" sz="2400" dirty="0">
                <a:cs typeface="Calibri"/>
              </a:rPr>
              <a:t>-un text.</a:t>
            </a:r>
          </a:p>
        </p:txBody>
      </p:sp>
    </p:spTree>
    <p:extLst>
      <p:ext uri="{BB962C8B-B14F-4D97-AF65-F5344CB8AC3E}">
        <p14:creationId xmlns:p14="http://schemas.microsoft.com/office/powerpoint/2010/main" val="2559405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127</Words>
  <Application>Microsoft Office PowerPoint</Application>
  <PresentationFormat>Widescreen</PresentationFormat>
  <Paragraphs>71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Celestial</vt:lpstr>
      <vt:lpstr>Opinion mining</vt:lpstr>
      <vt:lpstr>CUprins</vt:lpstr>
      <vt:lpstr>Opinion mining - Definitie</vt:lpstr>
      <vt:lpstr>PowerPoint Presentation</vt:lpstr>
      <vt:lpstr>Tipuri de opinion mining</vt:lpstr>
      <vt:lpstr>PowerPoint Presentation</vt:lpstr>
      <vt:lpstr>Opinion mining -Aplicabilitate</vt:lpstr>
      <vt:lpstr>OPinion Mining - provocari</vt:lpstr>
      <vt:lpstr>PowerPoint Presentation</vt:lpstr>
      <vt:lpstr>PowerPoint Presentation</vt:lpstr>
      <vt:lpstr>Opinion mining -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Concluzii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Celestial Design</dc:title>
  <dc:creator/>
  <cp:lastModifiedBy/>
  <cp:revision>753</cp:revision>
  <dcterms:created xsi:type="dcterms:W3CDTF">2019-04-01T22:39:36Z</dcterms:created>
  <dcterms:modified xsi:type="dcterms:W3CDTF">2019-05-06T06:46:28Z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2019-04-01T22:39:43.0089704Z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c08b12af-717c-4ae9-a989-12bcb17fb5af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