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7"/>
  </p:notesMasterIdLst>
  <p:sldIdLst>
    <p:sldId id="307" r:id="rId3"/>
    <p:sldId id="308" r:id="rId4"/>
    <p:sldId id="259" r:id="rId5"/>
    <p:sldId id="260" r:id="rId6"/>
    <p:sldId id="261" r:id="rId7"/>
    <p:sldId id="263" r:id="rId8"/>
    <p:sldId id="266" r:id="rId9"/>
    <p:sldId id="303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320" r:id="rId21"/>
    <p:sldId id="321" r:id="rId22"/>
    <p:sldId id="278" r:id="rId23"/>
    <p:sldId id="279" r:id="rId24"/>
    <p:sldId id="280" r:id="rId25"/>
    <p:sldId id="281" r:id="rId26"/>
    <p:sldId id="306" r:id="rId27"/>
    <p:sldId id="283" r:id="rId28"/>
    <p:sldId id="433" r:id="rId29"/>
    <p:sldId id="277" r:id="rId30"/>
    <p:sldId id="287" r:id="rId31"/>
    <p:sldId id="286" r:id="rId32"/>
    <p:sldId id="289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311" r:id="rId41"/>
    <p:sldId id="296" r:id="rId42"/>
    <p:sldId id="312" r:id="rId43"/>
    <p:sldId id="309" r:id="rId44"/>
    <p:sldId id="314" r:id="rId45"/>
    <p:sldId id="315" r:id="rId46"/>
    <p:sldId id="301" r:id="rId47"/>
    <p:sldId id="302" r:id="rId48"/>
    <p:sldId id="316" r:id="rId49"/>
    <p:sldId id="319" r:id="rId50"/>
    <p:sldId id="310" r:id="rId51"/>
    <p:sldId id="322" r:id="rId52"/>
    <p:sldId id="338" r:id="rId53"/>
    <p:sldId id="339" r:id="rId54"/>
    <p:sldId id="340" r:id="rId55"/>
    <p:sldId id="342" r:id="rId56"/>
    <p:sldId id="345" r:id="rId57"/>
    <p:sldId id="424" r:id="rId58"/>
    <p:sldId id="430" r:id="rId59"/>
    <p:sldId id="431" r:id="rId60"/>
    <p:sldId id="323" r:id="rId61"/>
    <p:sldId id="326" r:id="rId62"/>
    <p:sldId id="325" r:id="rId63"/>
    <p:sldId id="432" r:id="rId64"/>
    <p:sldId id="304" r:id="rId65"/>
    <p:sldId id="313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444"/>
  </p:normalViewPr>
  <p:slideViewPr>
    <p:cSldViewPr snapToGrid="0">
      <p:cViewPr varScale="1">
        <p:scale>
          <a:sx n="121" d="100"/>
          <a:sy n="121" d="100"/>
        </p:scale>
        <p:origin x="14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F4727-23A3-441E-BA41-9534DD80814F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DBA3B-C92D-4CFA-B969-3AFAA1A6C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9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DBA3B-C92D-4CFA-B969-3AFAA1A6C2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05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DBA3B-C92D-4CFA-B969-3AFAA1A6C2A1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5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B5A5B-CC88-B64A-8F56-0DBE0ACA83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23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7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0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13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10/10/21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966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10/10/21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770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10/10/21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460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10/10/21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163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10/10/21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8336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10/10/21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4194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10/10/21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3119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10/10/21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003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261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10/10/21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2894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10/10/21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215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10/10/21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41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1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3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2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7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3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D1AC5-EDA8-4631-9228-9906422CEF8D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3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10/10/21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05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12factor.net/)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e.docker.com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docker/whalesay/" TargetMode="External"/><Relationship Id="rId2" Type="http://schemas.openxmlformats.org/officeDocument/2006/relationships/hyperlink" Target="https://docs.docker.com/get-started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329" y="1122362"/>
            <a:ext cx="12002529" cy="4355800"/>
          </a:xfrm>
        </p:spPr>
        <p:txBody>
          <a:bodyPr>
            <a:normAutofit/>
          </a:bodyPr>
          <a:lstStyle/>
          <a:p>
            <a:pPr algn="l"/>
            <a:r>
              <a:rPr lang="en-US" sz="7200" dirty="0"/>
              <a:t>Enterprise Programming 2</a:t>
            </a:r>
            <a:br>
              <a:rPr lang="en-US" sz="7200" dirty="0"/>
            </a:br>
            <a:br>
              <a:rPr lang="en-US" sz="7200" dirty="0"/>
            </a:br>
            <a:r>
              <a:rPr lang="en-US" sz="7200" dirty="0"/>
              <a:t>Lesson 08: </a:t>
            </a:r>
            <a:r>
              <a:rPr lang="en-US" sz="7200" dirty="0" err="1"/>
              <a:t>MicroServices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Autofit/>
          </a:bodyPr>
          <a:lstStyle/>
          <a:p>
            <a:pPr algn="r"/>
            <a:r>
              <a:rPr lang="en-US" sz="2800" dirty="0"/>
              <a:t>Bogdan </a:t>
            </a:r>
            <a:r>
              <a:rPr lang="en-US" sz="2800" dirty="0" err="1"/>
              <a:t>Marculescu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1431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Benefit: More Robust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226" y="1825625"/>
            <a:ext cx="11016574" cy="4351338"/>
          </a:xfrm>
        </p:spPr>
        <p:txBody>
          <a:bodyPr>
            <a:normAutofit/>
          </a:bodyPr>
          <a:lstStyle/>
          <a:p>
            <a:r>
              <a:rPr lang="en-US" sz="3200" dirty="0"/>
              <a:t>If one component is failing/buggy, can shut it down in isolation until fixed</a:t>
            </a:r>
          </a:p>
          <a:p>
            <a:r>
              <a:rPr lang="en-US" sz="3200" dirty="0"/>
              <a:t>All the other hundreds of components will still be up and running</a:t>
            </a:r>
          </a:p>
          <a:p>
            <a:r>
              <a:rPr lang="en-US" sz="3200" dirty="0"/>
              <a:t>Of course, functionalities will be reduced and some will be missing</a:t>
            </a:r>
          </a:p>
          <a:p>
            <a:pPr lvl="1"/>
            <a:r>
              <a:rPr lang="en-US" sz="2800" dirty="0"/>
              <a:t>Application should still work, although in a “degraded mode”</a:t>
            </a:r>
          </a:p>
          <a:p>
            <a:pPr lvl="1"/>
            <a:r>
              <a:rPr lang="en-US" sz="2800" dirty="0"/>
              <a:t>Make sure to avoid communications with missing service, </a:t>
            </a:r>
            <a:r>
              <a:rPr lang="en-US" sz="2800" dirty="0" err="1"/>
              <a:t>eg</a:t>
            </a:r>
            <a:r>
              <a:rPr lang="en-US" sz="2800" dirty="0"/>
              <a:t> </a:t>
            </a:r>
            <a:r>
              <a:rPr lang="en-US" sz="2800" i="1" dirty="0"/>
              <a:t>Circuit Breaker </a:t>
            </a:r>
            <a:r>
              <a:rPr lang="en-US" sz="2800" dirty="0"/>
              <a:t>with </a:t>
            </a:r>
            <a:r>
              <a:rPr lang="en-US" sz="2800" dirty="0" err="1"/>
              <a:t>Hystrix</a:t>
            </a:r>
            <a:r>
              <a:rPr lang="en-US" sz="2800" dirty="0"/>
              <a:t>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6867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Benefit: Language Agnostic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621" y="1825624"/>
            <a:ext cx="11511064" cy="4779061"/>
          </a:xfrm>
        </p:spPr>
        <p:txBody>
          <a:bodyPr>
            <a:normAutofit/>
          </a:bodyPr>
          <a:lstStyle/>
          <a:p>
            <a:r>
              <a:rPr lang="en-US" sz="3200" dirty="0"/>
              <a:t>As components are independent, they can be written in different languages</a:t>
            </a:r>
          </a:p>
          <a:p>
            <a:pPr lvl="1"/>
            <a:r>
              <a:rPr lang="en-US" sz="2800" dirty="0"/>
              <a:t>Java, C#, Python, </a:t>
            </a:r>
            <a:r>
              <a:rPr lang="en-US" sz="2800" dirty="0" err="1"/>
              <a:t>NodeJS</a:t>
            </a:r>
            <a:r>
              <a:rPr lang="en-US" sz="2800" dirty="0"/>
              <a:t>, Ruby, etc.</a:t>
            </a:r>
          </a:p>
          <a:p>
            <a:r>
              <a:rPr lang="en-US" sz="3200" dirty="0"/>
              <a:t>Less worries about the future</a:t>
            </a:r>
          </a:p>
          <a:p>
            <a:pPr lvl="1"/>
            <a:r>
              <a:rPr lang="en-US" sz="2800" dirty="0"/>
              <a:t>If in 10 years your technology stack dies, for new components can easily switch to a new language/framework</a:t>
            </a:r>
          </a:p>
          <a:p>
            <a:r>
              <a:rPr lang="en-US" sz="3200" dirty="0"/>
              <a:t>Can easily experiment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for a new component you can try something different, like C#, Scala or </a:t>
            </a:r>
            <a:r>
              <a:rPr lang="en-US" sz="2800" dirty="0" err="1"/>
              <a:t>NodeJS</a:t>
            </a:r>
            <a:endParaRPr lang="en-US" sz="2800" dirty="0"/>
          </a:p>
          <a:p>
            <a:pPr lvl="1"/>
            <a:r>
              <a:rPr lang="en-US" sz="2800" dirty="0"/>
              <a:t>Extremely important when evaluating new technologies/frameworks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63495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Benefit: Scale on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255" y="1825625"/>
            <a:ext cx="11681478" cy="4896908"/>
          </a:xfrm>
        </p:spPr>
        <p:txBody>
          <a:bodyPr>
            <a:noAutofit/>
          </a:bodyPr>
          <a:lstStyle/>
          <a:p>
            <a:r>
              <a:rPr lang="en-US" sz="3200" dirty="0"/>
              <a:t>Not all components will be used/access equally</a:t>
            </a:r>
          </a:p>
          <a:p>
            <a:r>
              <a:rPr lang="en-US" sz="3200" dirty="0"/>
              <a:t>Some are just for functionalities that are seldom used</a:t>
            </a:r>
          </a:p>
          <a:p>
            <a:r>
              <a:rPr lang="en-US" sz="3200" dirty="0"/>
              <a:t>Highly used components can be replicated/deployed on several servers</a:t>
            </a:r>
          </a:p>
          <a:p>
            <a:r>
              <a:rPr lang="en-US" sz="3200" dirty="0"/>
              <a:t>Just need to deploy extra instances of components you need</a:t>
            </a:r>
          </a:p>
          <a:p>
            <a:pPr lvl="1"/>
            <a:r>
              <a:rPr lang="en-US" sz="2800" dirty="0"/>
              <a:t>Want more running instances on different machines of components that use more CPU</a:t>
            </a:r>
          </a:p>
          <a:p>
            <a:r>
              <a:rPr lang="en-US" sz="3200" dirty="0"/>
              <a:t>This can be fully </a:t>
            </a:r>
            <a:r>
              <a:rPr lang="en-US" sz="3200" i="1" dirty="0"/>
              <a:t>automated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reduce number of running instances of components that are seldom used</a:t>
            </a:r>
          </a:p>
        </p:txBody>
      </p:sp>
    </p:spTree>
    <p:extLst>
      <p:ext uri="{BB962C8B-B14F-4D97-AF65-F5344CB8AC3E}">
        <p14:creationId xmlns:p14="http://schemas.microsoft.com/office/powerpoint/2010/main" val="1437525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Benefit: Safer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067" y="1825625"/>
            <a:ext cx="11116733" cy="4351338"/>
          </a:xfrm>
        </p:spPr>
        <p:txBody>
          <a:bodyPr>
            <a:normAutofit/>
          </a:bodyPr>
          <a:lstStyle/>
          <a:p>
            <a:r>
              <a:rPr lang="en-US" sz="3200" dirty="0"/>
              <a:t>Can deploy components in isolation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 replace version X with version X+1</a:t>
            </a:r>
          </a:p>
          <a:p>
            <a:r>
              <a:rPr lang="en-US" sz="3200" dirty="0"/>
              <a:t>If something goes wrong with X+1, you just need to rollback that single component</a:t>
            </a:r>
          </a:p>
          <a:p>
            <a:r>
              <a:rPr lang="en-US" sz="3200" dirty="0"/>
              <a:t>Less risky then deploying a whole monolith…</a:t>
            </a:r>
          </a:p>
        </p:txBody>
      </p:sp>
    </p:spTree>
    <p:extLst>
      <p:ext uri="{BB962C8B-B14F-4D97-AF65-F5344CB8AC3E}">
        <p14:creationId xmlns:p14="http://schemas.microsoft.com/office/powerpoint/2010/main" val="3603912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No Silver Bullet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33" y="1825624"/>
            <a:ext cx="11082867" cy="4854575"/>
          </a:xfrm>
        </p:spPr>
        <p:txBody>
          <a:bodyPr>
            <a:normAutofit/>
          </a:bodyPr>
          <a:lstStyle/>
          <a:p>
            <a:r>
              <a:rPr lang="en-US" sz="3200" dirty="0"/>
              <a:t>In engineering, there is never a solution that fits all problems</a:t>
            </a:r>
          </a:p>
          <a:p>
            <a:r>
              <a:rPr lang="en-US" sz="3200" dirty="0" err="1"/>
              <a:t>MicroServices</a:t>
            </a:r>
            <a:r>
              <a:rPr lang="en-US" sz="3200" dirty="0"/>
              <a:t> have their own issues</a:t>
            </a:r>
          </a:p>
          <a:p>
            <a:r>
              <a:rPr lang="en-US" sz="3200" dirty="0"/>
              <a:t>Lot of benefits, but </a:t>
            </a:r>
            <a:r>
              <a:rPr lang="en-US" sz="3200" i="1" dirty="0"/>
              <a:t>do not blindly follow hypes</a:t>
            </a:r>
          </a:p>
          <a:p>
            <a:r>
              <a:rPr lang="en-US" sz="3200" dirty="0"/>
              <a:t>Needed for </a:t>
            </a:r>
            <a:r>
              <a:rPr lang="en-US" sz="3200" i="1" dirty="0"/>
              <a:t>large</a:t>
            </a:r>
            <a:r>
              <a:rPr lang="en-US" sz="3200" dirty="0"/>
              <a:t> systems. For </a:t>
            </a:r>
            <a:r>
              <a:rPr lang="en-US" sz="3200" i="1" dirty="0"/>
              <a:t>small</a:t>
            </a:r>
            <a:r>
              <a:rPr lang="en-US" sz="3200" dirty="0"/>
              <a:t> systems, monolith can be a better solution</a:t>
            </a:r>
          </a:p>
          <a:p>
            <a:pPr lvl="1"/>
            <a:r>
              <a:rPr lang="en-US" sz="2800" dirty="0"/>
              <a:t>What a 3</a:t>
            </a:r>
            <a:r>
              <a:rPr lang="en-US" sz="2800" baseline="30000" dirty="0"/>
              <a:t>rd</a:t>
            </a:r>
            <a:r>
              <a:rPr lang="en-US" sz="2800" dirty="0"/>
              <a:t> year student can do on their own or in a group of few students over a couple of months is by definition “small”…</a:t>
            </a:r>
          </a:p>
        </p:txBody>
      </p:sp>
    </p:spTree>
    <p:extLst>
      <p:ext uri="{BB962C8B-B14F-4D97-AF65-F5344CB8AC3E}">
        <p14:creationId xmlns:p14="http://schemas.microsoft.com/office/powerpoint/2010/main" val="2126058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99" y="365125"/>
            <a:ext cx="11853333" cy="1325563"/>
          </a:xfrm>
        </p:spPr>
        <p:txBody>
          <a:bodyPr>
            <a:noAutofit/>
          </a:bodyPr>
          <a:lstStyle/>
          <a:p>
            <a:r>
              <a:rPr lang="en-US" sz="6600" dirty="0"/>
              <a:t>Drawback: Computation Overhead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374" y="1825625"/>
            <a:ext cx="11776954" cy="4351338"/>
          </a:xfrm>
        </p:spPr>
        <p:txBody>
          <a:bodyPr>
            <a:normAutofit/>
          </a:bodyPr>
          <a:lstStyle/>
          <a:p>
            <a:r>
              <a:rPr lang="en-US" sz="3200" dirty="0"/>
              <a:t>Communications between different components are more expensive than in a monolith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HTTP over TCP</a:t>
            </a:r>
          </a:p>
          <a:p>
            <a:pPr lvl="1"/>
            <a:r>
              <a:rPr lang="en-US" sz="2800" dirty="0"/>
              <a:t>Even if running on same machine</a:t>
            </a:r>
          </a:p>
          <a:p>
            <a:r>
              <a:rPr lang="en-US" sz="3200" dirty="0"/>
              <a:t>Lot of un/marshaling to/from JSON/XML</a:t>
            </a:r>
          </a:p>
          <a:p>
            <a:r>
              <a:rPr lang="en-US" sz="3200" dirty="0"/>
              <a:t>A direct Java call in same JVM is far much cheaper…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9393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Drawback: Complex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825625"/>
            <a:ext cx="11023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No more 1 single WAR/JAR, you have (for example) 500 now…</a:t>
            </a:r>
          </a:p>
          <a:p>
            <a:r>
              <a:rPr lang="en-US" sz="3200" dirty="0"/>
              <a:t>Can’t use simple script to deploy/start the whole application</a:t>
            </a:r>
          </a:p>
          <a:p>
            <a:pPr lvl="1"/>
            <a:r>
              <a:rPr lang="en-US" sz="2800" dirty="0"/>
              <a:t>Need special tools, e.g. </a:t>
            </a:r>
            <a:r>
              <a:rPr lang="en-US" sz="2800" i="1" dirty="0"/>
              <a:t>Kubernetes </a:t>
            </a:r>
            <a:r>
              <a:rPr lang="en-US" sz="2800" dirty="0"/>
              <a:t>or </a:t>
            </a:r>
            <a:r>
              <a:rPr lang="en-US" sz="2800" i="1" dirty="0"/>
              <a:t>Docker-Compose</a:t>
            </a:r>
          </a:p>
        </p:txBody>
      </p:sp>
    </p:spTree>
    <p:extLst>
      <p:ext uri="{BB962C8B-B14F-4D97-AF65-F5344CB8AC3E}">
        <p14:creationId xmlns:p14="http://schemas.microsoft.com/office/powerpoint/2010/main" val="2664177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Drawback: Atomicity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999" y="1825625"/>
            <a:ext cx="11827933" cy="4888442"/>
          </a:xfrm>
        </p:spPr>
        <p:txBody>
          <a:bodyPr>
            <a:noAutofit/>
          </a:bodyPr>
          <a:lstStyle/>
          <a:p>
            <a:r>
              <a:rPr lang="en-US" sz="3200" dirty="0"/>
              <a:t>Some actions have to be atomic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sequences of operations should all pass or all fail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can only buy an item if still present in warehouse and credit transaction does not fail, and those can be implemented in different components</a:t>
            </a:r>
          </a:p>
          <a:p>
            <a:r>
              <a:rPr lang="en-US" sz="3200" dirty="0"/>
              <a:t>In single application, easier to ensure atomicity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think of transactions to a database</a:t>
            </a:r>
          </a:p>
          <a:p>
            <a:pPr lvl="1"/>
            <a:r>
              <a:rPr lang="en-US" sz="2800" dirty="0"/>
              <a:t>Recall ACID: Atomicity, Consistency, Isolation and Durable</a:t>
            </a:r>
          </a:p>
          <a:p>
            <a:r>
              <a:rPr lang="en-US" sz="3200" dirty="0"/>
              <a:t>In a distributed system (even if running on the same server machine), much harder to implement reliable atomicity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2380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Drawback: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1825625"/>
            <a:ext cx="11032067" cy="4812242"/>
          </a:xfrm>
        </p:spPr>
        <p:txBody>
          <a:bodyPr>
            <a:normAutofit/>
          </a:bodyPr>
          <a:lstStyle/>
          <a:p>
            <a:r>
              <a:rPr lang="en-US" sz="3200" dirty="0"/>
              <a:t>Yes, you can test components in isolation, but then have to mock away all inter-component interactions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using </a:t>
            </a:r>
            <a:r>
              <a:rPr lang="en-US" sz="2800" dirty="0" err="1"/>
              <a:t>WireMock</a:t>
            </a:r>
            <a:endParaRPr lang="en-US" sz="2800" dirty="0"/>
          </a:p>
          <a:p>
            <a:r>
              <a:rPr lang="en-US" sz="3200" dirty="0"/>
              <a:t>Starting, stopping and cleaning up 500 components is more difficult than a single monolith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7637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823" y="158091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The 12 Factor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540" y="1604514"/>
            <a:ext cx="11680166" cy="5063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“The twelve-factor app is a methodology for building software-as-a-service apps” (</a:t>
            </a:r>
            <a:r>
              <a:rPr lang="en-US" dirty="0">
                <a:hlinkClick r:id="rId2"/>
              </a:rPr>
              <a:t>https://12factor.net/)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Codebase</a:t>
            </a:r>
          </a:p>
          <a:p>
            <a:pPr marL="457200" lvl="1" indent="0">
              <a:buNone/>
            </a:pPr>
            <a:r>
              <a:rPr lang="en-US" dirty="0"/>
              <a:t>One codebase tracked in revision control, many deploys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Dependencies</a:t>
            </a:r>
          </a:p>
          <a:p>
            <a:pPr marL="457200" lvl="1" indent="0">
              <a:buNone/>
            </a:pPr>
            <a:r>
              <a:rPr lang="en-US" dirty="0"/>
              <a:t>Explicitly declare and isolate dependencies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err="1"/>
              <a:t>Config</a:t>
            </a:r>
            <a:endParaRPr lang="en-US" i="1" dirty="0"/>
          </a:p>
          <a:p>
            <a:pPr marL="457200" lvl="1" indent="0">
              <a:buNone/>
            </a:pPr>
            <a:r>
              <a:rPr lang="en-US" dirty="0"/>
              <a:t>Store </a:t>
            </a:r>
            <a:r>
              <a:rPr lang="en-US" dirty="0" err="1"/>
              <a:t>config</a:t>
            </a:r>
            <a:r>
              <a:rPr lang="en-US" dirty="0"/>
              <a:t> in the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Backing services</a:t>
            </a:r>
          </a:p>
          <a:p>
            <a:pPr marL="457200" lvl="1" indent="0">
              <a:buNone/>
            </a:pPr>
            <a:r>
              <a:rPr lang="en-US" dirty="0"/>
              <a:t>Treat backing services as attached resources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1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Learn what </a:t>
            </a:r>
            <a:r>
              <a:rPr lang="en-US" sz="3600" dirty="0" err="1"/>
              <a:t>MicroServices</a:t>
            </a:r>
            <a:r>
              <a:rPr lang="en-US" sz="3600" dirty="0"/>
              <a:t> are, and where/when you need to use them</a:t>
            </a:r>
          </a:p>
          <a:p>
            <a:r>
              <a:rPr lang="en-US" sz="3600" dirty="0"/>
              <a:t>Understand the concept of </a:t>
            </a:r>
            <a:r>
              <a:rPr lang="en-US" sz="3600" i="1" dirty="0"/>
              <a:t>Load Balancing</a:t>
            </a:r>
          </a:p>
          <a:p>
            <a:r>
              <a:rPr lang="en-US" sz="3600" dirty="0"/>
              <a:t>Understand the role played by </a:t>
            </a:r>
            <a:r>
              <a:rPr lang="en-US" sz="3600" i="1" dirty="0"/>
              <a:t>API Gateways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4074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706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28" y="310552"/>
            <a:ext cx="11904452" cy="632316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i="1" dirty="0"/>
              <a:t>Build, release, run</a:t>
            </a:r>
          </a:p>
          <a:p>
            <a:pPr marL="457200" lvl="1" indent="0">
              <a:buNone/>
            </a:pPr>
            <a:r>
              <a:rPr lang="en-US" dirty="0"/>
              <a:t>Strictly separate build and run stages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i="1" dirty="0"/>
              <a:t>Processes</a:t>
            </a:r>
          </a:p>
          <a:p>
            <a:pPr marL="457200" lvl="1" indent="0">
              <a:buNone/>
            </a:pPr>
            <a:r>
              <a:rPr lang="en-US" dirty="0"/>
              <a:t>Execute the app as one or more stateless processes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i="1" dirty="0"/>
              <a:t>Port binding</a:t>
            </a:r>
          </a:p>
          <a:p>
            <a:pPr marL="457200" lvl="1" indent="0">
              <a:buNone/>
            </a:pPr>
            <a:r>
              <a:rPr lang="en-US" dirty="0"/>
              <a:t>Export services via port binding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i="1" dirty="0"/>
              <a:t>Concurrency</a:t>
            </a:r>
          </a:p>
          <a:p>
            <a:pPr marL="457200" lvl="1" indent="0">
              <a:buNone/>
            </a:pPr>
            <a:r>
              <a:rPr lang="en-US" dirty="0"/>
              <a:t>Scale out via the process model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i="1" dirty="0"/>
              <a:t>Disposability</a:t>
            </a:r>
          </a:p>
          <a:p>
            <a:pPr marL="457200" lvl="1" indent="0">
              <a:buNone/>
            </a:pPr>
            <a:r>
              <a:rPr lang="en-US" dirty="0"/>
              <a:t>Maximize robustness with fast startup and graceful shutdown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i="1" dirty="0"/>
              <a:t>Dev/prod parity</a:t>
            </a:r>
          </a:p>
          <a:p>
            <a:pPr marL="457200" lvl="1" indent="0">
              <a:buNone/>
            </a:pPr>
            <a:r>
              <a:rPr lang="en-US" dirty="0"/>
              <a:t>Keep development, staging, and production as similar as possible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i="1" dirty="0"/>
              <a:t>Logs</a:t>
            </a:r>
          </a:p>
          <a:p>
            <a:pPr marL="457200" lvl="1" indent="0">
              <a:buNone/>
            </a:pPr>
            <a:r>
              <a:rPr lang="en-US" dirty="0"/>
              <a:t>Treat logs as event streams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i="1" dirty="0"/>
              <a:t>Admin processes</a:t>
            </a:r>
          </a:p>
          <a:p>
            <a:pPr marL="457200" lvl="1" indent="0">
              <a:buNone/>
            </a:pPr>
            <a:r>
              <a:rPr lang="en-US" dirty="0"/>
              <a:t>Run admin/management tasks as one-off processes</a:t>
            </a:r>
          </a:p>
        </p:txBody>
      </p:sp>
    </p:spTree>
    <p:extLst>
      <p:ext uri="{BB962C8B-B14F-4D97-AF65-F5344CB8AC3E}">
        <p14:creationId xmlns:p14="http://schemas.microsoft.com/office/powerpoint/2010/main" val="949877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4733" y="1122363"/>
            <a:ext cx="11734800" cy="2387600"/>
          </a:xfrm>
        </p:spPr>
        <p:txBody>
          <a:bodyPr>
            <a:normAutofit/>
          </a:bodyPr>
          <a:lstStyle/>
          <a:p>
            <a:r>
              <a:rPr lang="en-US" sz="7200" dirty="0"/>
              <a:t>Containers and Orchestration</a:t>
            </a:r>
          </a:p>
        </p:txBody>
      </p:sp>
    </p:spTree>
    <p:extLst>
      <p:ext uri="{BB962C8B-B14F-4D97-AF65-F5344CB8AC3E}">
        <p14:creationId xmlns:p14="http://schemas.microsoft.com/office/powerpoint/2010/main" val="3316844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 Single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1825625"/>
            <a:ext cx="11811000" cy="4778375"/>
          </a:xfrm>
        </p:spPr>
        <p:txBody>
          <a:bodyPr>
            <a:noAutofit/>
          </a:bodyPr>
          <a:lstStyle/>
          <a:p>
            <a:r>
              <a:rPr lang="en-US" sz="3200" dirty="0"/>
              <a:t>Typically, but </a:t>
            </a:r>
            <a:r>
              <a:rPr lang="en-US" sz="3200" b="1" dirty="0"/>
              <a:t>not</a:t>
            </a:r>
            <a:r>
              <a:rPr lang="en-US" sz="3200" dirty="0"/>
              <a:t> necessarily, a RESTful web service</a:t>
            </a:r>
          </a:p>
          <a:p>
            <a:r>
              <a:rPr lang="en-US" sz="3200" dirty="0"/>
              <a:t>Language does not matter</a:t>
            </a:r>
          </a:p>
          <a:p>
            <a:r>
              <a:rPr lang="en-US" sz="3200" dirty="0"/>
              <a:t>Issue when dealing with different languages</a:t>
            </a:r>
          </a:p>
          <a:p>
            <a:pPr lvl="1"/>
            <a:r>
              <a:rPr lang="en-US" sz="2800" dirty="0"/>
              <a:t>How to deploy, start/stop different components?</a:t>
            </a:r>
          </a:p>
          <a:p>
            <a:r>
              <a:rPr lang="en-US" sz="3200" dirty="0"/>
              <a:t>How to guarantee that a component can run in different servers?</a:t>
            </a:r>
          </a:p>
          <a:p>
            <a:pPr lvl="1"/>
            <a:r>
              <a:rPr lang="en-US" sz="2800" dirty="0"/>
              <a:t>Even if Java is highly portable, still need to make sure same version of JRE is installed on all the servers</a:t>
            </a:r>
          </a:p>
          <a:p>
            <a:pPr lvl="1"/>
            <a:r>
              <a:rPr lang="en-US" sz="2800" dirty="0"/>
              <a:t>Subtle differences between OSs and internal configurations </a:t>
            </a:r>
          </a:p>
          <a:p>
            <a:r>
              <a:rPr lang="en-US" sz="3200" dirty="0"/>
              <a:t>Need </a:t>
            </a:r>
            <a:r>
              <a:rPr lang="en-US" sz="3200" i="1" dirty="0"/>
              <a:t>Immutable Delivery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4363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799" y="365125"/>
            <a:ext cx="11827933" cy="1325563"/>
          </a:xfrm>
        </p:spPr>
        <p:txBody>
          <a:bodyPr>
            <a:noAutofit/>
          </a:bodyPr>
          <a:lstStyle/>
          <a:p>
            <a:r>
              <a:rPr lang="en-US" sz="6000" dirty="0"/>
              <a:t>Deploy Operating System (OS) Images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99" y="1833645"/>
            <a:ext cx="11827933" cy="4779061"/>
          </a:xfrm>
        </p:spPr>
        <p:txBody>
          <a:bodyPr>
            <a:normAutofit/>
          </a:bodyPr>
          <a:lstStyle/>
          <a:p>
            <a:r>
              <a:rPr lang="en-US" sz="3200" dirty="0"/>
              <a:t>Do not limit to just package a JAR or WAR file</a:t>
            </a:r>
          </a:p>
          <a:p>
            <a:r>
              <a:rPr lang="en-US" sz="3200" dirty="0"/>
              <a:t>Create a whole image of an OS, including all needed software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 the version of JRE that you need</a:t>
            </a:r>
          </a:p>
          <a:p>
            <a:r>
              <a:rPr lang="en-US" sz="3200" dirty="0"/>
              <a:t>Virtual Machines</a:t>
            </a:r>
          </a:p>
          <a:p>
            <a:pPr lvl="1"/>
            <a:r>
              <a:rPr lang="en-US" sz="2800" dirty="0"/>
              <a:t>Do not install the OS image on the server, but rather run it in a virtual box</a:t>
            </a:r>
          </a:p>
          <a:p>
            <a:pPr lvl="1"/>
            <a:r>
              <a:rPr lang="en-US" sz="2800" dirty="0"/>
              <a:t>Different tools enable this</a:t>
            </a:r>
          </a:p>
          <a:p>
            <a:pPr lvl="2"/>
            <a:r>
              <a:rPr lang="en-US" sz="2400" dirty="0" err="1"/>
              <a:t>Eg</a:t>
            </a:r>
            <a:r>
              <a:rPr lang="en-US" sz="2400" dirty="0"/>
              <a:t>, </a:t>
            </a:r>
            <a:r>
              <a:rPr lang="en-US" sz="2400" i="1" dirty="0" err="1"/>
              <a:t>VirtualBox</a:t>
            </a:r>
            <a:r>
              <a:rPr lang="en-US" sz="2400" dirty="0"/>
              <a:t> from Oracle</a:t>
            </a:r>
          </a:p>
          <a:p>
            <a:pPr lvl="2"/>
            <a:r>
              <a:rPr lang="en-US" sz="2400" dirty="0" err="1"/>
              <a:t>Eg</a:t>
            </a:r>
            <a:r>
              <a:rPr lang="en-US" sz="2400" dirty="0"/>
              <a:t>, </a:t>
            </a:r>
            <a:r>
              <a:rPr lang="en-US" sz="2400" i="1" dirty="0"/>
              <a:t>Parallels</a:t>
            </a:r>
            <a:r>
              <a:rPr lang="en-US" sz="2400" dirty="0"/>
              <a:t> if you need to run Windows on a Mac</a:t>
            </a:r>
          </a:p>
          <a:p>
            <a:pPr marL="914400" lvl="2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8376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Docker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735" y="1825625"/>
            <a:ext cx="10878065" cy="4853202"/>
          </a:xfrm>
        </p:spPr>
        <p:txBody>
          <a:bodyPr>
            <a:normAutofit/>
          </a:bodyPr>
          <a:lstStyle/>
          <a:p>
            <a:r>
              <a:rPr lang="en-US" sz="3200" dirty="0"/>
              <a:t>Virtualization technology</a:t>
            </a:r>
          </a:p>
          <a:p>
            <a:r>
              <a:rPr lang="en-US" sz="3200" dirty="0"/>
              <a:t>Create OS images, on top of a predefined one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 a predefined image could be a Linux distribution with the latest version of JRE installed</a:t>
            </a:r>
          </a:p>
          <a:p>
            <a:pPr lvl="1"/>
            <a:r>
              <a:rPr lang="en-US" sz="2800" dirty="0"/>
              <a:t>Large catalog online of existing base images</a:t>
            </a:r>
          </a:p>
          <a:p>
            <a:r>
              <a:rPr lang="en-US" sz="3200" dirty="0"/>
              <a:t>When building a component, instead of creating a JAR/WAR file, it will create a Docker image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67" y="365125"/>
            <a:ext cx="36766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70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Orchestration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867" y="1825624"/>
            <a:ext cx="11065933" cy="4752975"/>
          </a:xfrm>
        </p:spPr>
        <p:txBody>
          <a:bodyPr>
            <a:noAutofit/>
          </a:bodyPr>
          <a:lstStyle/>
          <a:p>
            <a:r>
              <a:rPr lang="en-US" sz="3200" dirty="0"/>
              <a:t>You might have 100s of services, with Docker</a:t>
            </a:r>
          </a:p>
          <a:p>
            <a:r>
              <a:rPr lang="en-US" sz="3200" dirty="0"/>
              <a:t>How to start all of them? </a:t>
            </a:r>
          </a:p>
          <a:p>
            <a:r>
              <a:rPr lang="en-US" sz="3200" dirty="0"/>
              <a:t>How to stop them?</a:t>
            </a:r>
          </a:p>
          <a:p>
            <a:r>
              <a:rPr lang="en-US" sz="3200" dirty="0"/>
              <a:t>How to automatically restart a service that crashed?</a:t>
            </a:r>
          </a:p>
          <a:p>
            <a:r>
              <a:rPr lang="en-US" sz="3200" dirty="0"/>
              <a:t>How to automatically spin more instances of highly used services?</a:t>
            </a:r>
          </a:p>
          <a:p>
            <a:r>
              <a:rPr lang="en-US" sz="3200" dirty="0"/>
              <a:t>How to automatically kill instances of seldom used services?</a:t>
            </a:r>
          </a:p>
          <a:p>
            <a:r>
              <a:rPr lang="en-US" sz="3200" dirty="0"/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3250885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67" y="365125"/>
            <a:ext cx="11811000" cy="865039"/>
          </a:xfrm>
        </p:spPr>
        <p:txBody>
          <a:bodyPr>
            <a:noAutofit/>
          </a:bodyPr>
          <a:lstStyle/>
          <a:p>
            <a:r>
              <a:rPr lang="en-US" sz="5400" dirty="0"/>
              <a:t>Container Cluster Manager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667" y="1825624"/>
            <a:ext cx="11810999" cy="4812243"/>
          </a:xfrm>
        </p:spPr>
        <p:txBody>
          <a:bodyPr>
            <a:noAutofit/>
          </a:bodyPr>
          <a:lstStyle/>
          <a:p>
            <a:r>
              <a:rPr lang="en-US" sz="3200" dirty="0"/>
              <a:t>Open-source tools: </a:t>
            </a:r>
            <a:r>
              <a:rPr lang="en-US" sz="3200" dirty="0" err="1"/>
              <a:t>eg</a:t>
            </a:r>
            <a:r>
              <a:rPr lang="en-US" sz="3200" dirty="0"/>
              <a:t> </a:t>
            </a:r>
            <a:r>
              <a:rPr lang="en-US" sz="3200" i="1" dirty="0"/>
              <a:t>Kubernetes</a:t>
            </a:r>
            <a:r>
              <a:rPr lang="en-US" sz="3200" dirty="0"/>
              <a:t> and </a:t>
            </a:r>
            <a:r>
              <a:rPr lang="en-US" sz="3200" i="1" dirty="0" err="1"/>
              <a:t>Mesos</a:t>
            </a:r>
            <a:endParaRPr lang="en-US" sz="3200" i="1" dirty="0"/>
          </a:p>
          <a:p>
            <a:r>
              <a:rPr lang="en-US" sz="3200" dirty="0"/>
              <a:t>Allow you to easily deploy and monitor Docker containers on different servers</a:t>
            </a:r>
          </a:p>
          <a:p>
            <a:r>
              <a:rPr lang="en-US" sz="3200" i="1" dirty="0"/>
              <a:t>Kubernetes</a:t>
            </a:r>
            <a:r>
              <a:rPr lang="en-US" sz="3200" dirty="0"/>
              <a:t> created at Google, and used internally for their systems</a:t>
            </a:r>
          </a:p>
          <a:p>
            <a:r>
              <a:rPr lang="en-US" sz="3200" dirty="0"/>
              <a:t>Note: we will not use such tools in this course, but you need to know about them</a:t>
            </a:r>
          </a:p>
          <a:p>
            <a:r>
              <a:rPr lang="en-US" sz="3200" dirty="0"/>
              <a:t>We will use </a:t>
            </a:r>
            <a:r>
              <a:rPr lang="en-US" sz="3200" i="1" dirty="0"/>
              <a:t>Docker-Compose</a:t>
            </a:r>
            <a:r>
              <a:rPr lang="en-US" sz="3200" dirty="0"/>
              <a:t> to start a static set of Docker images, without automated scaling or failure restart handling</a:t>
            </a:r>
          </a:p>
        </p:txBody>
      </p:sp>
    </p:spTree>
    <p:extLst>
      <p:ext uri="{BB962C8B-B14F-4D97-AF65-F5344CB8AC3E}">
        <p14:creationId xmlns:p14="http://schemas.microsoft.com/office/powerpoint/2010/main" val="3397496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C6134-1870-AB42-8887-D302E148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51E53-81A8-7243-BF41-AB1206359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29" y="1825625"/>
            <a:ext cx="4637314" cy="4923518"/>
          </a:xfrm>
        </p:spPr>
        <p:txBody>
          <a:bodyPr/>
          <a:lstStyle/>
          <a:p>
            <a:r>
              <a:rPr lang="en-US" dirty="0"/>
              <a:t>We are going to run several Docker instances on the same machine</a:t>
            </a:r>
          </a:p>
          <a:p>
            <a:r>
              <a:rPr lang="en-US" dirty="0"/>
              <a:t>Need to give Docker enough CPUs and RAM</a:t>
            </a:r>
          </a:p>
          <a:p>
            <a:r>
              <a:rPr lang="en-US" i="1" dirty="0"/>
              <a:t>Alpine</a:t>
            </a:r>
            <a:r>
              <a:rPr lang="en-US" dirty="0"/>
              <a:t> images: bareboned OS versions with minimal memory footprints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C7068-5536-A240-9893-BF147AED4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714" y="1611592"/>
            <a:ext cx="6894286" cy="505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28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Microservice Components</a:t>
            </a:r>
          </a:p>
        </p:txBody>
      </p:sp>
    </p:spTree>
    <p:extLst>
      <p:ext uri="{BB962C8B-B14F-4D97-AF65-F5344CB8AC3E}">
        <p14:creationId xmlns:p14="http://schemas.microsoft.com/office/powerpoint/2010/main" val="3127729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401" y="259105"/>
            <a:ext cx="578167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3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The Monolith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7" y="1825625"/>
            <a:ext cx="11861800" cy="4913842"/>
          </a:xfrm>
        </p:spPr>
        <p:txBody>
          <a:bodyPr>
            <a:noAutofit/>
          </a:bodyPr>
          <a:lstStyle/>
          <a:p>
            <a:r>
              <a:rPr lang="en-US" sz="3600" dirty="0"/>
              <a:t>Single enterprise application containing everything</a:t>
            </a:r>
          </a:p>
          <a:p>
            <a:pPr lvl="1"/>
            <a:r>
              <a:rPr lang="en-US" sz="3200" dirty="0" err="1"/>
              <a:t>Eg</a:t>
            </a:r>
            <a:r>
              <a:rPr lang="en-US" sz="3200" dirty="0"/>
              <a:t>, single WAR deployed on a </a:t>
            </a:r>
            <a:r>
              <a:rPr lang="en-US" sz="3200" dirty="0" err="1"/>
              <a:t>Wildfly</a:t>
            </a:r>
            <a:r>
              <a:rPr lang="en-US" sz="3200" dirty="0"/>
              <a:t>/Glassfish server</a:t>
            </a:r>
          </a:p>
          <a:p>
            <a:pPr lvl="1"/>
            <a:r>
              <a:rPr lang="en-US" sz="3200" dirty="0"/>
              <a:t>Note: can still be divided in packages/modules, but the packaged “executable” will just be a single file (</a:t>
            </a:r>
            <a:r>
              <a:rPr lang="en-US" sz="3200" dirty="0" err="1"/>
              <a:t>eg</a:t>
            </a:r>
            <a:r>
              <a:rPr lang="en-US" sz="3200" dirty="0"/>
              <a:t> WAR or JAR)</a:t>
            </a:r>
          </a:p>
          <a:p>
            <a:r>
              <a:rPr lang="en-US" sz="3600" dirty="0"/>
              <a:t>On non-trivial systems, can easily be more than 1 million lines of code</a:t>
            </a:r>
          </a:p>
          <a:p>
            <a:r>
              <a:rPr lang="en-US" sz="3600" dirty="0"/>
              <a:t>Extremely common</a:t>
            </a:r>
          </a:p>
          <a:p>
            <a:pPr lvl="1"/>
            <a:r>
              <a:rPr lang="en-US" sz="3200" dirty="0"/>
              <a:t>Most enterprise systems developed until the 2010-2015 years are monoliths</a:t>
            </a:r>
          </a:p>
        </p:txBody>
      </p:sp>
    </p:spTree>
    <p:extLst>
      <p:ext uri="{BB962C8B-B14F-4D97-AF65-F5344CB8AC3E}">
        <p14:creationId xmlns:p14="http://schemas.microsoft.com/office/powerpoint/2010/main" val="2772570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889" y="1825625"/>
            <a:ext cx="11087911" cy="4351338"/>
          </a:xfrm>
        </p:spPr>
        <p:txBody>
          <a:bodyPr/>
          <a:lstStyle/>
          <a:p>
            <a:r>
              <a:rPr lang="en-US" dirty="0"/>
              <a:t>Different technique, </a:t>
            </a:r>
            <a:r>
              <a:rPr lang="en-US" dirty="0" err="1"/>
              <a:t>eg</a:t>
            </a:r>
            <a:r>
              <a:rPr lang="en-US" dirty="0"/>
              <a:t> Round Robin</a:t>
            </a:r>
          </a:p>
          <a:p>
            <a:pPr lvl="1"/>
            <a:r>
              <a:rPr lang="en-US" dirty="0"/>
              <a:t>At each request, forward to next instance, and once all are asked once, next one is from the beginning as in a ring, </a:t>
            </a:r>
            <a:r>
              <a:rPr lang="en-US" dirty="0" err="1"/>
              <a:t>ie</a:t>
            </a:r>
            <a:r>
              <a:rPr lang="en-US" dirty="0"/>
              <a:t> 1-2-3-1-2-3-1-2-3-1-…</a:t>
            </a:r>
          </a:p>
          <a:p>
            <a:r>
              <a:rPr lang="en-US" dirty="0"/>
              <a:t>ESSENTIAL that the communication protocol is </a:t>
            </a:r>
            <a:r>
              <a:rPr lang="en-US" i="1" dirty="0"/>
              <a:t>stateless</a:t>
            </a:r>
            <a:endParaRPr lang="en-US" dirty="0"/>
          </a:p>
          <a:p>
            <a:pPr lvl="1"/>
            <a:r>
              <a:rPr lang="en-US" dirty="0"/>
              <a:t>2 successive calls might end up in 2 different running instances of the same service  </a:t>
            </a:r>
          </a:p>
          <a:p>
            <a:pPr lvl="1"/>
            <a:r>
              <a:rPr lang="en-US" dirty="0"/>
              <a:t>State has to be handled externally, </a:t>
            </a:r>
            <a:r>
              <a:rPr lang="en-US" dirty="0" err="1"/>
              <a:t>eg</a:t>
            </a:r>
            <a:r>
              <a:rPr lang="en-US" dirty="0"/>
              <a:t> in a database</a:t>
            </a:r>
          </a:p>
          <a:p>
            <a:pPr lvl="1"/>
            <a:r>
              <a:rPr lang="en-US" dirty="0"/>
              <a:t>Note: if in a web application you have state (and you run several instances) like </a:t>
            </a:r>
            <a:r>
              <a:rPr lang="en-US" i="1" dirty="0" err="1"/>
              <a:t>stateful</a:t>
            </a:r>
            <a:r>
              <a:rPr lang="en-US" dirty="0"/>
              <a:t> EJBs and session JSF beans, then need to configure load balancer to remember session mapping (</a:t>
            </a:r>
            <a:r>
              <a:rPr lang="en-US" dirty="0" err="1"/>
              <a:t>eg</a:t>
            </a:r>
            <a:r>
              <a:rPr lang="en-US" dirty="0"/>
              <a:t>, based on cookies). In a REST API, just avoid internal state.</a:t>
            </a:r>
          </a:p>
        </p:txBody>
      </p:sp>
    </p:spTree>
    <p:extLst>
      <p:ext uri="{BB962C8B-B14F-4D97-AF65-F5344CB8AC3E}">
        <p14:creationId xmlns:p14="http://schemas.microsoft.com/office/powerpoint/2010/main" val="672036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271462"/>
            <a:ext cx="754380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1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API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33" y="1825625"/>
            <a:ext cx="11717867" cy="4736042"/>
          </a:xfrm>
        </p:spPr>
        <p:txBody>
          <a:bodyPr>
            <a:normAutofit/>
          </a:bodyPr>
          <a:lstStyle/>
          <a:p>
            <a:r>
              <a:rPr lang="en-US" sz="3200" dirty="0"/>
              <a:t>Client might need to interact with hundreds of services</a:t>
            </a:r>
          </a:p>
          <a:p>
            <a:r>
              <a:rPr lang="en-US" sz="3200" dirty="0"/>
              <a:t>Keeping track of them in the client is far too complex, and expose internal details of the </a:t>
            </a:r>
            <a:r>
              <a:rPr lang="en-US" sz="3200" dirty="0" err="1"/>
              <a:t>microservice</a:t>
            </a:r>
            <a:r>
              <a:rPr lang="en-US" sz="3200" dirty="0"/>
              <a:t> system (which might change)</a:t>
            </a:r>
          </a:p>
          <a:p>
            <a:r>
              <a:rPr lang="en-US" sz="3200" dirty="0"/>
              <a:t>One single entry point, which will forward to the right REST service</a:t>
            </a:r>
          </a:p>
          <a:p>
            <a:r>
              <a:rPr lang="en-US" sz="3200" dirty="0"/>
              <a:t>Positive: much easier to write clients, less coupling</a:t>
            </a:r>
          </a:p>
          <a:p>
            <a:r>
              <a:rPr lang="en-US" sz="3200" dirty="0"/>
              <a:t>Negative: one point of failure, possible bottleneck</a:t>
            </a:r>
          </a:p>
        </p:txBody>
      </p:sp>
    </p:spTree>
    <p:extLst>
      <p:ext uri="{BB962C8B-B14F-4D97-AF65-F5344CB8AC3E}">
        <p14:creationId xmlns:p14="http://schemas.microsoft.com/office/powerpoint/2010/main" val="1024696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33" y="365125"/>
            <a:ext cx="10930467" cy="1325563"/>
          </a:xfrm>
        </p:spPr>
        <p:txBody>
          <a:bodyPr>
            <a:normAutofit/>
          </a:bodyPr>
          <a:lstStyle/>
          <a:p>
            <a:r>
              <a:rPr lang="en-US" sz="6600" dirty="0"/>
              <a:t>Inter-Service 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3" y="1825624"/>
            <a:ext cx="11463867" cy="2060576"/>
          </a:xfrm>
        </p:spPr>
        <p:txBody>
          <a:bodyPr>
            <a:noAutofit/>
          </a:bodyPr>
          <a:lstStyle/>
          <a:p>
            <a:r>
              <a:rPr lang="en-US" sz="3200" dirty="0"/>
              <a:t>When service X needs something from service Y, if REST service, can just do a HTTP call to it</a:t>
            </a:r>
          </a:p>
          <a:p>
            <a:pPr lvl="1"/>
            <a:r>
              <a:rPr lang="en-US" sz="2800" dirty="0"/>
              <a:t>Y provides the information, and X just asks for it directly</a:t>
            </a:r>
          </a:p>
          <a:p>
            <a:pPr lvl="1"/>
            <a:r>
              <a:rPr lang="en-US" sz="2800" dirty="0"/>
              <a:t>Y is passive, it is X that starts the communication</a:t>
            </a:r>
          </a:p>
          <a:p>
            <a:pPr lvl="1"/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883" y="4088670"/>
            <a:ext cx="50958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846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Inter-Service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825625"/>
            <a:ext cx="11760200" cy="4853202"/>
          </a:xfrm>
        </p:spPr>
        <p:txBody>
          <a:bodyPr>
            <a:noAutofit/>
          </a:bodyPr>
          <a:lstStyle/>
          <a:p>
            <a:r>
              <a:rPr lang="en-US" sz="3200" dirty="0"/>
              <a:t>What if X and Z are waiting for some events to happen in Y?</a:t>
            </a:r>
          </a:p>
          <a:p>
            <a:pPr lvl="1"/>
            <a:r>
              <a:rPr lang="en-US" sz="2800" dirty="0"/>
              <a:t>Y a service representing a game</a:t>
            </a:r>
          </a:p>
          <a:p>
            <a:pPr lvl="1"/>
            <a:r>
              <a:rPr lang="en-US" sz="2800" dirty="0"/>
              <a:t>X is service showing stats/info of a user</a:t>
            </a:r>
          </a:p>
          <a:p>
            <a:pPr lvl="1"/>
            <a:r>
              <a:rPr lang="en-US" sz="2800" dirty="0"/>
              <a:t>Z is service representing a “score board”</a:t>
            </a:r>
          </a:p>
          <a:p>
            <a:r>
              <a:rPr lang="en-US" sz="3200" dirty="0"/>
              <a:t>Using REST API, I have two options</a:t>
            </a:r>
          </a:p>
          <a:p>
            <a:r>
              <a:rPr lang="en-US" sz="3200" dirty="0"/>
              <a:t>1) X and Z do continuous pulls (</a:t>
            </a:r>
            <a:r>
              <a:rPr lang="en-US" sz="3200" dirty="0" err="1"/>
              <a:t>ie</a:t>
            </a:r>
            <a:r>
              <a:rPr lang="en-US" sz="3200" dirty="0"/>
              <a:t> GET), </a:t>
            </a:r>
            <a:r>
              <a:rPr lang="en-US" sz="3200" dirty="0" err="1"/>
              <a:t>eg</a:t>
            </a:r>
            <a:r>
              <a:rPr lang="en-US" sz="3200" dirty="0"/>
              <a:t> every 10 seconds, to see if any change in Y (</a:t>
            </a:r>
            <a:r>
              <a:rPr lang="en-US" sz="3200" dirty="0" err="1"/>
              <a:t>eg</a:t>
            </a:r>
            <a:r>
              <a:rPr lang="en-US" sz="3200" dirty="0"/>
              <a:t>, has a new game finished?)</a:t>
            </a:r>
          </a:p>
          <a:p>
            <a:pPr lvl="1"/>
            <a:r>
              <a:rPr lang="en-US" sz="2800" dirty="0"/>
              <a:t>Very bad, highly inefficient</a:t>
            </a:r>
          </a:p>
          <a:p>
            <a:r>
              <a:rPr lang="en-US" sz="3200" dirty="0"/>
              <a:t>2) Y starts communication, and sends (</a:t>
            </a:r>
            <a:r>
              <a:rPr lang="en-US" sz="3200" dirty="0" err="1"/>
              <a:t>ie</a:t>
            </a:r>
            <a:r>
              <a:rPr lang="en-US" sz="3200" dirty="0"/>
              <a:t> POST) data to X and Z </a:t>
            </a:r>
          </a:p>
          <a:p>
            <a:pPr lvl="1"/>
            <a:r>
              <a:rPr lang="en-US" sz="2800" dirty="0"/>
              <a:t>Not scalable, Y has to know about all possible services interested in its data</a:t>
            </a:r>
          </a:p>
        </p:txBody>
      </p:sp>
    </p:spTree>
    <p:extLst>
      <p:ext uri="{BB962C8B-B14F-4D97-AF65-F5344CB8AC3E}">
        <p14:creationId xmlns:p14="http://schemas.microsoft.com/office/powerpoint/2010/main" val="1330178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90" y="370703"/>
            <a:ext cx="10692047" cy="602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61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Message Broker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825624"/>
            <a:ext cx="11853333" cy="4854575"/>
          </a:xfrm>
        </p:spPr>
        <p:txBody>
          <a:bodyPr>
            <a:noAutofit/>
          </a:bodyPr>
          <a:lstStyle/>
          <a:p>
            <a:r>
              <a:rPr lang="en-US" dirty="0"/>
              <a:t>A </a:t>
            </a:r>
            <a:r>
              <a:rPr lang="en-US" i="1" dirty="0"/>
              <a:t>broker</a:t>
            </a:r>
            <a:r>
              <a:rPr lang="en-US" dirty="0"/>
              <a:t> (which will be a running process) will receive/forward messages</a:t>
            </a:r>
          </a:p>
          <a:p>
            <a:r>
              <a:rPr lang="en-US" dirty="0"/>
              <a:t>A service that wants to </a:t>
            </a:r>
            <a:r>
              <a:rPr lang="en-US" i="1" dirty="0"/>
              <a:t>publish</a:t>
            </a:r>
            <a:r>
              <a:rPr lang="en-US" dirty="0"/>
              <a:t> some information, will create a </a:t>
            </a:r>
            <a:r>
              <a:rPr lang="en-US" i="1" dirty="0"/>
              <a:t>topic</a:t>
            </a:r>
            <a:r>
              <a:rPr lang="en-US" dirty="0"/>
              <a:t> on the broker, and then send messages to it </a:t>
            </a:r>
          </a:p>
          <a:p>
            <a:pPr lvl="1"/>
            <a:r>
              <a:rPr lang="en-US" dirty="0"/>
              <a:t>this is independent from HTTP, using a specific protocol defined by the broker</a:t>
            </a:r>
          </a:p>
          <a:p>
            <a:r>
              <a:rPr lang="en-US" dirty="0"/>
              <a:t>Clients will register with the broker for one or more topics, and then will </a:t>
            </a:r>
            <a:r>
              <a:rPr lang="en-US" i="1" dirty="0"/>
              <a:t>asynchronously</a:t>
            </a:r>
            <a:r>
              <a:rPr lang="en-US" dirty="0"/>
              <a:t> receive all messages sent to those topics</a:t>
            </a:r>
          </a:p>
          <a:p>
            <a:r>
              <a:rPr lang="en-US" dirty="0"/>
              <a:t>Think about sending an email to a mailing list…</a:t>
            </a:r>
          </a:p>
          <a:p>
            <a:r>
              <a:rPr lang="en-US" dirty="0"/>
              <a:t>Broker can guarantee delivery: messages can be saved to disk, and clients can receive messages sent </a:t>
            </a:r>
            <a:r>
              <a:rPr lang="en-US" i="1" dirty="0"/>
              <a:t>before </a:t>
            </a:r>
            <a:r>
              <a:rPr lang="en-US" dirty="0"/>
              <a:t>they contacted the broker (useful if some clients had to restart, or previous network issues)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831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86" y="210065"/>
            <a:ext cx="9195543" cy="36541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903" y="4831492"/>
            <a:ext cx="100250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Eg</a:t>
            </a:r>
            <a:r>
              <a:rPr lang="en-US" sz="2800" dirty="0"/>
              <a:t>, Y is “New Game/Match Is Finished”, and X is the detailed info of such game/match, </a:t>
            </a:r>
            <a:r>
              <a:rPr lang="en-US" sz="2800" dirty="0" err="1"/>
              <a:t>eg</a:t>
            </a:r>
            <a:r>
              <a:rPr lang="en-US" sz="2800" dirty="0"/>
              <a:t> the ID, who won, etc.</a:t>
            </a:r>
          </a:p>
        </p:txBody>
      </p:sp>
    </p:spTree>
    <p:extLst>
      <p:ext uri="{BB962C8B-B14F-4D97-AF65-F5344CB8AC3E}">
        <p14:creationId xmlns:p14="http://schemas.microsoft.com/office/powerpoint/2010/main" val="26165800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3" y="94191"/>
            <a:ext cx="11751733" cy="1325563"/>
          </a:xfrm>
        </p:spPr>
        <p:txBody>
          <a:bodyPr>
            <a:noAutofit/>
          </a:bodyPr>
          <a:lstStyle/>
          <a:p>
            <a:r>
              <a:rPr lang="en-US" sz="5400" dirty="0"/>
              <a:t>Message-Oriented Middleware (MOM)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1614488"/>
            <a:ext cx="11892965" cy="4830548"/>
          </a:xfrm>
        </p:spPr>
        <p:txBody>
          <a:bodyPr>
            <a:noAutofit/>
          </a:bodyPr>
          <a:lstStyle/>
          <a:p>
            <a:r>
              <a:rPr lang="en-US" sz="3200" dirty="0"/>
              <a:t>Different broker tools, in different programming languages</a:t>
            </a:r>
          </a:p>
          <a:p>
            <a:pPr lvl="1"/>
            <a:r>
              <a:rPr lang="en-US" sz="2800" dirty="0" err="1"/>
              <a:t>ActiveMQ</a:t>
            </a:r>
            <a:r>
              <a:rPr lang="en-US" sz="2800" dirty="0"/>
              <a:t>, </a:t>
            </a:r>
            <a:r>
              <a:rPr lang="en-US" sz="2800" dirty="0" err="1"/>
              <a:t>RabbitMQ</a:t>
            </a:r>
            <a:r>
              <a:rPr lang="en-US" sz="2800" dirty="0"/>
              <a:t>, </a:t>
            </a:r>
            <a:r>
              <a:rPr lang="en-US" sz="2800" dirty="0" err="1"/>
              <a:t>Qpid</a:t>
            </a:r>
            <a:r>
              <a:rPr lang="en-US" sz="2800" dirty="0"/>
              <a:t>, </a:t>
            </a:r>
            <a:r>
              <a:rPr lang="en-US" sz="2800" dirty="0" err="1"/>
              <a:t>SonicMQ</a:t>
            </a:r>
            <a:r>
              <a:rPr lang="en-US" sz="2800" dirty="0"/>
              <a:t>, etc.</a:t>
            </a:r>
          </a:p>
          <a:p>
            <a:r>
              <a:rPr lang="en-US" sz="3200" dirty="0"/>
              <a:t>Different protocols as well</a:t>
            </a:r>
          </a:p>
          <a:p>
            <a:pPr lvl="1"/>
            <a:r>
              <a:rPr lang="en-US" sz="2800" dirty="0" err="1"/>
              <a:t>OpenWire</a:t>
            </a:r>
            <a:r>
              <a:rPr lang="en-US" sz="2800" dirty="0"/>
              <a:t>, Stomp, AMQP, etc.</a:t>
            </a:r>
          </a:p>
          <a:p>
            <a:pPr lvl="1"/>
            <a:r>
              <a:rPr lang="en-US" sz="2800" dirty="0"/>
              <a:t>A broker can support several protocols, and translate/bridge one to the others</a:t>
            </a:r>
          </a:p>
          <a:p>
            <a:r>
              <a:rPr lang="en-US" sz="3200" dirty="0"/>
              <a:t>Advanced Message Queuing Protocol (AMQP)</a:t>
            </a:r>
          </a:p>
          <a:p>
            <a:pPr lvl="1"/>
            <a:r>
              <a:rPr lang="en-US" sz="2800" dirty="0"/>
              <a:t>Language agnostic, can connect Java to </a:t>
            </a:r>
            <a:r>
              <a:rPr lang="en-US" sz="2800" dirty="0" err="1"/>
              <a:t>NodeJS</a:t>
            </a:r>
            <a:r>
              <a:rPr lang="en-US" sz="2800" dirty="0"/>
              <a:t> and C#</a:t>
            </a:r>
          </a:p>
          <a:p>
            <a:pPr lvl="1"/>
            <a:r>
              <a:rPr lang="en-US" sz="2800" dirty="0"/>
              <a:t>Very (most?) popular MOM</a:t>
            </a:r>
          </a:p>
          <a:p>
            <a:pPr lvl="1"/>
            <a:r>
              <a:rPr lang="en-US" sz="2800" dirty="0"/>
              <a:t>Another popular one is Kafka, but that is technically just a distributed log system</a:t>
            </a:r>
          </a:p>
        </p:txBody>
      </p:sp>
    </p:spTree>
    <p:extLst>
      <p:ext uri="{BB962C8B-B14F-4D97-AF65-F5344CB8AC3E}">
        <p14:creationId xmlns:p14="http://schemas.microsoft.com/office/powerpoint/2010/main" val="16526408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RabbitMQ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33" y="1825625"/>
            <a:ext cx="11633200" cy="4769908"/>
          </a:xfrm>
        </p:spPr>
        <p:txBody>
          <a:bodyPr>
            <a:normAutofit/>
          </a:bodyPr>
          <a:lstStyle/>
          <a:p>
            <a:r>
              <a:rPr lang="en-US" sz="3200" dirty="0"/>
              <a:t>Written in </a:t>
            </a:r>
            <a:r>
              <a:rPr lang="en-US" sz="3200" dirty="0" err="1"/>
              <a:t>Erlang</a:t>
            </a:r>
            <a:endParaRPr lang="en-US" sz="3200" dirty="0"/>
          </a:p>
          <a:p>
            <a:r>
              <a:rPr lang="en-US" sz="3200" dirty="0"/>
              <a:t>Implementing AMQP </a:t>
            </a:r>
          </a:p>
          <a:p>
            <a:r>
              <a:rPr lang="en-US" sz="3200" dirty="0"/>
              <a:t>It is the MOM we will use in this course</a:t>
            </a:r>
          </a:p>
          <a:p>
            <a:r>
              <a:rPr lang="en-US" sz="3200" dirty="0"/>
              <a:t>We will start it with Docker</a:t>
            </a:r>
          </a:p>
          <a:p>
            <a:r>
              <a:rPr lang="en-US" sz="3200" dirty="0"/>
              <a:t>We will look at its details in a later class, not here</a:t>
            </a:r>
          </a:p>
        </p:txBody>
      </p:sp>
    </p:spTree>
    <p:extLst>
      <p:ext uri="{BB962C8B-B14F-4D97-AF65-F5344CB8AC3E}">
        <p14:creationId xmlns:p14="http://schemas.microsoft.com/office/powerpoint/2010/main" val="395640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Monolith 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825625"/>
            <a:ext cx="11836400" cy="4922308"/>
          </a:xfrm>
        </p:spPr>
        <p:txBody>
          <a:bodyPr>
            <a:noAutofit/>
          </a:bodyPr>
          <a:lstStyle/>
          <a:p>
            <a:r>
              <a:rPr lang="en-US" sz="3200" dirty="0"/>
              <a:t>Lot of issues with monolith applications</a:t>
            </a:r>
          </a:p>
          <a:p>
            <a:r>
              <a:rPr lang="en-US" sz="3200" dirty="0"/>
              <a:t>What happens when new developer joins the team? </a:t>
            </a:r>
          </a:p>
          <a:p>
            <a:pPr lvl="1"/>
            <a:r>
              <a:rPr lang="en-US" sz="2800" dirty="0"/>
              <a:t>Understanding 1 million lines of code will take time before becoming productive</a:t>
            </a:r>
          </a:p>
          <a:p>
            <a:r>
              <a:rPr lang="en-US" sz="3200" dirty="0"/>
              <a:t>What if for some specific task you need a different technology?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Python, </a:t>
            </a:r>
            <a:r>
              <a:rPr lang="en-US" sz="2800" dirty="0" err="1"/>
              <a:t>NodeJS</a:t>
            </a:r>
            <a:r>
              <a:rPr lang="en-US" sz="2800" dirty="0"/>
              <a:t>, etc.</a:t>
            </a:r>
          </a:p>
          <a:p>
            <a:r>
              <a:rPr lang="en-US" sz="3200" dirty="0"/>
              <a:t>How to scale if some functionality is highly used?</a:t>
            </a:r>
          </a:p>
          <a:p>
            <a:pPr lvl="1"/>
            <a:r>
              <a:rPr lang="en-US" sz="2800" dirty="0"/>
              <a:t>Need to deploy the whole monolith on many machines, even  if you just need a small subset </a:t>
            </a:r>
          </a:p>
        </p:txBody>
      </p:sp>
    </p:spTree>
    <p:extLst>
      <p:ext uri="{BB962C8B-B14F-4D97-AF65-F5344CB8AC3E}">
        <p14:creationId xmlns:p14="http://schemas.microsoft.com/office/powerpoint/2010/main" val="7416948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Service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33" y="1690688"/>
            <a:ext cx="11802534" cy="5031845"/>
          </a:xfrm>
        </p:spPr>
        <p:txBody>
          <a:bodyPr>
            <a:noAutofit/>
          </a:bodyPr>
          <a:lstStyle/>
          <a:p>
            <a:r>
              <a:rPr lang="en-US" sz="3200" dirty="0"/>
              <a:t>How does service X know the IP address of Y, if X wants to communicate with Y (</a:t>
            </a:r>
            <a:r>
              <a:rPr lang="en-US" sz="3200" dirty="0" err="1"/>
              <a:t>eg</a:t>
            </a:r>
            <a:r>
              <a:rPr lang="en-US" sz="3200" dirty="0"/>
              <a:t>, a REST call)? </a:t>
            </a:r>
          </a:p>
          <a:p>
            <a:pPr lvl="1"/>
            <a:r>
              <a:rPr lang="en-US" sz="2800" dirty="0"/>
              <a:t>Hardcoding the IP address of Y in X is not a viable option</a:t>
            </a:r>
            <a:r>
              <a:rPr lang="is-IS" sz="2800" dirty="0"/>
              <a:t>… </a:t>
            </a:r>
          </a:p>
          <a:p>
            <a:r>
              <a:rPr lang="is-IS" sz="3200" i="1" dirty="0"/>
              <a:t>Service Registry: </a:t>
            </a:r>
            <a:r>
              <a:rPr lang="is-IS" sz="3200" dirty="0"/>
              <a:t>a process/component that keeps track of the IP addresses of all running services</a:t>
            </a:r>
          </a:p>
          <a:p>
            <a:pPr lvl="1"/>
            <a:r>
              <a:rPr lang="is-IS" sz="2800" dirty="0"/>
              <a:t>X will ask the service registry for the IP address of Y </a:t>
            </a:r>
          </a:p>
          <a:p>
            <a:pPr lvl="1"/>
            <a:r>
              <a:rPr lang="is-IS" sz="2800" dirty="0"/>
              <a:t>IP address should not be hardcoded</a:t>
            </a:r>
          </a:p>
          <a:p>
            <a:r>
              <a:rPr lang="is-IS" sz="3200" dirty="0"/>
              <a:t>Different approaches for communications with registry and IP registration</a:t>
            </a:r>
          </a:p>
        </p:txBody>
      </p:sp>
    </p:spTree>
    <p:extLst>
      <p:ext uri="{BB962C8B-B14F-4D97-AF65-F5344CB8AC3E}">
        <p14:creationId xmlns:p14="http://schemas.microsoft.com/office/powerpoint/2010/main" val="38282155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381000"/>
            <a:ext cx="8060267" cy="6341533"/>
          </a:xfrm>
        </p:spPr>
        <p:txBody>
          <a:bodyPr>
            <a:normAutofit fontScale="92500"/>
          </a:bodyPr>
          <a:lstStyle/>
          <a:p>
            <a:r>
              <a:rPr lang="en-US" dirty="0"/>
              <a:t>The Service Discovery (SD) will be a running process</a:t>
            </a:r>
          </a:p>
          <a:p>
            <a:r>
              <a:rPr lang="en-US" dirty="0"/>
              <a:t>All services will need to know the IP address or hostname of SD</a:t>
            </a:r>
          </a:p>
          <a:p>
            <a:r>
              <a:rPr lang="en-US" dirty="0"/>
              <a:t>Services will have a name, e.g.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C</a:t>
            </a:r>
          </a:p>
          <a:p>
            <a:r>
              <a:rPr lang="en-US" dirty="0"/>
              <a:t>When service </a:t>
            </a:r>
            <a:r>
              <a:rPr lang="en-US" i="1" dirty="0"/>
              <a:t>A</a:t>
            </a:r>
            <a:r>
              <a:rPr lang="en-US" dirty="0"/>
              <a:t> starts, it will contact SD and states that it is running on given IP address</a:t>
            </a:r>
          </a:p>
          <a:p>
            <a:r>
              <a:rPr lang="en-US" dirty="0"/>
              <a:t>It will then receive the IP addresses of all other current registered services</a:t>
            </a:r>
          </a:p>
          <a:p>
            <a:r>
              <a:rPr lang="en-US" dirty="0"/>
              <a:t>Note: if a service is replicated, there will be different IP addresses for the same service name</a:t>
            </a:r>
          </a:p>
          <a:p>
            <a:pPr lvl="1"/>
            <a:r>
              <a:rPr lang="en-US" dirty="0"/>
              <a:t>this is also one of the reasons why we are not using DNS here</a:t>
            </a:r>
          </a:p>
          <a:p>
            <a:r>
              <a:rPr lang="en-US" dirty="0"/>
              <a:t>If services leave or join, SD will inform all registered services about it, </a:t>
            </a:r>
            <a:r>
              <a:rPr lang="en-US" dirty="0" err="1"/>
              <a:t>ie</a:t>
            </a:r>
            <a:r>
              <a:rPr lang="en-US" dirty="0"/>
              <a:t> at each topology change</a:t>
            </a:r>
          </a:p>
          <a:p>
            <a:r>
              <a:rPr lang="en-US" dirty="0"/>
              <a:t>To know if service is still reachable, need to send an heartbeat every N seconds (</a:t>
            </a:r>
            <a:r>
              <a:rPr lang="en-US" dirty="0" err="1"/>
              <a:t>eg</a:t>
            </a:r>
            <a:r>
              <a:rPr lang="en-US" dirty="0"/>
              <a:t> 30s)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33" y="1178454"/>
            <a:ext cx="4015317" cy="45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5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Client-Side Load Balancer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3" y="1825625"/>
            <a:ext cx="11684000" cy="4837642"/>
          </a:xfrm>
        </p:spPr>
        <p:txBody>
          <a:bodyPr>
            <a:normAutofit/>
          </a:bodyPr>
          <a:lstStyle/>
          <a:p>
            <a:r>
              <a:rPr lang="en-US" sz="3200" dirty="0"/>
              <a:t>A single load-balancer (LB) for all communications would be a major bottleneck</a:t>
            </a:r>
          </a:p>
          <a:p>
            <a:r>
              <a:rPr lang="en-US" sz="3200" dirty="0"/>
              <a:t>Still need it for the API Gateway, but what about service-to-service communications?</a:t>
            </a:r>
          </a:p>
          <a:p>
            <a:r>
              <a:rPr lang="en-US" sz="3200" dirty="0"/>
              <a:t>Client-side LB: not centralized, each service (including Gateway) is responsible to do the LB on each request</a:t>
            </a:r>
          </a:p>
          <a:p>
            <a:r>
              <a:rPr lang="en-US" sz="3200" dirty="0"/>
              <a:t>But to do that, need to know the IP addresses of replicas of each single service… easy, ask the  Service Discovery!</a:t>
            </a:r>
          </a:p>
        </p:txBody>
      </p:sp>
    </p:spTree>
    <p:extLst>
      <p:ext uri="{BB962C8B-B14F-4D97-AF65-F5344CB8AC3E}">
        <p14:creationId xmlns:p14="http://schemas.microsoft.com/office/powerpoint/2010/main" val="17496829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999" y="365125"/>
            <a:ext cx="11675533" cy="1325563"/>
          </a:xfrm>
        </p:spPr>
        <p:txBody>
          <a:bodyPr>
            <a:noAutofit/>
          </a:bodyPr>
          <a:lstStyle/>
          <a:p>
            <a:r>
              <a:rPr lang="en-US" sz="6600" dirty="0"/>
              <a:t>Single Load Balancer: Inefficient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2933" y="1825624"/>
            <a:ext cx="4690533" cy="4886325"/>
          </a:xfrm>
        </p:spPr>
        <p:txBody>
          <a:bodyPr/>
          <a:lstStyle/>
          <a:p>
            <a:r>
              <a:rPr lang="en-US" dirty="0"/>
              <a:t>User makes a request, going through Gateway</a:t>
            </a:r>
          </a:p>
          <a:p>
            <a:r>
              <a:rPr lang="en-US" dirty="0"/>
              <a:t>Needs to be routed to 1 of the 2 instances of service </a:t>
            </a:r>
            <a:r>
              <a:rPr lang="en-US" i="1" dirty="0"/>
              <a:t>A</a:t>
            </a:r>
          </a:p>
          <a:p>
            <a:r>
              <a:rPr lang="en-US" dirty="0"/>
              <a:t>To complete the request, </a:t>
            </a:r>
            <a:r>
              <a:rPr lang="en-US" i="1" dirty="0"/>
              <a:t>A </a:t>
            </a:r>
            <a:r>
              <a:rPr lang="en-US" dirty="0"/>
              <a:t>needs to get data from </a:t>
            </a:r>
            <a:r>
              <a:rPr lang="en-US" i="1" dirty="0"/>
              <a:t>B</a:t>
            </a:r>
            <a:r>
              <a:rPr lang="en-US" dirty="0"/>
              <a:t>, and so make a request to 1 of the 4 instances of </a:t>
            </a:r>
            <a:r>
              <a:rPr lang="en-US" i="1" dirty="0"/>
              <a:t>B</a:t>
            </a:r>
          </a:p>
          <a:p>
            <a:r>
              <a:rPr lang="en-US" dirty="0"/>
              <a:t>If always doing routing through Load Balancer, it becomes a bottleneck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9" y="1825625"/>
            <a:ext cx="70008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60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99" y="365125"/>
            <a:ext cx="11980333" cy="1325563"/>
          </a:xfrm>
        </p:spPr>
        <p:txBody>
          <a:bodyPr>
            <a:normAutofit/>
          </a:bodyPr>
          <a:lstStyle/>
          <a:p>
            <a:r>
              <a:rPr lang="en-US" sz="6600" dirty="0"/>
              <a:t>With Client-Side Load Balancers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5267" y="1825625"/>
            <a:ext cx="4580465" cy="4837642"/>
          </a:xfrm>
        </p:spPr>
        <p:txBody>
          <a:bodyPr/>
          <a:lstStyle/>
          <a:p>
            <a:r>
              <a:rPr lang="en-US" dirty="0"/>
              <a:t>Same scenario as before</a:t>
            </a:r>
          </a:p>
          <a:p>
            <a:r>
              <a:rPr lang="en-US" dirty="0"/>
              <a:t>But, now, the instance of </a:t>
            </a:r>
            <a:r>
              <a:rPr lang="en-US" i="1" dirty="0"/>
              <a:t>A </a:t>
            </a:r>
            <a:r>
              <a:rPr lang="en-US" dirty="0"/>
              <a:t>(let’s call it </a:t>
            </a:r>
            <a:r>
              <a:rPr lang="en-US" i="1" dirty="0"/>
              <a:t>A1</a:t>
            </a:r>
            <a:r>
              <a:rPr lang="en-US" dirty="0"/>
              <a:t>) asked by the Gateway knows IP addresses of all instances of </a:t>
            </a:r>
            <a:r>
              <a:rPr lang="en-US" i="1" dirty="0"/>
              <a:t>B</a:t>
            </a:r>
          </a:p>
          <a:p>
            <a:r>
              <a:rPr lang="en-US" i="1" dirty="0"/>
              <a:t>A1</a:t>
            </a:r>
            <a:r>
              <a:rPr lang="en-US" dirty="0"/>
              <a:t> will decide to which of the 4 instances of </a:t>
            </a:r>
            <a:r>
              <a:rPr lang="en-US" i="1" dirty="0"/>
              <a:t>B</a:t>
            </a:r>
            <a:r>
              <a:rPr lang="en-US" dirty="0"/>
              <a:t> to ask to, each time choosing a different one (if Round-Robin)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71723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435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7" y="365125"/>
            <a:ext cx="11616266" cy="1325563"/>
          </a:xfrm>
        </p:spPr>
        <p:txBody>
          <a:bodyPr>
            <a:noAutofit/>
          </a:bodyPr>
          <a:lstStyle/>
          <a:p>
            <a:r>
              <a:rPr lang="en-US" sz="6600" dirty="0"/>
              <a:t>One-to-one communication, what if server is down?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867" y="3221480"/>
            <a:ext cx="11675533" cy="3273597"/>
          </a:xfrm>
        </p:spPr>
        <p:txBody>
          <a:bodyPr>
            <a:noAutofit/>
          </a:bodyPr>
          <a:lstStyle/>
          <a:p>
            <a:r>
              <a:rPr lang="en-US" dirty="0"/>
              <a:t>If destination is down, all next messages to it are wasted until the server is up again</a:t>
            </a:r>
          </a:p>
          <a:p>
            <a:r>
              <a:rPr lang="en-US" dirty="0"/>
              <a:t>If client tries several times to connect, then you end up flooding and congesting the network with pointless messages</a:t>
            </a:r>
          </a:p>
          <a:p>
            <a:r>
              <a:rPr lang="en-US" dirty="0"/>
              <a:t>Would be better to wait a bit, before trying to reconnect to the destination</a:t>
            </a:r>
          </a:p>
          <a:p>
            <a:r>
              <a:rPr lang="en-US" dirty="0"/>
              <a:t>If messages are saved, and resent when destination is up, you do not want to send all the stored messages at the same time (otherwise destination could go down again)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062" y="2088313"/>
            <a:ext cx="50958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396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00333" cy="1325563"/>
          </a:xfrm>
        </p:spPr>
        <p:txBody>
          <a:bodyPr>
            <a:noAutofit/>
          </a:bodyPr>
          <a:lstStyle/>
          <a:p>
            <a:r>
              <a:rPr lang="en-US" sz="6600" dirty="0"/>
              <a:t>Circuit Breaker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957" y="507420"/>
            <a:ext cx="2455905" cy="2455905"/>
          </a:xfrm>
        </p:spPr>
      </p:pic>
      <p:sp>
        <p:nvSpPr>
          <p:cNvPr id="7" name="TextBox 6"/>
          <p:cNvSpPr txBox="1"/>
          <p:nvPr/>
        </p:nvSpPr>
        <p:spPr>
          <a:xfrm>
            <a:off x="238897" y="1842073"/>
            <a:ext cx="90913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/>
              <a:t>If too many connections to a server fail, stop ALL future attempt at connecting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Can use a library to wrap each call to external services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Once the circuit breaker is on after several failures, it will periodically check if the server comes up again. If so, all communications are restored</a:t>
            </a:r>
          </a:p>
        </p:txBody>
      </p:sp>
    </p:spTree>
    <p:extLst>
      <p:ext uri="{BB962C8B-B14F-4D97-AF65-F5344CB8AC3E}">
        <p14:creationId xmlns:p14="http://schemas.microsoft.com/office/powerpoint/2010/main" val="21127624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142" y="1825624"/>
            <a:ext cx="11990717" cy="4799463"/>
          </a:xfrm>
        </p:spPr>
        <p:txBody>
          <a:bodyPr>
            <a:normAutofit/>
          </a:bodyPr>
          <a:lstStyle/>
          <a:p>
            <a:r>
              <a:rPr lang="en-US" sz="3200" dirty="0"/>
              <a:t>Services like REST APIs should be </a:t>
            </a:r>
            <a:r>
              <a:rPr lang="en-US" sz="3200" i="1" dirty="0"/>
              <a:t>stateless</a:t>
            </a:r>
          </a:p>
          <a:p>
            <a:pPr lvl="1"/>
            <a:r>
              <a:rPr lang="en-US" sz="2800" dirty="0"/>
              <a:t>Can restart/stop at any time, and scale horizontally by replicated instances</a:t>
            </a:r>
          </a:p>
          <a:p>
            <a:r>
              <a:rPr lang="en-US" sz="3200" i="1" dirty="0"/>
              <a:t>State</a:t>
            </a:r>
            <a:r>
              <a:rPr lang="en-US" sz="3200" dirty="0"/>
              <a:t> saved in databases, running in separated processes</a:t>
            </a:r>
          </a:p>
          <a:p>
            <a:r>
              <a:rPr lang="en-US" sz="3200" dirty="0"/>
              <a:t>How many databases?</a:t>
            </a:r>
          </a:p>
          <a:p>
            <a:r>
              <a:rPr lang="en-US" sz="3200" dirty="0"/>
              <a:t>Services need to evolve (and be updated) </a:t>
            </a:r>
            <a:r>
              <a:rPr lang="en-US" sz="3200" i="1" dirty="0"/>
              <a:t>independently</a:t>
            </a:r>
            <a:r>
              <a:rPr lang="mr-IN" sz="3200" dirty="0"/>
              <a:t>…</a:t>
            </a:r>
            <a:r>
              <a:rPr lang="en-US" sz="3200" dirty="0"/>
              <a:t> so each should have their own databases</a:t>
            </a:r>
          </a:p>
          <a:p>
            <a:r>
              <a:rPr lang="en-US" sz="3200" dirty="0"/>
              <a:t>Replica instances of a same service will use the same database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25716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95" y="140838"/>
            <a:ext cx="11155392" cy="1325563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Security: Different </a:t>
            </a:r>
            <a:r>
              <a:rPr lang="en-US" sz="6600"/>
              <a:t>Virtual Networks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7291" y="1466401"/>
            <a:ext cx="4140679" cy="520181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Instances of </a:t>
            </a:r>
            <a:r>
              <a:rPr lang="en-US" sz="3200" i="1" dirty="0"/>
              <a:t>A</a:t>
            </a:r>
            <a:r>
              <a:rPr lang="en-US" sz="3200" dirty="0"/>
              <a:t> should only access own </a:t>
            </a:r>
            <a:r>
              <a:rPr lang="en-US" sz="3200" dirty="0" err="1"/>
              <a:t>db</a:t>
            </a:r>
            <a:r>
              <a:rPr lang="en-US" sz="3200" dirty="0"/>
              <a:t>, and not the one of </a:t>
            </a:r>
            <a:r>
              <a:rPr lang="en-US" sz="3200" i="1" dirty="0"/>
              <a:t>B</a:t>
            </a:r>
            <a:r>
              <a:rPr lang="en-US" sz="3200" dirty="0"/>
              <a:t> instances</a:t>
            </a:r>
          </a:p>
          <a:p>
            <a:r>
              <a:rPr lang="en-US" sz="3200" dirty="0"/>
              <a:t>For security, could have separated VNs</a:t>
            </a:r>
          </a:p>
          <a:p>
            <a:r>
              <a:rPr lang="en-US" sz="3200" i="1" dirty="0"/>
              <a:t>A</a:t>
            </a:r>
            <a:r>
              <a:rPr lang="en-US" sz="3200" dirty="0"/>
              <a:t> can speak with </a:t>
            </a:r>
            <a:r>
              <a:rPr lang="en-US" sz="3200" i="1" dirty="0"/>
              <a:t>B</a:t>
            </a:r>
            <a:r>
              <a:rPr lang="en-US" sz="3200" dirty="0"/>
              <a:t> though, as on a same VN</a:t>
            </a:r>
          </a:p>
          <a:p>
            <a:r>
              <a:rPr lang="en-US" sz="3200" i="1" dirty="0" err="1"/>
              <a:t>Multihoming</a:t>
            </a:r>
            <a:r>
              <a:rPr lang="en-US" sz="3200" dirty="0"/>
              <a:t>: access to 2 or more networks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95" y="1563792"/>
            <a:ext cx="7638152" cy="44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79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Spring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467" y="2080781"/>
            <a:ext cx="11633200" cy="4514751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SC provides support for many common tools used in cloud applications</a:t>
            </a:r>
          </a:p>
          <a:p>
            <a:r>
              <a:rPr lang="en-US" sz="3200" dirty="0"/>
              <a:t>It provides wrappers to abstract from the actual used tools, and/or provide own implementations</a:t>
            </a:r>
          </a:p>
          <a:p>
            <a:r>
              <a:rPr lang="en-US" sz="3200" i="1" dirty="0"/>
              <a:t>API Gateway</a:t>
            </a:r>
            <a:r>
              <a:rPr lang="en-US" sz="3200" dirty="0"/>
              <a:t>: own SC Gateway</a:t>
            </a:r>
          </a:p>
          <a:p>
            <a:r>
              <a:rPr lang="en-US" sz="3200" i="1" dirty="0"/>
              <a:t>Service Discovery</a:t>
            </a:r>
            <a:r>
              <a:rPr lang="en-US" sz="3200" dirty="0"/>
              <a:t>: </a:t>
            </a:r>
            <a:r>
              <a:rPr lang="en-US" sz="3200" b="1" dirty="0"/>
              <a:t>Consul</a:t>
            </a:r>
          </a:p>
          <a:p>
            <a:r>
              <a:rPr lang="en-US" sz="3200" i="1" dirty="0"/>
              <a:t>Load-balancing</a:t>
            </a:r>
            <a:r>
              <a:rPr lang="en-US" sz="3200" dirty="0"/>
              <a:t>: own implementation</a:t>
            </a:r>
          </a:p>
          <a:p>
            <a:r>
              <a:rPr lang="en-US" sz="3200" dirty="0"/>
              <a:t>Netflix stack: was very popular in the past (</a:t>
            </a:r>
            <a:r>
              <a:rPr lang="en-US" sz="3200" dirty="0" err="1"/>
              <a:t>eg</a:t>
            </a:r>
            <a:r>
              <a:rPr lang="en-US" sz="3200" dirty="0"/>
              <a:t>, </a:t>
            </a:r>
            <a:r>
              <a:rPr lang="en-US" sz="3200" i="1" dirty="0" err="1"/>
              <a:t>Zuul</a:t>
            </a:r>
            <a:r>
              <a:rPr lang="en-US" sz="3200" dirty="0"/>
              <a:t>, </a:t>
            </a:r>
            <a:r>
              <a:rPr lang="en-US" sz="3200" i="1" dirty="0"/>
              <a:t>Eureka, </a:t>
            </a:r>
            <a:r>
              <a:rPr lang="en-US" sz="3200" i="1" dirty="0" err="1"/>
              <a:t>Hystrix</a:t>
            </a:r>
            <a:r>
              <a:rPr lang="en-US" sz="3200" dirty="0"/>
              <a:t> and </a:t>
            </a:r>
            <a:r>
              <a:rPr lang="en-US" sz="3200" i="1" dirty="0"/>
              <a:t>Ribbon</a:t>
            </a:r>
            <a:r>
              <a:rPr lang="en-US" sz="3200" dirty="0"/>
              <a:t>), with direct support in SC, but mainly deprecated nowadays</a:t>
            </a:r>
          </a:p>
          <a:p>
            <a:endParaRPr lang="en-US" sz="3200" dirty="0"/>
          </a:p>
          <a:p>
            <a:pPr lvl="1"/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124256"/>
            <a:ext cx="3513666" cy="171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2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Monolith Hell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825624"/>
            <a:ext cx="11667067" cy="4829175"/>
          </a:xfrm>
        </p:spPr>
        <p:txBody>
          <a:bodyPr>
            <a:noAutofit/>
          </a:bodyPr>
          <a:lstStyle/>
          <a:p>
            <a:r>
              <a:rPr lang="en-US" sz="3200" dirty="0"/>
              <a:t>What if you need to update/fix a single functionality?</a:t>
            </a:r>
          </a:p>
          <a:p>
            <a:pPr lvl="1"/>
            <a:r>
              <a:rPr lang="en-US" sz="2800" dirty="0"/>
              <a:t>Need to redeploy the whole monolith on all the machines</a:t>
            </a:r>
          </a:p>
          <a:p>
            <a:r>
              <a:rPr lang="en-US" sz="3200" dirty="0"/>
              <a:t>What if a single functionality is buggy?</a:t>
            </a:r>
          </a:p>
          <a:p>
            <a:pPr lvl="1"/>
            <a:r>
              <a:rPr lang="en-US" sz="2800" dirty="0"/>
              <a:t>Might take down the whole monolith application</a:t>
            </a:r>
          </a:p>
          <a:p>
            <a:r>
              <a:rPr lang="en-US" sz="3200" dirty="0"/>
              <a:t>What if your technology stack becomes obsolete?</a:t>
            </a:r>
          </a:p>
          <a:p>
            <a:pPr lvl="1"/>
            <a:r>
              <a:rPr lang="en-US" sz="2800" dirty="0"/>
              <a:t>Rewrite whole monolith is not viable</a:t>
            </a:r>
          </a:p>
          <a:p>
            <a:pPr lvl="1"/>
            <a:r>
              <a:rPr lang="en-US" sz="2800" dirty="0"/>
              <a:t>Adding new functionalities in a new technology stack might conflict with current stack in the monolith</a:t>
            </a:r>
          </a:p>
          <a:p>
            <a:r>
              <a:rPr lang="en-US" sz="3200" dirty="0"/>
              <a:t>Etc. Etc.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064769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EEC780-FCDC-C24D-B685-5FFCE21B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9225108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Docker?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43" y="1825624"/>
            <a:ext cx="11789764" cy="4879975"/>
          </a:xfrm>
        </p:spPr>
        <p:txBody>
          <a:bodyPr>
            <a:normAutofit/>
          </a:bodyPr>
          <a:lstStyle/>
          <a:p>
            <a:r>
              <a:rPr lang="en-US" dirty="0"/>
              <a:t>First you need to install it</a:t>
            </a:r>
          </a:p>
          <a:p>
            <a:pPr lvl="1"/>
            <a:r>
              <a:rPr lang="en-US" dirty="0">
                <a:hlinkClick r:id="rId2"/>
              </a:rPr>
              <a:t>https://store.docker.com/</a:t>
            </a:r>
            <a:endParaRPr lang="en-US" dirty="0"/>
          </a:p>
          <a:p>
            <a:pPr lvl="1"/>
            <a:r>
              <a:rPr lang="en-US" dirty="0"/>
              <a:t>Note: if you are using Windows, Home Edition might not be enough. You would need a better version, like the Educational one, which you should be able to freely get from school</a:t>
            </a:r>
          </a:p>
          <a:p>
            <a:r>
              <a:rPr lang="en-US" dirty="0"/>
              <a:t>To run existing images, you just need to type commands from a shell terminal (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dirty="0" err="1"/>
              <a:t>GitBash</a:t>
            </a:r>
            <a:r>
              <a:rPr lang="en-US" dirty="0"/>
              <a:t>)</a:t>
            </a:r>
          </a:p>
          <a:p>
            <a:r>
              <a:rPr lang="en-US" dirty="0"/>
              <a:t>When you are writing your own projects, you need to create configuration files </a:t>
            </a:r>
          </a:p>
          <a:p>
            <a:pPr lvl="1"/>
            <a:r>
              <a:rPr lang="en-US" i="1" dirty="0" err="1"/>
              <a:t>Dockerfile</a:t>
            </a:r>
            <a:r>
              <a:rPr lang="en-US" dirty="0"/>
              <a:t>: specify how to build an OS image</a:t>
            </a:r>
          </a:p>
          <a:p>
            <a:pPr lvl="1"/>
            <a:r>
              <a:rPr lang="en-US" i="1" dirty="0" err="1"/>
              <a:t>docker-compose.yml</a:t>
            </a:r>
            <a:r>
              <a:rPr lang="en-US" dirty="0"/>
              <a:t>: for handling multi-images</a:t>
            </a:r>
          </a:p>
          <a:p>
            <a:r>
              <a:rPr lang="en-US" dirty="0"/>
              <a:t>Then, use </a:t>
            </a:r>
            <a:r>
              <a:rPr lang="en-US" i="1" dirty="0" err="1"/>
              <a:t>docker</a:t>
            </a:r>
            <a:r>
              <a:rPr lang="en-US" dirty="0"/>
              <a:t> and </a:t>
            </a:r>
            <a:r>
              <a:rPr lang="en-US" i="1" dirty="0" err="1"/>
              <a:t>docker</a:t>
            </a:r>
            <a:r>
              <a:rPr lang="en-US" i="1" dirty="0"/>
              <a:t>-compose</a:t>
            </a:r>
            <a:r>
              <a:rPr lang="en-US" dirty="0"/>
              <a:t> commands from the command line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687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43" y="1825625"/>
            <a:ext cx="11675166" cy="477395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https://docs.docker.com/get-started/</a:t>
            </a:r>
            <a:endParaRPr lang="en-US" dirty="0"/>
          </a:p>
          <a:p>
            <a:r>
              <a:rPr lang="en-US" dirty="0">
                <a:hlinkClick r:id="rId3"/>
              </a:rPr>
              <a:t>https://hub.docker.com/r/docker/whalesay/</a:t>
            </a:r>
            <a:endParaRPr lang="en-US" dirty="0"/>
          </a:p>
          <a:p>
            <a:r>
              <a:rPr lang="en-US" b="1" i="1" dirty="0" err="1"/>
              <a:t>docker</a:t>
            </a:r>
            <a:r>
              <a:rPr lang="en-US" b="1" i="1" dirty="0"/>
              <a:t> run </a:t>
            </a:r>
            <a:r>
              <a:rPr lang="en-US" b="1" i="1" dirty="0" err="1"/>
              <a:t>docker</a:t>
            </a:r>
            <a:r>
              <a:rPr lang="en-US" b="1" i="1" dirty="0"/>
              <a:t>/</a:t>
            </a:r>
            <a:r>
              <a:rPr lang="en-US" b="1" i="1" dirty="0" err="1"/>
              <a:t>whalesay</a:t>
            </a:r>
            <a:r>
              <a:rPr lang="en-US" b="1" i="1" dirty="0"/>
              <a:t> </a:t>
            </a:r>
            <a:r>
              <a:rPr lang="en-US" b="1" i="1" dirty="0" err="1"/>
              <a:t>cowsay</a:t>
            </a:r>
            <a:r>
              <a:rPr lang="en-US" b="1" i="1" dirty="0"/>
              <a:t> boo</a:t>
            </a:r>
          </a:p>
          <a:p>
            <a:pPr lvl="1"/>
            <a:r>
              <a:rPr lang="en-US" dirty="0"/>
              <a:t>This will install the image “</a:t>
            </a:r>
            <a:r>
              <a:rPr lang="en-US" i="1" dirty="0" err="1"/>
              <a:t>docker</a:t>
            </a:r>
            <a:r>
              <a:rPr lang="en-US" i="1" dirty="0"/>
              <a:t>/</a:t>
            </a:r>
            <a:r>
              <a:rPr lang="en-US" i="1" dirty="0" err="1"/>
              <a:t>whalesay</a:t>
            </a:r>
            <a:r>
              <a:rPr lang="en-US" dirty="0"/>
              <a:t>”, and run it with input “</a:t>
            </a:r>
            <a:r>
              <a:rPr lang="en-US" dirty="0" err="1"/>
              <a:t>cowsay</a:t>
            </a:r>
            <a:r>
              <a:rPr lang="en-US" dirty="0"/>
              <a:t> boo”</a:t>
            </a:r>
          </a:p>
          <a:p>
            <a:pPr lvl="1"/>
            <a:r>
              <a:rPr lang="en-US" dirty="0"/>
              <a:t>First time you run it, the “</a:t>
            </a:r>
            <a:r>
              <a:rPr lang="en-US" i="1" dirty="0" err="1"/>
              <a:t>docker</a:t>
            </a:r>
            <a:r>
              <a:rPr lang="en-US" i="1" dirty="0"/>
              <a:t>/</a:t>
            </a:r>
            <a:r>
              <a:rPr lang="en-US" i="1" dirty="0" err="1"/>
              <a:t>whalesay</a:t>
            </a:r>
            <a:r>
              <a:rPr lang="en-US" dirty="0"/>
              <a:t>” image will be downloaded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392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0"/>
            <a:ext cx="89385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330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22" y="77449"/>
            <a:ext cx="10515600" cy="939694"/>
          </a:xfrm>
        </p:spPr>
        <p:txBody>
          <a:bodyPr>
            <a:normAutofit/>
          </a:bodyPr>
          <a:lstStyle/>
          <a:p>
            <a:r>
              <a:rPr lang="en-US" dirty="0"/>
              <a:t>Custom Images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99" y="1500027"/>
            <a:ext cx="11780587" cy="52761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Extend existing images to run the applications you develop</a:t>
            </a:r>
          </a:p>
          <a:p>
            <a:pPr lvl="1"/>
            <a:r>
              <a:rPr lang="en-US" dirty="0"/>
              <a:t>Just need to create a text file called “</a:t>
            </a:r>
            <a:r>
              <a:rPr lang="en-US" i="1" dirty="0" err="1"/>
              <a:t>Dockerfile</a:t>
            </a:r>
            <a:r>
              <a:rPr lang="en-US" dirty="0"/>
              <a:t>”</a:t>
            </a:r>
          </a:p>
          <a:p>
            <a:r>
              <a:rPr lang="en-US" b="1" dirty="0"/>
              <a:t>FROM:</a:t>
            </a:r>
            <a:r>
              <a:rPr lang="en-US" dirty="0"/>
              <a:t> specify the base OS image</a:t>
            </a:r>
          </a:p>
          <a:p>
            <a:r>
              <a:rPr lang="en-US" b="1" dirty="0"/>
              <a:t>RUN</a:t>
            </a:r>
            <a:r>
              <a:rPr lang="en-US" dirty="0"/>
              <a:t>: execute commands in the virtual OS to set it up, like installing programs or create files/directories</a:t>
            </a:r>
          </a:p>
          <a:p>
            <a:r>
              <a:rPr lang="en-US" b="1" dirty="0"/>
              <a:t>CMD</a:t>
            </a:r>
            <a:r>
              <a:rPr lang="en-US" dirty="0"/>
              <a:t>: the actual command for your application</a:t>
            </a:r>
          </a:p>
          <a:p>
            <a:r>
              <a:rPr lang="en-US" b="1" dirty="0"/>
              <a:t>ENV</a:t>
            </a:r>
            <a:r>
              <a:rPr lang="en-US" dirty="0"/>
              <a:t>: define an environment variable</a:t>
            </a:r>
          </a:p>
          <a:p>
            <a:r>
              <a:rPr lang="en-US" b="1" dirty="0"/>
              <a:t>COPY</a:t>
            </a:r>
            <a:r>
              <a:rPr lang="en-US" dirty="0"/>
              <a:t>: take a file X from your hard-disk, and copy it over to the Docker image at the given path Y</a:t>
            </a:r>
          </a:p>
          <a:p>
            <a:pPr lvl="1"/>
            <a:r>
              <a:rPr lang="en-US" dirty="0"/>
              <a:t>When Docker image runs, it can access X at path Y, even when you deploy the image on a remote server</a:t>
            </a:r>
          </a:p>
          <a:p>
            <a:pPr lvl="1"/>
            <a:r>
              <a:rPr lang="en-US" dirty="0"/>
              <a:t>Note, there is also an </a:t>
            </a:r>
            <a:r>
              <a:rPr lang="en-US" b="1" dirty="0"/>
              <a:t>ADD</a:t>
            </a:r>
            <a:r>
              <a:rPr lang="en-US" dirty="0"/>
              <a:t> option. Do NOT use it (</a:t>
            </a:r>
            <a:r>
              <a:rPr lang="en-US" dirty="0" err="1"/>
              <a:t>ie</a:t>
            </a:r>
            <a:r>
              <a:rPr lang="en-US" dirty="0"/>
              <a:t>, not recommended, as having side-effects besides adding files)</a:t>
            </a:r>
          </a:p>
          <a:p>
            <a:r>
              <a:rPr lang="en-US" b="1" dirty="0"/>
              <a:t>WORKDIR</a:t>
            </a:r>
            <a:r>
              <a:rPr lang="en-US" dirty="0"/>
              <a:t>: specify the working directory for the executed commands</a:t>
            </a:r>
          </a:p>
          <a:p>
            <a:pPr lvl="1"/>
            <a:r>
              <a:rPr lang="en-US" dirty="0"/>
              <a:t>Think about it like doing “cd” to that folder, so all commands/files are relative to that folder, and you do not need to specify full path</a:t>
            </a:r>
          </a:p>
          <a:p>
            <a:r>
              <a:rPr lang="en-US" b="1" dirty="0"/>
              <a:t>#</a:t>
            </a:r>
            <a:r>
              <a:rPr lang="en-US" dirty="0"/>
              <a:t> are comments</a:t>
            </a:r>
          </a:p>
        </p:txBody>
      </p:sp>
    </p:spTree>
    <p:extLst>
      <p:ext uri="{BB962C8B-B14F-4D97-AF65-F5344CB8AC3E}">
        <p14:creationId xmlns:p14="http://schemas.microsoft.com/office/powerpoint/2010/main" val="36003488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43" y="1825625"/>
            <a:ext cx="11794435" cy="4932984"/>
          </a:xfrm>
        </p:spPr>
        <p:txBody>
          <a:bodyPr>
            <a:normAutofit/>
          </a:bodyPr>
          <a:lstStyle/>
          <a:p>
            <a:r>
              <a:rPr lang="en-US" b="1" i="1" dirty="0" err="1"/>
              <a:t>docker</a:t>
            </a:r>
            <a:r>
              <a:rPr lang="en-US" b="1" i="1" dirty="0"/>
              <a:t> build -t &lt;name&gt; .</a:t>
            </a:r>
          </a:p>
          <a:p>
            <a:pPr lvl="1"/>
            <a:r>
              <a:rPr lang="en-US" dirty="0"/>
              <a:t>Create an image with name &lt;</a:t>
            </a:r>
            <a:r>
              <a:rPr lang="en-US" i="1" dirty="0"/>
              <a:t>name</a:t>
            </a:r>
            <a:r>
              <a:rPr lang="en-US" dirty="0"/>
              <a:t>&gt;, from the </a:t>
            </a:r>
            <a:r>
              <a:rPr lang="en-US" i="1" dirty="0" err="1"/>
              <a:t>Dockerfile</a:t>
            </a:r>
            <a:r>
              <a:rPr lang="en-US" dirty="0"/>
              <a:t> in the current “.” folder</a:t>
            </a:r>
          </a:p>
          <a:p>
            <a:r>
              <a:rPr lang="en-US" b="1" i="1" dirty="0" err="1"/>
              <a:t>docker</a:t>
            </a:r>
            <a:r>
              <a:rPr lang="en-US" b="1" i="1" dirty="0"/>
              <a:t> run &lt;name&gt;</a:t>
            </a:r>
          </a:p>
          <a:p>
            <a:pPr lvl="1"/>
            <a:r>
              <a:rPr lang="en-US" dirty="0"/>
              <a:t>Run the given image</a:t>
            </a:r>
          </a:p>
          <a:p>
            <a:r>
              <a:rPr lang="en-US" b="1" dirty="0" err="1"/>
              <a:t>docker</a:t>
            </a:r>
            <a:r>
              <a:rPr lang="en-US" b="1" dirty="0"/>
              <a:t> </a:t>
            </a:r>
            <a:r>
              <a:rPr lang="en-US" b="1" dirty="0" err="1"/>
              <a:t>ps</a:t>
            </a:r>
            <a:endParaRPr lang="en-US" b="1" dirty="0"/>
          </a:p>
          <a:p>
            <a:pPr lvl="1"/>
            <a:r>
              <a:rPr lang="en-US" dirty="0"/>
              <a:t>Show running images</a:t>
            </a:r>
          </a:p>
          <a:p>
            <a:r>
              <a:rPr lang="en-US" b="1" dirty="0" err="1"/>
              <a:t>docker</a:t>
            </a:r>
            <a:r>
              <a:rPr lang="en-US" b="1" dirty="0"/>
              <a:t> stop &lt;id&gt;</a:t>
            </a:r>
          </a:p>
          <a:p>
            <a:pPr lvl="1"/>
            <a:r>
              <a:rPr lang="en-US" dirty="0"/>
              <a:t>Stop the given running image. Note: an image can be run in several instances, with different ids</a:t>
            </a:r>
          </a:p>
          <a:p>
            <a:r>
              <a:rPr lang="en-US" dirty="0"/>
              <a:t>In IntelliJ, you can also install “</a:t>
            </a:r>
            <a:r>
              <a:rPr lang="en-US" i="1" dirty="0"/>
              <a:t>Docker integration</a:t>
            </a:r>
            <a:r>
              <a:rPr lang="en-US" dirty="0"/>
              <a:t>” plugin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8648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975" y="1825624"/>
            <a:ext cx="11761695" cy="4906869"/>
          </a:xfrm>
        </p:spPr>
        <p:txBody>
          <a:bodyPr/>
          <a:lstStyle/>
          <a:p>
            <a:r>
              <a:rPr lang="en-US" dirty="0"/>
              <a:t>When you run a server on your local host, it will open a TCP port, typically 80 or 8080</a:t>
            </a:r>
          </a:p>
          <a:p>
            <a:r>
              <a:rPr lang="en-US" dirty="0"/>
              <a:t>A server running inside Docker will open the same kind of ports, but those will not be visible from the </a:t>
            </a:r>
            <a:r>
              <a:rPr lang="en-US" i="1" dirty="0"/>
              <a:t>host</a:t>
            </a:r>
            <a:r>
              <a:rPr lang="en-US" dirty="0"/>
              <a:t> OS</a:t>
            </a:r>
          </a:p>
          <a:p>
            <a:r>
              <a:rPr lang="en-US" dirty="0"/>
              <a:t>You need to explicitly make a mapping from </a:t>
            </a:r>
            <a:r>
              <a:rPr lang="en-US" i="1" dirty="0"/>
              <a:t>host </a:t>
            </a:r>
            <a:r>
              <a:rPr lang="en-US" dirty="0"/>
              <a:t>to </a:t>
            </a:r>
            <a:r>
              <a:rPr lang="en-US" i="1" dirty="0"/>
              <a:t>guest</a:t>
            </a:r>
            <a:r>
              <a:rPr lang="en-US" dirty="0"/>
              <a:t> ports</a:t>
            </a:r>
          </a:p>
          <a:p>
            <a:r>
              <a:rPr lang="en-US" dirty="0"/>
              <a:t>Ex.: </a:t>
            </a:r>
            <a:r>
              <a:rPr lang="en-US" b="1" dirty="0" err="1"/>
              <a:t>docker</a:t>
            </a:r>
            <a:r>
              <a:rPr lang="en-US" b="1" dirty="0"/>
              <a:t> run </a:t>
            </a:r>
            <a:r>
              <a:rPr lang="mr-IN" b="1" dirty="0"/>
              <a:t>–</a:t>
            </a:r>
            <a:r>
              <a:rPr lang="en-US" b="1" dirty="0"/>
              <a:t>p 80:8080 foo</a:t>
            </a:r>
          </a:p>
          <a:p>
            <a:pPr lvl="1"/>
            <a:r>
              <a:rPr lang="en-US" dirty="0"/>
              <a:t>When we do a connection on localhost on port 80, it will be redirected to 8080 inside Docker</a:t>
            </a:r>
          </a:p>
        </p:txBody>
      </p:sp>
    </p:spTree>
    <p:extLst>
      <p:ext uri="{BB962C8B-B14F-4D97-AF65-F5344CB8AC3E}">
        <p14:creationId xmlns:p14="http://schemas.microsoft.com/office/powerpoint/2010/main" val="13772139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CTRL-C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47" y="1825625"/>
            <a:ext cx="11769213" cy="4899640"/>
          </a:xfrm>
        </p:spPr>
        <p:txBody>
          <a:bodyPr/>
          <a:lstStyle/>
          <a:p>
            <a:r>
              <a:rPr lang="en-US" dirty="0"/>
              <a:t>When running Docker (</a:t>
            </a:r>
            <a:r>
              <a:rPr lang="en-US" dirty="0" err="1"/>
              <a:t>eg</a:t>
            </a:r>
            <a:r>
              <a:rPr lang="en-US" dirty="0"/>
              <a:t> “</a:t>
            </a:r>
            <a:r>
              <a:rPr lang="en-US" i="1" dirty="0" err="1"/>
              <a:t>docker</a:t>
            </a:r>
            <a:r>
              <a:rPr lang="en-US" i="1" dirty="0"/>
              <a:t> run</a:t>
            </a:r>
            <a:r>
              <a:rPr lang="en-US" dirty="0"/>
              <a:t>”) in a terminal, you can use CTRL-C to stop it</a:t>
            </a:r>
          </a:p>
          <a:p>
            <a:r>
              <a:rPr lang="en-US" dirty="0"/>
              <a:t>On Windows/</a:t>
            </a:r>
            <a:r>
              <a:rPr lang="en-US" dirty="0" err="1"/>
              <a:t>GitBash</a:t>
            </a:r>
            <a:r>
              <a:rPr lang="en-US" dirty="0"/>
              <a:t> it </a:t>
            </a:r>
            <a:r>
              <a:rPr lang="en-US" i="1" dirty="0"/>
              <a:t>might </a:t>
            </a:r>
            <a:r>
              <a:rPr lang="en-US" dirty="0"/>
              <a:t>happen that the image still run in background</a:t>
            </a:r>
          </a:p>
          <a:p>
            <a:r>
              <a:rPr lang="en-US" dirty="0"/>
              <a:t>Use “</a:t>
            </a:r>
            <a:r>
              <a:rPr lang="en-US" b="1" dirty="0"/>
              <a:t>docker </a:t>
            </a:r>
            <a:r>
              <a:rPr lang="en-US" b="1" dirty="0" err="1"/>
              <a:t>ps</a:t>
            </a:r>
            <a:r>
              <a:rPr lang="en-US" dirty="0"/>
              <a:t>” to check if indeed the case</a:t>
            </a:r>
          </a:p>
          <a:p>
            <a:r>
              <a:rPr lang="en-US" dirty="0"/>
              <a:t>Use “</a:t>
            </a:r>
            <a:r>
              <a:rPr lang="en-US" b="1" dirty="0" err="1"/>
              <a:t>docker</a:t>
            </a:r>
            <a:r>
              <a:rPr lang="en-US" b="1" dirty="0"/>
              <a:t> stop &lt;id&gt;</a:t>
            </a:r>
            <a:r>
              <a:rPr lang="en-US" dirty="0"/>
              <a:t>” to stop an image manually</a:t>
            </a:r>
          </a:p>
          <a:p>
            <a:r>
              <a:rPr lang="en-US" dirty="0"/>
              <a:t>If you have Docker images running in the background, that can be a problem if they use TCP ports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818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AB1D-4CA9-D14E-A308-FECB00DD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0E81A-55A3-B24A-AFF9-4B9EA693E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63" y="1825625"/>
            <a:ext cx="11823032" cy="4815807"/>
          </a:xfrm>
        </p:spPr>
        <p:txBody>
          <a:bodyPr/>
          <a:lstStyle/>
          <a:p>
            <a:r>
              <a:rPr lang="en-US" dirty="0"/>
              <a:t>Used to start a series of docker images</a:t>
            </a:r>
          </a:p>
          <a:p>
            <a:r>
              <a:rPr lang="en-US" dirty="0"/>
              <a:t>All services will share the same default virtual network, so can connect to each other</a:t>
            </a:r>
          </a:p>
          <a:p>
            <a:r>
              <a:rPr lang="en-US" dirty="0"/>
              <a:t>Configurations in a file called </a:t>
            </a:r>
            <a:r>
              <a:rPr lang="en-US" i="1" dirty="0"/>
              <a:t>docker-</a:t>
            </a:r>
            <a:r>
              <a:rPr lang="en-US" i="1" dirty="0" err="1"/>
              <a:t>compose.yml</a:t>
            </a:r>
            <a:endParaRPr lang="en-US" i="1" dirty="0"/>
          </a:p>
          <a:p>
            <a:r>
              <a:rPr lang="en-US" b="1" dirty="0"/>
              <a:t>docker-compose up</a:t>
            </a:r>
          </a:p>
          <a:p>
            <a:pPr lvl="1"/>
            <a:r>
              <a:rPr lang="en-US" dirty="0"/>
              <a:t>start all images in docker-</a:t>
            </a:r>
            <a:r>
              <a:rPr lang="en-US" dirty="0" err="1"/>
              <a:t>compose.yml</a:t>
            </a:r>
            <a:r>
              <a:rPr lang="en-US" dirty="0"/>
              <a:t> in current directory</a:t>
            </a:r>
          </a:p>
          <a:p>
            <a:r>
              <a:rPr lang="en-US" b="1" dirty="0"/>
              <a:t>docker-compose down</a:t>
            </a:r>
          </a:p>
          <a:p>
            <a:pPr lvl="1"/>
            <a:r>
              <a:rPr lang="en-US" dirty="0"/>
              <a:t>shut down the running instances</a:t>
            </a:r>
          </a:p>
          <a:p>
            <a:r>
              <a:rPr lang="en-US" dirty="0"/>
              <a:t>Note </a:t>
            </a:r>
            <a:r>
              <a:rPr lang="en-US" i="1" dirty="0"/>
              <a:t>docker</a:t>
            </a:r>
            <a:r>
              <a:rPr lang="en-US" dirty="0"/>
              <a:t> and </a:t>
            </a:r>
            <a:r>
              <a:rPr lang="en-US" i="1" dirty="0"/>
              <a:t>docker-compose</a:t>
            </a:r>
            <a:r>
              <a:rPr lang="en-US" dirty="0"/>
              <a:t> are two different programs </a:t>
            </a:r>
          </a:p>
        </p:txBody>
      </p:sp>
    </p:spTree>
    <p:extLst>
      <p:ext uri="{BB962C8B-B14F-4D97-AF65-F5344CB8AC3E}">
        <p14:creationId xmlns:p14="http://schemas.microsoft.com/office/powerpoint/2010/main" val="36404121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7D99-26A4-0249-B47B-27AB7FE9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docker-</a:t>
            </a:r>
            <a:r>
              <a:rPr lang="en-US" i="1" dirty="0" err="1"/>
              <a:t>compose.yml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3B2D8-07E5-3E44-96EF-81BB3BA89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05" y="1825625"/>
            <a:ext cx="11823032" cy="4904038"/>
          </a:xfrm>
        </p:spPr>
        <p:txBody>
          <a:bodyPr/>
          <a:lstStyle/>
          <a:p>
            <a:r>
              <a:rPr lang="en-US" b="1" dirty="0"/>
              <a:t>services</a:t>
            </a:r>
          </a:p>
          <a:p>
            <a:pPr lvl="1"/>
            <a:r>
              <a:rPr lang="en-US" dirty="0"/>
              <a:t>define a list of services. The name of each service will be used by virtual DNS to resolve their IP addresses</a:t>
            </a:r>
          </a:p>
          <a:p>
            <a:r>
              <a:rPr lang="en-US" b="1" dirty="0"/>
              <a:t>build</a:t>
            </a:r>
          </a:p>
          <a:p>
            <a:pPr lvl="1"/>
            <a:r>
              <a:rPr lang="en-US" dirty="0"/>
              <a:t>define how a service is built. Could be an existing </a:t>
            </a:r>
            <a:r>
              <a:rPr lang="en-US" b="1" dirty="0"/>
              <a:t>image</a:t>
            </a:r>
            <a:r>
              <a:rPr lang="en-US" dirty="0"/>
              <a:t> (</a:t>
            </a:r>
            <a:r>
              <a:rPr lang="en-US" dirty="0" err="1"/>
              <a:t>eg</a:t>
            </a:r>
            <a:r>
              <a:rPr lang="en-US" dirty="0"/>
              <a:t> Postgres) or a local </a:t>
            </a:r>
            <a:r>
              <a:rPr lang="en-US" b="1" dirty="0" err="1"/>
              <a:t>dockerfile</a:t>
            </a:r>
            <a:endParaRPr lang="en-US" b="1" dirty="0"/>
          </a:p>
          <a:p>
            <a:r>
              <a:rPr lang="en-US" b="1" dirty="0"/>
              <a:t>ports</a:t>
            </a:r>
          </a:p>
          <a:p>
            <a:pPr lvl="1"/>
            <a:r>
              <a:rPr lang="en-US" dirty="0"/>
              <a:t>specify which ports to “open”, and then can be accessed from host machine. </a:t>
            </a:r>
            <a:r>
              <a:rPr lang="en-US" dirty="0" err="1"/>
              <a:t>Eg</a:t>
            </a:r>
            <a:r>
              <a:rPr lang="en-US" dirty="0"/>
              <a:t> you usually would open a port for the Gateway</a:t>
            </a:r>
          </a:p>
          <a:p>
            <a:r>
              <a:rPr lang="en-US" b="1" dirty="0" err="1"/>
              <a:t>depends_on</a:t>
            </a:r>
            <a:endParaRPr lang="en-US" b="1" dirty="0"/>
          </a:p>
          <a:p>
            <a:pPr lvl="1"/>
            <a:r>
              <a:rPr lang="en-US" dirty="0"/>
              <a:t>there can be many services to boot. Can define a dependency ordering, </a:t>
            </a:r>
            <a:r>
              <a:rPr lang="en-US" dirty="0" err="1"/>
              <a:t>eg</a:t>
            </a:r>
            <a:r>
              <a:rPr lang="en-US" dirty="0"/>
              <a:t> boot databases first before the services using those</a:t>
            </a:r>
          </a:p>
        </p:txBody>
      </p:sp>
    </p:spTree>
    <p:extLst>
      <p:ext uri="{BB962C8B-B14F-4D97-AF65-F5344CB8AC3E}">
        <p14:creationId xmlns:p14="http://schemas.microsoft.com/office/powerpoint/2010/main" val="411303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MicroServices</a:t>
            </a:r>
            <a:r>
              <a:rPr lang="en-US" sz="6600" dirty="0"/>
              <a:t>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867" y="1825625"/>
            <a:ext cx="11599333" cy="4812242"/>
          </a:xfrm>
        </p:spPr>
        <p:txBody>
          <a:bodyPr>
            <a:noAutofit/>
          </a:bodyPr>
          <a:lstStyle/>
          <a:p>
            <a:r>
              <a:rPr lang="en-US" sz="3200" dirty="0" err="1"/>
              <a:t>MicroServices</a:t>
            </a:r>
            <a:r>
              <a:rPr lang="en-US" sz="3200" dirty="0"/>
              <a:t> are an architectural pattern to address some of the issues in monolith applications</a:t>
            </a:r>
          </a:p>
          <a:p>
            <a:r>
              <a:rPr lang="en-US" sz="3200" b="1" dirty="0"/>
              <a:t>No Silver Bullet</a:t>
            </a:r>
          </a:p>
          <a:p>
            <a:pPr lvl="1"/>
            <a:r>
              <a:rPr lang="en-US" sz="2800" dirty="0" err="1"/>
              <a:t>MicroServices</a:t>
            </a:r>
            <a:r>
              <a:rPr lang="en-US" sz="2800" dirty="0"/>
              <a:t> are not the answer to all problems, and they have their own set of issues</a:t>
            </a:r>
          </a:p>
          <a:p>
            <a:r>
              <a:rPr lang="en-US" sz="3200" b="1" dirty="0"/>
              <a:t>EXTREMELY</a:t>
            </a:r>
            <a:r>
              <a:rPr lang="en-US" sz="3200" dirty="0"/>
              <a:t> popular in industry in the last few years</a:t>
            </a:r>
          </a:p>
          <a:p>
            <a:r>
              <a:rPr lang="en-US" sz="3200" dirty="0"/>
              <a:t>If you are going to work as a backend developer, most likely you will end up dealing with REST in a </a:t>
            </a:r>
            <a:r>
              <a:rPr lang="en-US" sz="3200" dirty="0" err="1"/>
              <a:t>microservice</a:t>
            </a:r>
            <a:r>
              <a:rPr lang="en-US" sz="3200" dirty="0"/>
              <a:t> architecture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80723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AC3EB-48D8-A54B-9579-614B8884D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</a:t>
            </a:r>
          </a:p>
        </p:txBody>
      </p:sp>
    </p:spTree>
    <p:extLst>
      <p:ext uri="{BB962C8B-B14F-4D97-AF65-F5344CB8AC3E}">
        <p14:creationId xmlns:p14="http://schemas.microsoft.com/office/powerpoint/2010/main" val="23021419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AC51-6C43-0346-BE36-F9EA502CA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microservice/discovery/docker-</a:t>
            </a:r>
            <a:r>
              <a:rPr lang="en-US" i="1" dirty="0" err="1"/>
              <a:t>compose.yml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8EE0C-CA0A-0A44-BB55-9D69FD91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1978" y="1897814"/>
            <a:ext cx="4335379" cy="2815502"/>
          </a:xfrm>
        </p:spPr>
        <p:txBody>
          <a:bodyPr/>
          <a:lstStyle/>
          <a:p>
            <a:r>
              <a:rPr lang="en-US" dirty="0"/>
              <a:t>A “</a:t>
            </a:r>
            <a:r>
              <a:rPr lang="en-US" i="1" dirty="0"/>
              <a:t>consumer</a:t>
            </a:r>
            <a:r>
              <a:rPr lang="en-US" dirty="0"/>
              <a:t>” that </a:t>
            </a:r>
            <a:r>
              <a:rPr lang="en-US" b="1" dirty="0"/>
              <a:t>GET</a:t>
            </a:r>
            <a:r>
              <a:rPr lang="en-US" dirty="0"/>
              <a:t> data from a “</a:t>
            </a:r>
            <a:r>
              <a:rPr lang="en-US" i="1" dirty="0"/>
              <a:t>producer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i="1" dirty="0"/>
              <a:t>producer</a:t>
            </a:r>
            <a:r>
              <a:rPr lang="en-US" dirty="0"/>
              <a:t>” has 3 running instances</a:t>
            </a:r>
          </a:p>
          <a:p>
            <a:r>
              <a:rPr lang="en-US" dirty="0"/>
              <a:t>Client-side load-balancing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A3B94AE-7C0C-6D41-9466-1091081231BB}"/>
              </a:ext>
            </a:extLst>
          </p:cNvPr>
          <p:cNvSpPr/>
          <p:nvPr/>
        </p:nvSpPr>
        <p:spPr>
          <a:xfrm>
            <a:off x="50799" y="3004102"/>
            <a:ext cx="168365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Discovery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289185E-CD6E-0D4E-8B9D-5E2304554624}"/>
              </a:ext>
            </a:extLst>
          </p:cNvPr>
          <p:cNvSpPr/>
          <p:nvPr/>
        </p:nvSpPr>
        <p:spPr>
          <a:xfrm>
            <a:off x="3372737" y="2546902"/>
            <a:ext cx="1961950" cy="9144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7973470-C9AA-7944-AD7B-FF3A8E6D9B8D}"/>
              </a:ext>
            </a:extLst>
          </p:cNvPr>
          <p:cNvSpPr/>
          <p:nvPr/>
        </p:nvSpPr>
        <p:spPr>
          <a:xfrm>
            <a:off x="920775" y="5000476"/>
            <a:ext cx="2005992" cy="9144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Producer 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F5F7F2B-904F-1A47-AA84-CFF5F933C06C}"/>
              </a:ext>
            </a:extLst>
          </p:cNvPr>
          <p:cNvSpPr/>
          <p:nvPr/>
        </p:nvSpPr>
        <p:spPr>
          <a:xfrm>
            <a:off x="3328695" y="5000476"/>
            <a:ext cx="2005992" cy="9144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Producer B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8E8B83D-7026-464B-8F3A-301ABCB7CEAA}"/>
              </a:ext>
            </a:extLst>
          </p:cNvPr>
          <p:cNvSpPr/>
          <p:nvPr/>
        </p:nvSpPr>
        <p:spPr>
          <a:xfrm>
            <a:off x="5736615" y="5000476"/>
            <a:ext cx="2005992" cy="9144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Producer 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F78F12-3AB2-5F46-8B06-5F2635C410C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4331691" y="3461302"/>
            <a:ext cx="22021" cy="15391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1EE0A2-6AE9-1A40-96B2-7E5F4E13341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923771" y="3461302"/>
            <a:ext cx="2429941" cy="15391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8305E4-AD46-E146-8D8F-416548B2E376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4353712" y="3461302"/>
            <a:ext cx="2385899" cy="15391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C50950-2DAA-E948-8B00-95A5E933E656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1734456" y="3004102"/>
            <a:ext cx="1638281" cy="45720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B37DA8-7147-E347-9B72-D8D8191EA4F8}"/>
              </a:ext>
            </a:extLst>
          </p:cNvPr>
          <p:cNvCxnSpPr>
            <a:cxnSpLocks/>
            <a:stCxn id="8" idx="0"/>
            <a:endCxn id="4" idx="3"/>
          </p:cNvCxnSpPr>
          <p:nvPr/>
        </p:nvCxnSpPr>
        <p:spPr>
          <a:xfrm flipH="1" flipV="1">
            <a:off x="1734456" y="3461302"/>
            <a:ext cx="2597235" cy="1539174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C0A80FF-F292-EF45-8822-0621F4AEE711}"/>
              </a:ext>
            </a:extLst>
          </p:cNvPr>
          <p:cNvCxnSpPr>
            <a:cxnSpLocks/>
            <a:stCxn id="9" idx="0"/>
            <a:endCxn id="4" idx="3"/>
          </p:cNvCxnSpPr>
          <p:nvPr/>
        </p:nvCxnSpPr>
        <p:spPr>
          <a:xfrm flipH="1" flipV="1">
            <a:off x="1734456" y="3461302"/>
            <a:ext cx="5005155" cy="1539174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0540DB8-73F2-0342-AB32-B78FB285EA55}"/>
              </a:ext>
            </a:extLst>
          </p:cNvPr>
          <p:cNvCxnSpPr>
            <a:cxnSpLocks/>
            <a:stCxn id="6" idx="0"/>
            <a:endCxn id="4" idx="3"/>
          </p:cNvCxnSpPr>
          <p:nvPr/>
        </p:nvCxnSpPr>
        <p:spPr>
          <a:xfrm flipH="1" flipV="1">
            <a:off x="1734456" y="3461302"/>
            <a:ext cx="189315" cy="1539174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0895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1E44-047A-9C44-AE10-9D6995340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25" y="25235"/>
            <a:ext cx="10515600" cy="945054"/>
          </a:xfrm>
        </p:spPr>
        <p:txBody>
          <a:bodyPr/>
          <a:lstStyle/>
          <a:p>
            <a:r>
              <a:rPr lang="en-US" i="1" dirty="0"/>
              <a:t>microservice/gateway/docker-</a:t>
            </a:r>
            <a:r>
              <a:rPr lang="en-US" i="1" dirty="0" err="1"/>
              <a:t>compose.yml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D7F5D-282E-594D-8F9A-55731057B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6915" y="1152629"/>
            <a:ext cx="4340406" cy="4351338"/>
          </a:xfrm>
        </p:spPr>
        <p:txBody>
          <a:bodyPr/>
          <a:lstStyle/>
          <a:p>
            <a:r>
              <a:rPr lang="en-US" dirty="0"/>
              <a:t>3 instances of same “</a:t>
            </a:r>
            <a:r>
              <a:rPr lang="en-US" i="1" dirty="0"/>
              <a:t>service”</a:t>
            </a:r>
            <a:r>
              <a:rPr lang="en-US" dirty="0"/>
              <a:t> accessing a “</a:t>
            </a:r>
            <a:r>
              <a:rPr lang="en-US" i="1" dirty="0"/>
              <a:t>Postgres” DB</a:t>
            </a:r>
          </a:p>
          <a:p>
            <a:r>
              <a:rPr lang="en-US" dirty="0"/>
              <a:t>A “</a:t>
            </a:r>
            <a:r>
              <a:rPr lang="en-US" i="1" dirty="0"/>
              <a:t>frontend”</a:t>
            </a:r>
            <a:r>
              <a:rPr lang="en-US" dirty="0"/>
              <a:t> using such services</a:t>
            </a:r>
          </a:p>
          <a:p>
            <a:r>
              <a:rPr lang="en-US" dirty="0"/>
              <a:t>Client-side load-balancing </a:t>
            </a:r>
          </a:p>
          <a:p>
            <a:r>
              <a:rPr lang="en-US" dirty="0"/>
              <a:t>All behind a “</a:t>
            </a:r>
            <a:r>
              <a:rPr lang="en-US" i="1" dirty="0"/>
              <a:t>gateway”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F040019-FA71-E648-9C6F-022A8BA5D0FD}"/>
              </a:ext>
            </a:extLst>
          </p:cNvPr>
          <p:cNvSpPr/>
          <p:nvPr/>
        </p:nvSpPr>
        <p:spPr>
          <a:xfrm>
            <a:off x="46371" y="3127812"/>
            <a:ext cx="175100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Discovery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C4CFBF8-56EC-E445-898E-55C71A3B39F2}"/>
              </a:ext>
            </a:extLst>
          </p:cNvPr>
          <p:cNvSpPr/>
          <p:nvPr/>
        </p:nvSpPr>
        <p:spPr>
          <a:xfrm>
            <a:off x="3189753" y="1809555"/>
            <a:ext cx="1961950" cy="9144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Gateway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2FA109-30C2-3A46-B76D-1A43235C55FF}"/>
              </a:ext>
            </a:extLst>
          </p:cNvPr>
          <p:cNvSpPr/>
          <p:nvPr/>
        </p:nvSpPr>
        <p:spPr>
          <a:xfrm>
            <a:off x="781833" y="4690605"/>
            <a:ext cx="2005992" cy="62954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Service 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36F3476-687F-384B-AA5C-C19679BE584F}"/>
              </a:ext>
            </a:extLst>
          </p:cNvPr>
          <p:cNvSpPr/>
          <p:nvPr/>
        </p:nvSpPr>
        <p:spPr>
          <a:xfrm>
            <a:off x="3189753" y="4690605"/>
            <a:ext cx="2005992" cy="62954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Service B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351F11E-0B64-834E-913F-1D4FA2E278B1}"/>
              </a:ext>
            </a:extLst>
          </p:cNvPr>
          <p:cNvSpPr/>
          <p:nvPr/>
        </p:nvSpPr>
        <p:spPr>
          <a:xfrm>
            <a:off x="5597673" y="4690605"/>
            <a:ext cx="2005992" cy="62954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Service 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076EC1-1825-6143-8832-CD9B17E5B98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170728" y="2723955"/>
            <a:ext cx="22021" cy="19666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276FCF-AC28-9244-B4D1-DD504AFA531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784829" y="2723955"/>
            <a:ext cx="2385899" cy="19666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101C2A-B3B2-8241-8E91-8B44C95530D0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4170728" y="2723955"/>
            <a:ext cx="2429941" cy="19666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CCFFF6-D659-6C4C-B365-38AFDF502B23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1797375" y="2266755"/>
            <a:ext cx="1392378" cy="1318257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39D141-F540-9F42-95C7-50F8DDABDC6E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H="1" flipV="1">
            <a:off x="1797375" y="3585012"/>
            <a:ext cx="2395374" cy="1105593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B36E10-2321-904C-B9B3-77B7F013185E}"/>
              </a:ext>
            </a:extLst>
          </p:cNvPr>
          <p:cNvCxnSpPr>
            <a:cxnSpLocks/>
            <a:stCxn id="8" idx="0"/>
            <a:endCxn id="4" idx="3"/>
          </p:cNvCxnSpPr>
          <p:nvPr/>
        </p:nvCxnSpPr>
        <p:spPr>
          <a:xfrm flipH="1" flipV="1">
            <a:off x="1797375" y="3585012"/>
            <a:ext cx="4803294" cy="1105593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322AA90-E5F6-BB48-9890-B23B0D062259}"/>
              </a:ext>
            </a:extLst>
          </p:cNvPr>
          <p:cNvCxnSpPr>
            <a:cxnSpLocks/>
            <a:stCxn id="6" idx="0"/>
            <a:endCxn id="4" idx="3"/>
          </p:cNvCxnSpPr>
          <p:nvPr/>
        </p:nvCxnSpPr>
        <p:spPr>
          <a:xfrm flipV="1">
            <a:off x="1784829" y="3585012"/>
            <a:ext cx="12546" cy="1105593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B9E35CA-CB90-E541-9CEB-FFF3E12F4799}"/>
              </a:ext>
            </a:extLst>
          </p:cNvPr>
          <p:cNvSpPr/>
          <p:nvPr/>
        </p:nvSpPr>
        <p:spPr>
          <a:xfrm>
            <a:off x="5918662" y="3127812"/>
            <a:ext cx="1685003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Frontend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6B094E-FF66-4F42-A3A4-A96CC75E6AD9}"/>
              </a:ext>
            </a:extLst>
          </p:cNvPr>
          <p:cNvCxnSpPr>
            <a:cxnSpLocks/>
            <a:stCxn id="5" idx="2"/>
            <a:endCxn id="24" idx="1"/>
          </p:cNvCxnSpPr>
          <p:nvPr/>
        </p:nvCxnSpPr>
        <p:spPr>
          <a:xfrm>
            <a:off x="4170728" y="2723955"/>
            <a:ext cx="1747934" cy="86105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own Arrow 28">
            <a:extLst>
              <a:ext uri="{FF2B5EF4-FFF2-40B4-BE49-F238E27FC236}">
                <a16:creationId xmlns:a16="http://schemas.microsoft.com/office/drawing/2014/main" id="{10CEFFA0-827D-6E43-BB84-4F31E6AD2D6C}"/>
              </a:ext>
            </a:extLst>
          </p:cNvPr>
          <p:cNvSpPr/>
          <p:nvPr/>
        </p:nvSpPr>
        <p:spPr>
          <a:xfrm>
            <a:off x="3928412" y="970289"/>
            <a:ext cx="484632" cy="762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C875A8F-8350-884D-9AEC-C32F970AF130}"/>
              </a:ext>
            </a:extLst>
          </p:cNvPr>
          <p:cNvSpPr/>
          <p:nvPr/>
        </p:nvSpPr>
        <p:spPr>
          <a:xfrm>
            <a:off x="3211774" y="6132315"/>
            <a:ext cx="1961949" cy="6239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Postgres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766A286-C80F-A845-BAC5-D7B3723A4147}"/>
              </a:ext>
            </a:extLst>
          </p:cNvPr>
          <p:cNvCxnSpPr>
            <a:cxnSpLocks/>
            <a:stCxn id="6" idx="2"/>
            <a:endCxn id="41" idx="1"/>
          </p:cNvCxnSpPr>
          <p:nvPr/>
        </p:nvCxnSpPr>
        <p:spPr>
          <a:xfrm>
            <a:off x="1784829" y="5320145"/>
            <a:ext cx="1426945" cy="11241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33BF8C-B934-9D4F-8672-DEDBD95FC304}"/>
              </a:ext>
            </a:extLst>
          </p:cNvPr>
          <p:cNvCxnSpPr>
            <a:cxnSpLocks/>
            <a:stCxn id="7" idx="2"/>
            <a:endCxn id="41" idx="0"/>
          </p:cNvCxnSpPr>
          <p:nvPr/>
        </p:nvCxnSpPr>
        <p:spPr>
          <a:xfrm>
            <a:off x="4192749" y="5320145"/>
            <a:ext cx="0" cy="81217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4B0ED02-C31A-B44E-AC70-A51830DAF6A8}"/>
              </a:ext>
            </a:extLst>
          </p:cNvPr>
          <p:cNvCxnSpPr>
            <a:cxnSpLocks/>
            <a:stCxn id="8" idx="2"/>
            <a:endCxn id="41" idx="3"/>
          </p:cNvCxnSpPr>
          <p:nvPr/>
        </p:nvCxnSpPr>
        <p:spPr>
          <a:xfrm flipH="1">
            <a:off x="5173723" y="5320145"/>
            <a:ext cx="1426946" cy="11241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1832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67" y="1825625"/>
            <a:ext cx="11040533" cy="4351338"/>
          </a:xfrm>
        </p:spPr>
        <p:txBody>
          <a:bodyPr>
            <a:normAutofit/>
          </a:bodyPr>
          <a:lstStyle/>
          <a:p>
            <a:r>
              <a:rPr lang="en-US" sz="3200" dirty="0" err="1"/>
              <a:t>MicroServices</a:t>
            </a:r>
            <a:r>
              <a:rPr lang="en-US" sz="3200" dirty="0"/>
              <a:t> are extremely important and common in industry</a:t>
            </a:r>
          </a:p>
          <a:p>
            <a:r>
              <a:rPr lang="en-US" sz="3200" dirty="0"/>
              <a:t>Aimed at </a:t>
            </a:r>
            <a:r>
              <a:rPr lang="en-US" sz="3200" i="1" dirty="0"/>
              <a:t>large systems</a:t>
            </a:r>
            <a:r>
              <a:rPr lang="en-US" sz="3200" dirty="0"/>
              <a:t>, that need to be maintained for years</a:t>
            </a:r>
          </a:p>
          <a:p>
            <a:pPr lvl="1"/>
            <a:r>
              <a:rPr lang="en-US" sz="2800" dirty="0"/>
              <a:t>think of Amazon, Netflix, Google, etc.</a:t>
            </a:r>
          </a:p>
          <a:p>
            <a:r>
              <a:rPr lang="en-US" sz="3200" b="1" dirty="0"/>
              <a:t>No Silver Bullet</a:t>
            </a:r>
          </a:p>
          <a:p>
            <a:pPr lvl="1"/>
            <a:r>
              <a:rPr lang="en-US" sz="2800" dirty="0"/>
              <a:t>For small systems, monoliths are better</a:t>
            </a:r>
          </a:p>
          <a:p>
            <a:r>
              <a:rPr lang="en-US" sz="3200" dirty="0"/>
              <a:t>Challenge: understand the benefits of </a:t>
            </a:r>
            <a:r>
              <a:rPr lang="en-US" sz="3200" dirty="0" err="1"/>
              <a:t>microservices</a:t>
            </a:r>
            <a:r>
              <a:rPr lang="en-US" sz="3200" dirty="0"/>
              <a:t> when all your school projects are actually “tiny” (even your BSc project)</a:t>
            </a:r>
          </a:p>
        </p:txBody>
      </p:sp>
    </p:spTree>
    <p:extLst>
      <p:ext uri="{BB962C8B-B14F-4D97-AF65-F5344CB8AC3E}">
        <p14:creationId xmlns:p14="http://schemas.microsoft.com/office/powerpoint/2010/main" val="27502280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Repository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561" y="1825625"/>
            <a:ext cx="11532973" cy="4972740"/>
          </a:xfrm>
        </p:spPr>
        <p:txBody>
          <a:bodyPr>
            <a:normAutofit/>
          </a:bodyPr>
          <a:lstStyle/>
          <a:p>
            <a:r>
              <a:rPr lang="en-US" i="1" dirty="0"/>
              <a:t>NOTE: most of the explanations will be directly in the code as comments, and not here in the slides</a:t>
            </a:r>
            <a:endParaRPr lang="en-US" b="1" dirty="0"/>
          </a:p>
          <a:p>
            <a:r>
              <a:rPr lang="en-US" b="1" dirty="0"/>
              <a:t>advanced/</a:t>
            </a:r>
            <a:r>
              <a:rPr lang="en-US" b="1" dirty="0" err="1"/>
              <a:t>microservice</a:t>
            </a:r>
            <a:r>
              <a:rPr lang="en-US" b="1" dirty="0"/>
              <a:t>/discovery/*</a:t>
            </a:r>
          </a:p>
          <a:p>
            <a:r>
              <a:rPr lang="en-US" b="1" dirty="0"/>
              <a:t>advanced/</a:t>
            </a:r>
            <a:r>
              <a:rPr lang="en-US" b="1" dirty="0" err="1"/>
              <a:t>microservice</a:t>
            </a:r>
            <a:r>
              <a:rPr lang="en-US" b="1" dirty="0"/>
              <a:t>/gateway/*</a:t>
            </a:r>
          </a:p>
          <a:p>
            <a:r>
              <a:rPr lang="en-US" dirty="0"/>
              <a:t>Study </a:t>
            </a:r>
            <a:r>
              <a:rPr lang="en-US" i="1" dirty="0" err="1"/>
              <a:t>Microservices</a:t>
            </a:r>
            <a:r>
              <a:rPr lang="en-US" i="1" dirty="0"/>
              <a:t> From Design to Deployment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403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MicroServices</a:t>
            </a:r>
            <a:r>
              <a:rPr lang="en-US" sz="6600" dirty="0"/>
              <a:t>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647" y="1832110"/>
            <a:ext cx="11743086" cy="5025890"/>
          </a:xfrm>
        </p:spPr>
        <p:txBody>
          <a:bodyPr>
            <a:noAutofit/>
          </a:bodyPr>
          <a:lstStyle/>
          <a:p>
            <a:r>
              <a:rPr lang="en-US" sz="3200" dirty="0"/>
              <a:t>Divide your system in </a:t>
            </a:r>
            <a:r>
              <a:rPr lang="en-US" sz="3200" i="1" dirty="0"/>
              <a:t>independent</a:t>
            </a:r>
            <a:r>
              <a:rPr lang="en-US" sz="3200" dirty="0"/>
              <a:t> components, </a:t>
            </a:r>
            <a:r>
              <a:rPr lang="en-US" sz="3200" dirty="0" err="1"/>
              <a:t>ie</a:t>
            </a:r>
            <a:r>
              <a:rPr lang="en-US" sz="3200" dirty="0"/>
              <a:t> services</a:t>
            </a:r>
          </a:p>
          <a:p>
            <a:r>
              <a:rPr lang="en-US" sz="3200" dirty="0"/>
              <a:t>Each component should be </a:t>
            </a:r>
            <a:r>
              <a:rPr lang="en-US" sz="3200" i="1" dirty="0" err="1"/>
              <a:t>compilable</a:t>
            </a:r>
            <a:r>
              <a:rPr lang="en-US" sz="3200" dirty="0"/>
              <a:t> and </a:t>
            </a:r>
            <a:r>
              <a:rPr lang="en-US" sz="3200" i="1" dirty="0"/>
              <a:t>deployable</a:t>
            </a:r>
            <a:r>
              <a:rPr lang="en-US" sz="3200" dirty="0"/>
              <a:t> on its own</a:t>
            </a:r>
          </a:p>
          <a:p>
            <a:pPr lvl="1"/>
            <a:r>
              <a:rPr lang="en-US" sz="2800" dirty="0"/>
              <a:t>Typically, but not necessarily, they are RESTful web services</a:t>
            </a:r>
          </a:p>
          <a:p>
            <a:r>
              <a:rPr lang="en-US" sz="3200" dirty="0"/>
              <a:t>How many components? </a:t>
            </a:r>
          </a:p>
          <a:p>
            <a:pPr lvl="1"/>
            <a:r>
              <a:rPr lang="en-US" sz="2800" dirty="0"/>
              <a:t>“Two Pizza” rule: a team shouldn’t be bigger than what 2 pizzas could feed</a:t>
            </a:r>
          </a:p>
          <a:p>
            <a:pPr lvl="2"/>
            <a:r>
              <a:rPr lang="en-US" sz="2400" dirty="0"/>
              <a:t>Actual rule coming from Amazon, a pioneer in </a:t>
            </a:r>
            <a:r>
              <a:rPr lang="en-US" sz="2400" dirty="0" err="1"/>
              <a:t>microservices</a:t>
            </a:r>
            <a:endParaRPr lang="en-US" sz="2400" dirty="0"/>
          </a:p>
          <a:p>
            <a:r>
              <a:rPr lang="en-US" sz="3200" dirty="0"/>
              <a:t>Not uncommon having applications made by hundreds of components </a:t>
            </a:r>
          </a:p>
          <a:p>
            <a:r>
              <a:rPr lang="en-US" sz="3200" dirty="0"/>
              <a:t>Communications should be programming/OS agnostic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JSON/XML over HTTP</a:t>
            </a:r>
          </a:p>
        </p:txBody>
      </p:sp>
    </p:spTree>
    <p:extLst>
      <p:ext uri="{BB962C8B-B14F-4D97-AF65-F5344CB8AC3E}">
        <p14:creationId xmlns:p14="http://schemas.microsoft.com/office/powerpoint/2010/main" val="369040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7" y="365125"/>
            <a:ext cx="11811000" cy="1460500"/>
          </a:xfrm>
        </p:spPr>
        <p:txBody>
          <a:bodyPr>
            <a:noAutofit/>
          </a:bodyPr>
          <a:lstStyle/>
          <a:p>
            <a:r>
              <a:rPr lang="en-US" sz="6600" dirty="0"/>
              <a:t>Fallacies of 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825625"/>
            <a:ext cx="11599334" cy="4219575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 network is reliable.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Latency is zero.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Bandwidth is infinite.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network is secure.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Topology doesn't change.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There is one administrator.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Transport cost is zero.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network is homogeneous.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Fallacies_of_distributed_computing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5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Benefits: Easy To Understand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67" y="1825625"/>
            <a:ext cx="11040533" cy="4541308"/>
          </a:xfrm>
        </p:spPr>
        <p:txBody>
          <a:bodyPr>
            <a:normAutofit/>
          </a:bodyPr>
          <a:lstStyle/>
          <a:p>
            <a:r>
              <a:rPr lang="en-US" sz="3200" dirty="0"/>
              <a:t>A new engineer will start working on just one component </a:t>
            </a:r>
          </a:p>
          <a:p>
            <a:r>
              <a:rPr lang="en-US" sz="3200" dirty="0"/>
              <a:t>Understanding a single component (e.g., a RESTful web service) is easier than trying to figure out how  a whole monolith works</a:t>
            </a:r>
          </a:p>
          <a:p>
            <a:r>
              <a:rPr lang="en-US" sz="3200" dirty="0"/>
              <a:t>Easier to test/debug, as can execute in isolation</a:t>
            </a:r>
          </a:p>
          <a:p>
            <a:pPr lvl="1"/>
            <a:r>
              <a:rPr lang="en-US" sz="2800" dirty="0"/>
              <a:t>Would still need to mock interactions though, </a:t>
            </a:r>
            <a:r>
              <a:rPr lang="en-US" sz="2800" dirty="0" err="1"/>
              <a:t>eg</a:t>
            </a:r>
            <a:r>
              <a:rPr lang="en-US" sz="2800" dirty="0"/>
              <a:t> with </a:t>
            </a:r>
            <a:r>
              <a:rPr lang="en-US" sz="2800" dirty="0" err="1"/>
              <a:t>WireMock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0670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7632</TotalTime>
  <Words>3930</Words>
  <Application>Microsoft Macintosh PowerPoint</Application>
  <PresentationFormat>Widescreen</PresentationFormat>
  <Paragraphs>405</Paragraphs>
  <Slides>64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Calibri Light</vt:lpstr>
      <vt:lpstr>Office Theme</vt:lpstr>
      <vt:lpstr>1_Office Theme</vt:lpstr>
      <vt:lpstr>Enterprise Programming 2  Lesson 08: MicroServices</vt:lpstr>
      <vt:lpstr>Goals</vt:lpstr>
      <vt:lpstr>The Monolith</vt:lpstr>
      <vt:lpstr>Monolith Hell</vt:lpstr>
      <vt:lpstr>Monolith Hell (cont.)</vt:lpstr>
      <vt:lpstr>MicroServices to the Rescue</vt:lpstr>
      <vt:lpstr>MicroServices in a Nutshell</vt:lpstr>
      <vt:lpstr>Fallacies of Distributed Computing</vt:lpstr>
      <vt:lpstr>Benefits: Easy To Understand</vt:lpstr>
      <vt:lpstr>Benefit: More Robust</vt:lpstr>
      <vt:lpstr>Benefit: Language Agnostic</vt:lpstr>
      <vt:lpstr>Benefit: Scale on Demand</vt:lpstr>
      <vt:lpstr>Benefit: Safer Deployment</vt:lpstr>
      <vt:lpstr>No Silver Bullet</vt:lpstr>
      <vt:lpstr>Drawback: Computation Overhead</vt:lpstr>
      <vt:lpstr>Drawback: Complex setup</vt:lpstr>
      <vt:lpstr>Drawback: Atomicity</vt:lpstr>
      <vt:lpstr>Drawback: Testing</vt:lpstr>
      <vt:lpstr>The 12 Factor App</vt:lpstr>
      <vt:lpstr>PowerPoint Presentation</vt:lpstr>
      <vt:lpstr>Containers and Orchestration</vt:lpstr>
      <vt:lpstr>A Single Component</vt:lpstr>
      <vt:lpstr>Deploy Operating System (OS) Images </vt:lpstr>
      <vt:lpstr>Docker to the Rescue</vt:lpstr>
      <vt:lpstr>Orchestration</vt:lpstr>
      <vt:lpstr>Container Cluster Manager Frameworks</vt:lpstr>
      <vt:lpstr>Resource Consumption</vt:lpstr>
      <vt:lpstr>Microservice Components</vt:lpstr>
      <vt:lpstr>PowerPoint Presentation</vt:lpstr>
      <vt:lpstr>Load Balancing</vt:lpstr>
      <vt:lpstr>PowerPoint Presentation</vt:lpstr>
      <vt:lpstr>API Gateway</vt:lpstr>
      <vt:lpstr>Inter-Service Communications</vt:lpstr>
      <vt:lpstr>Inter-Service (cont.)</vt:lpstr>
      <vt:lpstr>PowerPoint Presentation</vt:lpstr>
      <vt:lpstr>Message Broker</vt:lpstr>
      <vt:lpstr>PowerPoint Presentation</vt:lpstr>
      <vt:lpstr>Message-Oriented Middleware (MOM)</vt:lpstr>
      <vt:lpstr>RabbitMQ</vt:lpstr>
      <vt:lpstr>Service Discovery</vt:lpstr>
      <vt:lpstr>PowerPoint Presentation</vt:lpstr>
      <vt:lpstr>Client-Side Load Balancer</vt:lpstr>
      <vt:lpstr>Single Load Balancer: Inefficient</vt:lpstr>
      <vt:lpstr>With Client-Side Load Balancers</vt:lpstr>
      <vt:lpstr>One-to-one communication, what if server is down?</vt:lpstr>
      <vt:lpstr>Circuit Breaker</vt:lpstr>
      <vt:lpstr>Databases</vt:lpstr>
      <vt:lpstr>Security: Different Virtual Networks</vt:lpstr>
      <vt:lpstr>Spring Cloud</vt:lpstr>
      <vt:lpstr>Docker</vt:lpstr>
      <vt:lpstr>How to Use Docker?</vt:lpstr>
      <vt:lpstr>Docker Examples</vt:lpstr>
      <vt:lpstr>PowerPoint Presentation</vt:lpstr>
      <vt:lpstr>Custom Images </vt:lpstr>
      <vt:lpstr>Docker Commands</vt:lpstr>
      <vt:lpstr>Networking</vt:lpstr>
      <vt:lpstr>CTRL-C</vt:lpstr>
      <vt:lpstr>Docker Compose</vt:lpstr>
      <vt:lpstr>docker-compose.yml</vt:lpstr>
      <vt:lpstr>Code Examples</vt:lpstr>
      <vt:lpstr>microservice/discovery/docker-compose.yml</vt:lpstr>
      <vt:lpstr>microservice/gateway/docker-compose.yml</vt:lpstr>
      <vt:lpstr>Conclusion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Windows User</dc:creator>
  <cp:lastModifiedBy>Bogdan Marculescu</cp:lastModifiedBy>
  <cp:revision>249</cp:revision>
  <dcterms:created xsi:type="dcterms:W3CDTF">2016-11-16T11:38:20Z</dcterms:created>
  <dcterms:modified xsi:type="dcterms:W3CDTF">2021-10-13T11:28:15Z</dcterms:modified>
</cp:coreProperties>
</file>