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7"/>
  </p:notesMasterIdLst>
  <p:sldIdLst>
    <p:sldId id="307" r:id="rId4"/>
    <p:sldId id="308" r:id="rId5"/>
    <p:sldId id="314" r:id="rId6"/>
    <p:sldId id="315" r:id="rId7"/>
    <p:sldId id="316" r:id="rId8"/>
    <p:sldId id="317" r:id="rId9"/>
    <p:sldId id="318" r:id="rId10"/>
    <p:sldId id="319" r:id="rId11"/>
    <p:sldId id="320" r:id="rId12"/>
    <p:sldId id="321" r:id="rId13"/>
    <p:sldId id="322" r:id="rId14"/>
    <p:sldId id="323" r:id="rId15"/>
    <p:sldId id="3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22"/>
    <p:restoredTop sz="94608"/>
  </p:normalViewPr>
  <p:slideViewPr>
    <p:cSldViewPr snapToGrid="0">
      <p:cViewPr varScale="1">
        <p:scale>
          <a:sx n="121" d="100"/>
          <a:sy n="121" d="100"/>
        </p:scale>
        <p:origin x="11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0F4727-23A3-441E-BA41-9534DD80814F}" type="datetimeFigureOut">
              <a:rPr lang="en-US" smtClean="0"/>
              <a:t>10/17/21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DBA3B-C92D-4CFA-B969-3AFAA1A6C2A1}" type="slidenum">
              <a:rPr lang="en-US" smtClean="0"/>
              <a:t>‹#›</a:t>
            </a:fld>
            <a:endParaRPr lang="en-US"/>
          </a:p>
        </p:txBody>
      </p:sp>
    </p:spTree>
    <p:extLst>
      <p:ext uri="{BB962C8B-B14F-4D97-AF65-F5344CB8AC3E}">
        <p14:creationId xmlns:p14="http://schemas.microsoft.com/office/powerpoint/2010/main" val="3356997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1ADBA3B-C92D-4CFA-B969-3AFAA1A6C2A1}" type="slidenum">
              <a:rPr lang="en-US" smtClean="0"/>
              <a:t>1</a:t>
            </a:fld>
            <a:endParaRPr lang="en-US"/>
          </a:p>
        </p:txBody>
      </p:sp>
    </p:spTree>
    <p:extLst>
      <p:ext uri="{BB962C8B-B14F-4D97-AF65-F5344CB8AC3E}">
        <p14:creationId xmlns:p14="http://schemas.microsoft.com/office/powerpoint/2010/main" val="1017535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ADBA3B-C92D-4CFA-B969-3AFAA1A6C2A1}" type="slidenum">
              <a:rPr lang="en-US" smtClean="0"/>
              <a:t>12</a:t>
            </a:fld>
            <a:endParaRPr lang="en-US"/>
          </a:p>
        </p:txBody>
      </p:sp>
    </p:spTree>
    <p:extLst>
      <p:ext uri="{BB962C8B-B14F-4D97-AF65-F5344CB8AC3E}">
        <p14:creationId xmlns:p14="http://schemas.microsoft.com/office/powerpoint/2010/main" val="3174802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FB5A5B-CC88-B64A-8F56-0DBE0ACA83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523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7D1AC5-EDA8-4631-9228-9906422CEF8D}" type="datetimeFigureOut">
              <a:rPr lang="en-US" smtClean="0"/>
              <a:t>10/17/21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263697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D1AC5-EDA8-4631-9228-9906422CEF8D}" type="datetimeFigureOut">
              <a:rPr lang="en-US" smtClean="0"/>
              <a:t>10/17/21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224950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D1AC5-EDA8-4631-9228-9906422CEF8D}" type="datetimeFigureOut">
              <a:rPr lang="en-US" smtClean="0"/>
              <a:t>10/17/21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672313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3966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a:t>Click to edit Master title style</a:t>
            </a:r>
          </a:p>
        </p:txBody>
      </p:sp>
      <p:sp>
        <p:nvSpPr>
          <p:cNvPr id="3" name="Content Placeholder 2"/>
          <p:cNvSpPr>
            <a:spLocks noGrp="1"/>
          </p:cNvSpPr>
          <p:nvPr>
            <p:ph idx="1"/>
          </p:nvPr>
        </p:nvSpPr>
        <p:spPr/>
        <p:txBody>
          <a:bodyPr/>
          <a:lstStyle>
            <a:lvl1pPr>
              <a:defRPr sz="3600"/>
            </a:lvl1pPr>
            <a:lvl2pPr>
              <a:defRPr sz="2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1770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0460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4163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8336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4194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311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03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069" y="365125"/>
            <a:ext cx="11762509" cy="1325563"/>
          </a:xfrm>
        </p:spPr>
        <p:txBody>
          <a:bodyPr>
            <a:normAutofit/>
          </a:bodyPr>
          <a:lstStyle>
            <a:lvl1pPr>
              <a:defRPr sz="6600"/>
            </a:lvl1pPr>
          </a:lstStyle>
          <a:p>
            <a:r>
              <a:rPr lang="en-US" dirty="0"/>
              <a:t>Click to edit Master title style</a:t>
            </a:r>
          </a:p>
        </p:txBody>
      </p:sp>
      <p:sp>
        <p:nvSpPr>
          <p:cNvPr id="3" name="Content Placeholder 2"/>
          <p:cNvSpPr>
            <a:spLocks noGrp="1"/>
          </p:cNvSpPr>
          <p:nvPr>
            <p:ph idx="1"/>
          </p:nvPr>
        </p:nvSpPr>
        <p:spPr>
          <a:xfrm>
            <a:off x="241069" y="1825625"/>
            <a:ext cx="11762509" cy="4895850"/>
          </a:xfrm>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D7D1AC5-EDA8-4631-9228-9906422CEF8D}" type="datetimeFigureOut">
              <a:rPr lang="en-US" smtClean="0"/>
              <a:t>10/17/21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1041261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289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215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7415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606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a:t>Click to edit Master title style</a:t>
            </a:r>
          </a:p>
        </p:txBody>
      </p:sp>
      <p:sp>
        <p:nvSpPr>
          <p:cNvPr id="3" name="Content Placeholder 2"/>
          <p:cNvSpPr>
            <a:spLocks noGrp="1"/>
          </p:cNvSpPr>
          <p:nvPr>
            <p:ph idx="1"/>
          </p:nvPr>
        </p:nvSpPr>
        <p:spPr/>
        <p:txBody>
          <a:bodyPr/>
          <a:lstStyle>
            <a:lvl1pPr>
              <a:defRPr sz="3600"/>
            </a:lvl1pPr>
            <a:lvl2pPr>
              <a:defRPr sz="28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43838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75689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4514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4487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66126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627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7D1AC5-EDA8-4631-9228-9906422CEF8D}" type="datetimeFigureOut">
              <a:rPr lang="en-US" smtClean="0"/>
              <a:t>10/17/21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4979146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05222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7103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906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30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7D1AC5-EDA8-4631-9228-9906422CEF8D}" type="datetimeFigureOut">
              <a:rPr lang="en-US" smtClean="0"/>
              <a:t>10/17/21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79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7D1AC5-EDA8-4631-9228-9906422CEF8D}" type="datetimeFigureOut">
              <a:rPr lang="en-US" smtClean="0"/>
              <a:t>10/17/21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13173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7D1AC5-EDA8-4631-9228-9906422CEF8D}" type="datetimeFigureOut">
              <a:rPr lang="en-US" smtClean="0"/>
              <a:t>10/17/21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93923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7D1AC5-EDA8-4631-9228-9906422CEF8D}" type="datetimeFigureOut">
              <a:rPr lang="en-US" smtClean="0"/>
              <a:t>10/17/21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1069223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7D1AC5-EDA8-4631-9228-9906422CEF8D}" type="datetimeFigureOut">
              <a:rPr lang="en-US" smtClean="0"/>
              <a:t>10/17/21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1087470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7D1AC5-EDA8-4631-9228-9906422CEF8D}" type="datetimeFigureOut">
              <a:rPr lang="en-US" smtClean="0"/>
              <a:t>10/17/21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B5003F-8307-4AF4-93CB-CE57BB92D15C}" type="slidenum">
              <a:rPr lang="en-US" smtClean="0"/>
              <a:t>‹#›</a:t>
            </a:fld>
            <a:endParaRPr lang="en-US"/>
          </a:p>
        </p:txBody>
      </p:sp>
    </p:spTree>
    <p:extLst>
      <p:ext uri="{BB962C8B-B14F-4D97-AF65-F5344CB8AC3E}">
        <p14:creationId xmlns:p14="http://schemas.microsoft.com/office/powerpoint/2010/main" val="360903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D1AC5-EDA8-4631-9228-9906422CEF8D}" type="datetimeFigureOut">
              <a:rPr lang="en-US" smtClean="0"/>
              <a:t>10/17/21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5003F-8307-4AF4-93CB-CE57BB92D15C}" type="slidenum">
              <a:rPr lang="en-US" smtClean="0"/>
              <a:t>‹#›</a:t>
            </a:fld>
            <a:endParaRPr lang="en-US"/>
          </a:p>
        </p:txBody>
      </p:sp>
    </p:spTree>
    <p:extLst>
      <p:ext uri="{BB962C8B-B14F-4D97-AF65-F5344CB8AC3E}">
        <p14:creationId xmlns:p14="http://schemas.microsoft.com/office/powerpoint/2010/main" val="1726734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055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4F1D4A2-813C-F741-B481-C92B3A596030}"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CAA2774-0E84-B44B-9908-35E772124A3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25745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29" y="1122362"/>
            <a:ext cx="12002529" cy="4355800"/>
          </a:xfrm>
        </p:spPr>
        <p:txBody>
          <a:bodyPr>
            <a:normAutofit/>
          </a:bodyPr>
          <a:lstStyle/>
          <a:p>
            <a:pPr algn="l"/>
            <a:r>
              <a:rPr lang="en-US" sz="7200" dirty="0"/>
              <a:t>Enterprise Programming 2</a:t>
            </a:r>
            <a:br>
              <a:rPr lang="en-US" sz="7200" dirty="0"/>
            </a:br>
            <a:br>
              <a:rPr lang="en-US" sz="7200" dirty="0"/>
            </a:br>
            <a:r>
              <a:rPr lang="en-US" sz="7200" dirty="0"/>
              <a:t>Lesson 09: </a:t>
            </a:r>
            <a:br>
              <a:rPr lang="en-US" sz="7200" dirty="0"/>
            </a:br>
            <a:r>
              <a:rPr lang="en-US" sz="7200" dirty="0"/>
              <a:t>Security in </a:t>
            </a:r>
            <a:r>
              <a:rPr lang="en-US" sz="7200" dirty="0" err="1"/>
              <a:t>MicroServices</a:t>
            </a:r>
            <a:endParaRPr lang="en-US" sz="7200" dirty="0"/>
          </a:p>
        </p:txBody>
      </p:sp>
      <p:sp>
        <p:nvSpPr>
          <p:cNvPr id="3" name="Subtitle 2"/>
          <p:cNvSpPr>
            <a:spLocks noGrp="1"/>
          </p:cNvSpPr>
          <p:nvPr>
            <p:ph type="subTitle" idx="1"/>
          </p:nvPr>
        </p:nvSpPr>
        <p:spPr>
          <a:xfrm>
            <a:off x="2492829" y="5836244"/>
            <a:ext cx="9144000" cy="466585"/>
          </a:xfrm>
        </p:spPr>
        <p:txBody>
          <a:bodyPr>
            <a:noAutofit/>
          </a:bodyPr>
          <a:lstStyle/>
          <a:p>
            <a:pPr algn="r"/>
            <a:r>
              <a:rPr lang="en-US" sz="2800" dirty="0"/>
              <a:t>Bogdan </a:t>
            </a:r>
            <a:r>
              <a:rPr lang="en-US" sz="2800" dirty="0" err="1"/>
              <a:t>Marculescu</a:t>
            </a:r>
            <a:endParaRPr lang="en-US" sz="2800" dirty="0"/>
          </a:p>
        </p:txBody>
      </p:sp>
    </p:spTree>
    <p:extLst>
      <p:ext uri="{BB962C8B-B14F-4D97-AF65-F5344CB8AC3E}">
        <p14:creationId xmlns:p14="http://schemas.microsoft.com/office/powerpoint/2010/main" val="91143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Sending/Receiving Tokens</a:t>
            </a:r>
          </a:p>
        </p:txBody>
      </p:sp>
      <p:sp>
        <p:nvSpPr>
          <p:cNvPr id="3" name="Content Placeholder 2"/>
          <p:cNvSpPr>
            <a:spLocks noGrp="1"/>
          </p:cNvSpPr>
          <p:nvPr>
            <p:ph idx="1"/>
          </p:nvPr>
        </p:nvSpPr>
        <p:spPr>
          <a:xfrm>
            <a:off x="191193" y="1825624"/>
            <a:ext cx="11829011" cy="4824558"/>
          </a:xfrm>
        </p:spPr>
        <p:txBody>
          <a:bodyPr>
            <a:normAutofit fontScale="92500" lnSpcReduction="20000"/>
          </a:bodyPr>
          <a:lstStyle/>
          <a:p>
            <a:r>
              <a:rPr lang="en-US" dirty="0"/>
              <a:t>Browser needs to store authentication </a:t>
            </a:r>
            <a:r>
              <a:rPr lang="en-US" i="1" dirty="0"/>
              <a:t>tokens</a:t>
            </a:r>
            <a:r>
              <a:rPr lang="en-US" dirty="0"/>
              <a:t> somewhere</a:t>
            </a:r>
          </a:p>
          <a:p>
            <a:r>
              <a:rPr lang="en-US" dirty="0"/>
              <a:t>Tokens need to be added at each HTTP request</a:t>
            </a:r>
          </a:p>
          <a:p>
            <a:r>
              <a:rPr lang="en-US" i="1" dirty="0"/>
              <a:t>Best</a:t>
            </a:r>
            <a:r>
              <a:rPr lang="en-US" dirty="0"/>
              <a:t> way to store tokens is HTTP </a:t>
            </a:r>
            <a:r>
              <a:rPr lang="en-US" b="1" dirty="0"/>
              <a:t>Cookies</a:t>
            </a:r>
            <a:r>
              <a:rPr lang="en-US" dirty="0"/>
              <a:t> marked with </a:t>
            </a:r>
            <a:r>
              <a:rPr lang="en-US" i="1" dirty="0" err="1"/>
              <a:t>HttpOnly</a:t>
            </a:r>
            <a:endParaRPr lang="en-US" i="1" dirty="0"/>
          </a:p>
          <a:p>
            <a:pPr lvl="1"/>
            <a:r>
              <a:rPr lang="en-US" dirty="0"/>
              <a:t>automatically added on each HTTP request</a:t>
            </a:r>
          </a:p>
          <a:p>
            <a:pPr lvl="1"/>
            <a:r>
              <a:rPr lang="en-US" dirty="0"/>
              <a:t>cannot be read by JavaScript</a:t>
            </a:r>
          </a:p>
          <a:p>
            <a:r>
              <a:rPr lang="en-US" dirty="0"/>
              <a:t>If you do </a:t>
            </a:r>
            <a:r>
              <a:rPr lang="en-US" i="1" dirty="0"/>
              <a:t>not</a:t>
            </a:r>
            <a:r>
              <a:rPr lang="en-US" dirty="0"/>
              <a:t> store authentication tokens in </a:t>
            </a:r>
            <a:r>
              <a:rPr lang="en-US" i="1" dirty="0" err="1"/>
              <a:t>HttpOnly</a:t>
            </a:r>
            <a:r>
              <a:rPr lang="en-US" i="1" dirty="0"/>
              <a:t> </a:t>
            </a:r>
            <a:r>
              <a:rPr lang="en-US" dirty="0"/>
              <a:t>cookies, you are </a:t>
            </a:r>
            <a:r>
              <a:rPr lang="en-US" i="1" dirty="0"/>
              <a:t>more</a:t>
            </a:r>
            <a:r>
              <a:rPr lang="en-US" dirty="0"/>
              <a:t> vulnerable to </a:t>
            </a:r>
            <a:r>
              <a:rPr lang="en-US" b="1" dirty="0"/>
              <a:t>XSS</a:t>
            </a:r>
            <a:r>
              <a:rPr lang="en-US" dirty="0"/>
              <a:t> attacks!!!</a:t>
            </a:r>
          </a:p>
          <a:p>
            <a:pPr lvl="1"/>
            <a:r>
              <a:rPr lang="en-US" dirty="0"/>
              <a:t>Complex story… even with cookies, still vulnerable to XSS, but it would stop as soon as you close the browser… without cookies, token could be sent to malicious server via AJAX, and attacks continue from there</a:t>
            </a:r>
          </a:p>
          <a:p>
            <a:pPr lvl="1"/>
            <a:r>
              <a:rPr lang="en-US" dirty="0"/>
              <a:t>Note: this is a </a:t>
            </a:r>
            <a:r>
              <a:rPr lang="en-US" b="1" dirty="0"/>
              <a:t>huge</a:t>
            </a:r>
            <a:r>
              <a:rPr lang="en-US" dirty="0"/>
              <a:t> problem if you make the mistake of using JWT with no </a:t>
            </a:r>
            <a:r>
              <a:rPr lang="en-US" dirty="0" err="1"/>
              <a:t>stateful</a:t>
            </a:r>
            <a:r>
              <a:rPr lang="en-US" dirty="0"/>
              <a:t> whitelist/blacklist logout…</a:t>
            </a:r>
          </a:p>
        </p:txBody>
      </p:sp>
    </p:spTree>
    <p:extLst>
      <p:ext uri="{BB962C8B-B14F-4D97-AF65-F5344CB8AC3E}">
        <p14:creationId xmlns:p14="http://schemas.microsoft.com/office/powerpoint/2010/main" val="2189502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069" y="365125"/>
            <a:ext cx="11812386" cy="1325563"/>
          </a:xfrm>
        </p:spPr>
        <p:txBody>
          <a:bodyPr>
            <a:normAutofit/>
          </a:bodyPr>
          <a:lstStyle/>
          <a:p>
            <a:r>
              <a:rPr lang="en-US" dirty="0" err="1"/>
              <a:t>MicroService</a:t>
            </a:r>
            <a:r>
              <a:rPr lang="en-US" dirty="0"/>
              <a:t>: Distributed Session</a:t>
            </a:r>
          </a:p>
        </p:txBody>
      </p:sp>
      <p:sp>
        <p:nvSpPr>
          <p:cNvPr id="3" name="Content Placeholder 2"/>
          <p:cNvSpPr>
            <a:spLocks noGrp="1"/>
          </p:cNvSpPr>
          <p:nvPr>
            <p:ph idx="1"/>
          </p:nvPr>
        </p:nvSpPr>
        <p:spPr>
          <a:xfrm>
            <a:off x="241069" y="1825624"/>
            <a:ext cx="11704320" cy="4824557"/>
          </a:xfrm>
        </p:spPr>
        <p:txBody>
          <a:bodyPr>
            <a:normAutofit fontScale="92500" lnSpcReduction="20000"/>
          </a:bodyPr>
          <a:lstStyle/>
          <a:p>
            <a:r>
              <a:rPr lang="en-US" dirty="0"/>
              <a:t>Requests from user can go to many different services behind the gateway</a:t>
            </a:r>
          </a:p>
          <a:p>
            <a:r>
              <a:rPr lang="en-US" dirty="0"/>
              <a:t>Should use a single authentication token, and not one for each service</a:t>
            </a:r>
          </a:p>
          <a:p>
            <a:r>
              <a:rPr lang="en-US" dirty="0"/>
              <a:t>When service X speaks with Y, need to use the same kind of authentication  that user would use when connecting to X and Y directly</a:t>
            </a:r>
          </a:p>
          <a:p>
            <a:r>
              <a:rPr lang="en-US" dirty="0"/>
              <a:t>Session tokens stored in a database (</a:t>
            </a:r>
            <a:r>
              <a:rPr lang="en-US" dirty="0" err="1"/>
              <a:t>eg</a:t>
            </a:r>
            <a:r>
              <a:rPr lang="en-US" dirty="0"/>
              <a:t> </a:t>
            </a:r>
            <a:r>
              <a:rPr lang="en-US" i="1" dirty="0" err="1"/>
              <a:t>Redis</a:t>
            </a:r>
            <a:r>
              <a:rPr lang="en-US" dirty="0"/>
              <a:t>), accessible by all the services</a:t>
            </a:r>
          </a:p>
          <a:p>
            <a:pPr lvl="1"/>
            <a:r>
              <a:rPr lang="en-US" i="1" dirty="0"/>
              <a:t>Authentication</a:t>
            </a:r>
            <a:r>
              <a:rPr lang="en-US" dirty="0"/>
              <a:t>: verify if received token is on </a:t>
            </a:r>
            <a:r>
              <a:rPr lang="en-US" i="1" dirty="0" err="1"/>
              <a:t>Redis</a:t>
            </a:r>
            <a:endParaRPr lang="en-US" i="1" dirty="0"/>
          </a:p>
          <a:p>
            <a:pPr lvl="1"/>
            <a:r>
              <a:rPr lang="en-US" i="1" dirty="0"/>
              <a:t>Login:</a:t>
            </a:r>
            <a:r>
              <a:rPr lang="en-US" dirty="0"/>
              <a:t> add token to </a:t>
            </a:r>
            <a:r>
              <a:rPr lang="en-US" i="1" dirty="0" err="1"/>
              <a:t>Redis</a:t>
            </a:r>
            <a:endParaRPr lang="en-US" i="1" dirty="0"/>
          </a:p>
          <a:p>
            <a:pPr lvl="1"/>
            <a:r>
              <a:rPr lang="en-US" i="1" dirty="0"/>
              <a:t>Logout:</a:t>
            </a:r>
            <a:r>
              <a:rPr lang="en-US" dirty="0"/>
              <a:t> remove token from </a:t>
            </a:r>
            <a:r>
              <a:rPr lang="en-US" i="1" dirty="0" err="1"/>
              <a:t>Redis</a:t>
            </a:r>
            <a:endParaRPr lang="en-US" i="1" dirty="0"/>
          </a:p>
          <a:p>
            <a:endParaRPr lang="en-US" i="1" dirty="0"/>
          </a:p>
        </p:txBody>
      </p:sp>
    </p:spTree>
    <p:extLst>
      <p:ext uri="{BB962C8B-B14F-4D97-AF65-F5344CB8AC3E}">
        <p14:creationId xmlns:p14="http://schemas.microsoft.com/office/powerpoint/2010/main" val="222356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065" y="515405"/>
            <a:ext cx="4463935" cy="6342595"/>
          </a:xfrm>
        </p:spPr>
        <p:txBody>
          <a:bodyPr/>
          <a:lstStyle/>
          <a:p>
            <a:r>
              <a:rPr lang="en-US" dirty="0"/>
              <a:t>User first gets token from </a:t>
            </a:r>
            <a:r>
              <a:rPr lang="en-US" dirty="0" err="1"/>
              <a:t>Auth</a:t>
            </a:r>
            <a:r>
              <a:rPr lang="en-US" dirty="0"/>
              <a:t> (via </a:t>
            </a:r>
            <a:r>
              <a:rPr lang="en-US" i="1" dirty="0"/>
              <a:t>Set-Cookie</a:t>
            </a:r>
            <a:r>
              <a:rPr lang="en-US" dirty="0"/>
              <a:t>)</a:t>
            </a:r>
          </a:p>
          <a:p>
            <a:r>
              <a:rPr lang="en-US" dirty="0"/>
              <a:t>Added at each request with </a:t>
            </a:r>
            <a:r>
              <a:rPr lang="en-US" i="1" dirty="0"/>
              <a:t>Cookie</a:t>
            </a:r>
          </a:p>
          <a:p>
            <a:r>
              <a:rPr lang="en-US" dirty="0"/>
              <a:t>At each request, services checking with </a:t>
            </a:r>
            <a:r>
              <a:rPr lang="en-US" i="1" dirty="0" err="1"/>
              <a:t>Redis</a:t>
            </a:r>
            <a:r>
              <a:rPr lang="en-US" dirty="0"/>
              <a:t> </a:t>
            </a:r>
          </a:p>
          <a:p>
            <a:r>
              <a:rPr lang="en-US" i="1" dirty="0" err="1"/>
              <a:t>Redis</a:t>
            </a:r>
            <a:r>
              <a:rPr lang="en-US" dirty="0"/>
              <a:t> must be fast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11" y="0"/>
            <a:ext cx="7293293" cy="6741606"/>
          </a:xfrm>
          <a:prstGeom prst="rect">
            <a:avLst/>
          </a:prstGeom>
        </p:spPr>
      </p:pic>
    </p:spTree>
    <p:extLst>
      <p:ext uri="{BB962C8B-B14F-4D97-AF65-F5344CB8AC3E}">
        <p14:creationId xmlns:p14="http://schemas.microsoft.com/office/powerpoint/2010/main" val="99444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r>
              <a:rPr lang="en-US" dirty="0"/>
              <a:t> Repository Modules</a:t>
            </a:r>
          </a:p>
        </p:txBody>
      </p:sp>
      <p:sp>
        <p:nvSpPr>
          <p:cNvPr id="5" name="Content Placeholder 4"/>
          <p:cNvSpPr>
            <a:spLocks noGrp="1"/>
          </p:cNvSpPr>
          <p:nvPr>
            <p:ph idx="1"/>
          </p:nvPr>
        </p:nvSpPr>
        <p:spPr>
          <a:xfrm>
            <a:off x="296561" y="1825625"/>
            <a:ext cx="11532973" cy="4972740"/>
          </a:xfrm>
        </p:spPr>
        <p:txBody>
          <a:bodyPr>
            <a:normAutofit/>
          </a:bodyPr>
          <a:lstStyle/>
          <a:p>
            <a:r>
              <a:rPr lang="en-US" i="1" dirty="0"/>
              <a:t>NOTE: most of the explanations will be directly in the code as comments, and not here in the slides</a:t>
            </a:r>
            <a:endParaRPr lang="en-US" b="1" dirty="0"/>
          </a:p>
          <a:p>
            <a:r>
              <a:rPr lang="en-US" b="1" dirty="0"/>
              <a:t>advanced/security/basic</a:t>
            </a:r>
          </a:p>
          <a:p>
            <a:r>
              <a:rPr lang="en-US" b="1" dirty="0"/>
              <a:t>advanced/security/session</a:t>
            </a:r>
          </a:p>
          <a:p>
            <a:r>
              <a:rPr lang="en-US" b="1" dirty="0"/>
              <a:t>advanced/security/distributed-session</a:t>
            </a:r>
          </a:p>
          <a:p>
            <a:r>
              <a:rPr lang="en-US" dirty="0"/>
              <a:t>Study relevant sections in RFC-7235 and RFC-7617</a:t>
            </a:r>
          </a:p>
          <a:p>
            <a:endParaRPr lang="en-US" b="1" dirty="0"/>
          </a:p>
          <a:p>
            <a:pPr marL="0" indent="0">
              <a:buNone/>
            </a:pPr>
            <a:endParaRPr lang="en-US" b="1" dirty="0"/>
          </a:p>
        </p:txBody>
      </p:sp>
    </p:spTree>
    <p:extLst>
      <p:ext uri="{BB962C8B-B14F-4D97-AF65-F5344CB8AC3E}">
        <p14:creationId xmlns:p14="http://schemas.microsoft.com/office/powerpoint/2010/main" val="368403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Goals</a:t>
            </a:r>
            <a:endParaRPr lang="en-US" dirty="0"/>
          </a:p>
        </p:txBody>
      </p:sp>
      <p:sp>
        <p:nvSpPr>
          <p:cNvPr id="3" name="Content Placeholder 2"/>
          <p:cNvSpPr>
            <a:spLocks noGrp="1"/>
          </p:cNvSpPr>
          <p:nvPr>
            <p:ph idx="1"/>
          </p:nvPr>
        </p:nvSpPr>
        <p:spPr>
          <a:xfrm>
            <a:off x="373380" y="1825625"/>
            <a:ext cx="11590020" cy="4351338"/>
          </a:xfrm>
        </p:spPr>
        <p:txBody>
          <a:bodyPr>
            <a:normAutofit/>
          </a:bodyPr>
          <a:lstStyle/>
          <a:p>
            <a:r>
              <a:rPr lang="en-US" sz="3600" dirty="0"/>
              <a:t>Refresh knowledge on how to authenticate via HTTP</a:t>
            </a:r>
          </a:p>
          <a:p>
            <a:r>
              <a:rPr lang="en-US" sz="3600" dirty="0"/>
              <a:t>Deal with </a:t>
            </a:r>
            <a:r>
              <a:rPr lang="en-US" sz="3600" i="1" dirty="0"/>
              <a:t>distributed sessions </a:t>
            </a:r>
            <a:r>
              <a:rPr lang="en-US" sz="3600" dirty="0"/>
              <a:t>in a </a:t>
            </a:r>
            <a:r>
              <a:rPr lang="en-US" sz="3600" dirty="0" err="1"/>
              <a:t>microservice</a:t>
            </a:r>
            <a:r>
              <a:rPr lang="en-US" sz="3600" dirty="0"/>
              <a:t>, where all instances share the same session for a given user</a:t>
            </a: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407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70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3" name="Content Placeholder 2"/>
          <p:cNvSpPr>
            <a:spLocks noGrp="1"/>
          </p:cNvSpPr>
          <p:nvPr>
            <p:ph idx="1"/>
          </p:nvPr>
        </p:nvSpPr>
        <p:spPr>
          <a:xfrm>
            <a:off x="194872" y="1825625"/>
            <a:ext cx="11857220" cy="4155450"/>
          </a:xfrm>
        </p:spPr>
        <p:txBody>
          <a:bodyPr>
            <a:normAutofit fontScale="92500" lnSpcReduction="10000"/>
          </a:bodyPr>
          <a:lstStyle/>
          <a:p>
            <a:r>
              <a:rPr lang="en-US" dirty="0"/>
              <a:t>Server does not know who the user is</a:t>
            </a:r>
          </a:p>
          <a:p>
            <a:r>
              <a:rPr lang="en-US" dirty="0"/>
              <a:t>Server only sees incoming HTTP/S messages</a:t>
            </a:r>
          </a:p>
          <a:p>
            <a:pPr lvl="1"/>
            <a:r>
              <a:rPr lang="en-US" dirty="0"/>
              <a:t>not necessarily from a browser… user can do direct TCP connections from scripts </a:t>
            </a:r>
          </a:p>
          <a:p>
            <a:r>
              <a:rPr lang="en-US" dirty="0"/>
              <a:t>HTTP/S is stateless</a:t>
            </a:r>
          </a:p>
          <a:p>
            <a:r>
              <a:rPr lang="en-US" dirty="0"/>
              <a:t>Need a way to tell that sequence of HTTP/S calls comes from same user</a:t>
            </a:r>
          </a:p>
          <a:p>
            <a:r>
              <a:rPr lang="en-US" dirty="0"/>
              <a:t>User has to send information of who s/he is at </a:t>
            </a:r>
            <a:r>
              <a:rPr lang="en-US" b="1" dirty="0"/>
              <a:t>EACH</a:t>
            </a:r>
            <a:r>
              <a:rPr lang="en-US" dirty="0"/>
              <a:t> HTTP/S call </a:t>
            </a:r>
          </a:p>
          <a:p>
            <a:r>
              <a:rPr lang="en-US" dirty="0"/>
              <a:t>But users can </a:t>
            </a:r>
            <a:r>
              <a:rPr lang="en-US" b="1" dirty="0"/>
              <a:t>lie</a:t>
            </a:r>
            <a:r>
              <a:rPr lang="en-US" dirty="0"/>
              <a:t>… (</a:t>
            </a:r>
            <a:r>
              <a:rPr lang="en-US" dirty="0" err="1"/>
              <a:t>eg</a:t>
            </a:r>
            <a:r>
              <a:rPr lang="en-US" dirty="0"/>
              <a:t>, hackers)</a:t>
            </a:r>
          </a:p>
        </p:txBody>
      </p:sp>
    </p:spTree>
    <p:extLst>
      <p:ext uri="{BB962C8B-B14F-4D97-AF65-F5344CB8AC3E}">
        <p14:creationId xmlns:p14="http://schemas.microsoft.com/office/powerpoint/2010/main" val="249822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 and Passwords</a:t>
            </a:r>
          </a:p>
        </p:txBody>
      </p:sp>
      <p:sp>
        <p:nvSpPr>
          <p:cNvPr id="3" name="Content Placeholder 2"/>
          <p:cNvSpPr>
            <a:spLocks noGrp="1"/>
          </p:cNvSpPr>
          <p:nvPr>
            <p:ph idx="1"/>
          </p:nvPr>
        </p:nvSpPr>
        <p:spPr>
          <a:xfrm>
            <a:off x="202131" y="1825625"/>
            <a:ext cx="11752446" cy="4351338"/>
          </a:xfrm>
        </p:spPr>
        <p:txBody>
          <a:bodyPr/>
          <a:lstStyle/>
          <a:p>
            <a:r>
              <a:rPr lang="en-US" dirty="0"/>
              <a:t>A user will be registered with a </a:t>
            </a:r>
            <a:r>
              <a:rPr lang="en-US" i="1" dirty="0"/>
              <a:t>unique</a:t>
            </a:r>
            <a:r>
              <a:rPr lang="en-US" dirty="0"/>
              <a:t> id</a:t>
            </a:r>
          </a:p>
          <a:p>
            <a:r>
              <a:rPr lang="en-US" dirty="0"/>
              <a:t>Need also secret password to login </a:t>
            </a:r>
          </a:p>
          <a:p>
            <a:pPr lvl="1"/>
            <a:r>
              <a:rPr lang="en-US" dirty="0"/>
              <a:t>Otherwise anyone could login with the ids of other users…</a:t>
            </a:r>
          </a:p>
          <a:p>
            <a:r>
              <a:rPr lang="en-US" dirty="0"/>
              <a:t>HTTP/S does not prevent attempts to login to accounts of other users</a:t>
            </a:r>
          </a:p>
          <a:p>
            <a:pPr marL="0" indent="0">
              <a:buNone/>
            </a:pPr>
            <a:endParaRPr lang="en-US" dirty="0"/>
          </a:p>
        </p:txBody>
      </p:sp>
      <p:pic>
        <p:nvPicPr>
          <p:cNvPr id="5" name="Picture 4"/>
          <p:cNvPicPr>
            <a:picLocks noChangeAspect="1"/>
          </p:cNvPicPr>
          <p:nvPr/>
        </p:nvPicPr>
        <p:blipFill>
          <a:blip r:embed="rId2"/>
          <a:stretch>
            <a:fillRect/>
          </a:stretch>
        </p:blipFill>
        <p:spPr>
          <a:xfrm>
            <a:off x="7622631" y="4367678"/>
            <a:ext cx="4232379" cy="2490322"/>
          </a:xfrm>
          <a:prstGeom prst="rect">
            <a:avLst/>
          </a:prstGeom>
        </p:spPr>
      </p:pic>
    </p:spTree>
    <p:extLst>
      <p:ext uri="{BB962C8B-B14F-4D97-AF65-F5344CB8AC3E}">
        <p14:creationId xmlns:p14="http://schemas.microsoft.com/office/powerpoint/2010/main" val="229497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a:t>
            </a:r>
            <a:r>
              <a:rPr lang="en-US" i="1" dirty="0"/>
              <a:t>id/</a:t>
            </a:r>
            <a:r>
              <a:rPr lang="en-US" i="1" dirty="0" err="1"/>
              <a:t>pwd</a:t>
            </a:r>
            <a:endParaRPr lang="en-US" i="1" dirty="0"/>
          </a:p>
        </p:txBody>
      </p:sp>
      <p:sp>
        <p:nvSpPr>
          <p:cNvPr id="3" name="Content Placeholder 2"/>
          <p:cNvSpPr>
            <a:spLocks noGrp="1"/>
          </p:cNvSpPr>
          <p:nvPr>
            <p:ph idx="1"/>
          </p:nvPr>
        </p:nvSpPr>
        <p:spPr>
          <a:xfrm>
            <a:off x="249382" y="1825624"/>
            <a:ext cx="11770822" cy="4824557"/>
          </a:xfrm>
        </p:spPr>
        <p:txBody>
          <a:bodyPr/>
          <a:lstStyle/>
          <a:p>
            <a:r>
              <a:rPr lang="en-US" dirty="0"/>
              <a:t>Need to send it at </a:t>
            </a:r>
            <a:r>
              <a:rPr lang="en-US" b="1" dirty="0"/>
              <a:t>EACH</a:t>
            </a:r>
            <a:r>
              <a:rPr lang="en-US" dirty="0"/>
              <a:t> request</a:t>
            </a:r>
          </a:p>
          <a:p>
            <a:r>
              <a:rPr lang="en-US" dirty="0"/>
              <a:t>Can put them inside the HTTP header </a:t>
            </a:r>
            <a:r>
              <a:rPr lang="en-US" i="1" dirty="0"/>
              <a:t>Authorization</a:t>
            </a:r>
          </a:p>
          <a:p>
            <a:r>
              <a:rPr lang="en-US" dirty="0"/>
              <a:t>Can be different formats to specify how </a:t>
            </a:r>
            <a:r>
              <a:rPr lang="en-US" i="1" dirty="0"/>
              <a:t>id/</a:t>
            </a:r>
            <a:r>
              <a:rPr lang="en-US" i="1" dirty="0" err="1"/>
              <a:t>pwd</a:t>
            </a:r>
            <a:r>
              <a:rPr lang="en-US" dirty="0"/>
              <a:t> should be encoded</a:t>
            </a:r>
          </a:p>
          <a:p>
            <a:r>
              <a:rPr lang="en-US" i="1" dirty="0"/>
              <a:t>Basic</a:t>
            </a:r>
            <a:r>
              <a:rPr lang="en-US" dirty="0"/>
              <a:t> (RFC-7617):  string “</a:t>
            </a:r>
            <a:r>
              <a:rPr lang="en-US" i="1" dirty="0" err="1"/>
              <a:t>id:pwd</a:t>
            </a:r>
            <a:r>
              <a:rPr lang="en-US" dirty="0"/>
              <a:t>” in Base64 encoding  </a:t>
            </a:r>
          </a:p>
          <a:p>
            <a:r>
              <a:rPr lang="en-US" dirty="0"/>
              <a:t>Ex </a:t>
            </a:r>
            <a:r>
              <a:rPr lang="en-US" i="1" dirty="0"/>
              <a:t>id=test</a:t>
            </a:r>
            <a:r>
              <a:rPr lang="en-US" dirty="0"/>
              <a:t> and </a:t>
            </a:r>
            <a:r>
              <a:rPr lang="en-US" i="1" dirty="0" err="1"/>
              <a:t>pwd</a:t>
            </a:r>
            <a:r>
              <a:rPr lang="en-US" i="1" dirty="0"/>
              <a:t>=123£</a:t>
            </a:r>
            <a:r>
              <a:rPr lang="en-US" dirty="0"/>
              <a:t>, then header on </a:t>
            </a:r>
            <a:r>
              <a:rPr lang="en-US" b="1" dirty="0"/>
              <a:t>EACH</a:t>
            </a:r>
            <a:r>
              <a:rPr lang="en-US" dirty="0"/>
              <a:t> request:</a:t>
            </a:r>
          </a:p>
          <a:p>
            <a:pPr marL="0" indent="0">
              <a:buNone/>
            </a:pPr>
            <a:r>
              <a:rPr lang="en-US" dirty="0"/>
              <a:t>   </a:t>
            </a:r>
            <a:r>
              <a:rPr lang="en-US" i="1" dirty="0"/>
              <a:t>Authorization: Basic </a:t>
            </a:r>
            <a:r>
              <a:rPr lang="en-US" i="1" dirty="0" err="1"/>
              <a:t>dGVzdDoxMjPCow</a:t>
            </a:r>
            <a:r>
              <a:rPr lang="en-US" i="1" dirty="0"/>
              <a:t>==</a:t>
            </a:r>
          </a:p>
        </p:txBody>
      </p:sp>
    </p:spTree>
    <p:extLst>
      <p:ext uri="{BB962C8B-B14F-4D97-AF65-F5344CB8AC3E}">
        <p14:creationId xmlns:p14="http://schemas.microsoft.com/office/powerpoint/2010/main" val="412963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t>
            </a:r>
          </a:p>
        </p:txBody>
      </p:sp>
      <p:sp>
        <p:nvSpPr>
          <p:cNvPr id="3" name="Content Placeholder 2"/>
          <p:cNvSpPr>
            <a:spLocks noGrp="1"/>
          </p:cNvSpPr>
          <p:nvPr>
            <p:ph idx="1"/>
          </p:nvPr>
        </p:nvSpPr>
        <p:spPr>
          <a:xfrm>
            <a:off x="224443" y="1825625"/>
            <a:ext cx="11812385" cy="4849496"/>
          </a:xfrm>
        </p:spPr>
        <p:txBody>
          <a:bodyPr>
            <a:normAutofit lnSpcReduction="10000"/>
          </a:bodyPr>
          <a:lstStyle/>
          <a:p>
            <a:r>
              <a:rPr lang="en-US" dirty="0"/>
              <a:t>Base64 is NOT encrypted… it is just a mapping from bits into printable ASCII codes </a:t>
            </a:r>
          </a:p>
          <a:p>
            <a:r>
              <a:rPr lang="en-US" dirty="0"/>
              <a:t>When sending </a:t>
            </a:r>
            <a:r>
              <a:rPr lang="en-US" i="1" dirty="0"/>
              <a:t>id/</a:t>
            </a:r>
            <a:r>
              <a:rPr lang="en-US" i="1" dirty="0" err="1"/>
              <a:t>pwd</a:t>
            </a:r>
            <a:r>
              <a:rPr lang="en-US" dirty="0"/>
              <a:t>, must use HTTP</a:t>
            </a:r>
            <a:r>
              <a:rPr lang="en-US" b="1" dirty="0"/>
              <a:t>S</a:t>
            </a:r>
          </a:p>
          <a:p>
            <a:pPr lvl="1"/>
            <a:r>
              <a:rPr lang="en-US" dirty="0"/>
              <a:t>otherwise, anyone on the network can read them</a:t>
            </a:r>
          </a:p>
          <a:p>
            <a:pPr lvl="1"/>
            <a:r>
              <a:rPr lang="en-US" dirty="0"/>
              <a:t>anyway, always use HTTP</a:t>
            </a:r>
            <a:r>
              <a:rPr lang="en-US" b="1" dirty="0"/>
              <a:t>S</a:t>
            </a:r>
            <a:r>
              <a:rPr lang="en-US" dirty="0"/>
              <a:t> instead of HTTP…</a:t>
            </a:r>
          </a:p>
          <a:p>
            <a:pPr lvl="1"/>
            <a:r>
              <a:rPr lang="en-US" dirty="0"/>
              <a:t>but we do not use HTTP</a:t>
            </a:r>
            <a:r>
              <a:rPr lang="en-US" b="1" dirty="0"/>
              <a:t>S</a:t>
            </a:r>
            <a:r>
              <a:rPr lang="en-US" dirty="0"/>
              <a:t> in code examples, just due to complications of creating certificates</a:t>
            </a:r>
          </a:p>
          <a:p>
            <a:r>
              <a:rPr lang="en-US" dirty="0"/>
              <a:t>What if someone intercepts a HTTP in clear, or has direct access to the browser (</a:t>
            </a:r>
            <a:r>
              <a:rPr lang="en-US" dirty="0" err="1"/>
              <a:t>eg</a:t>
            </a:r>
            <a:r>
              <a:rPr lang="en-US" dirty="0"/>
              <a:t>, via a malware)? </a:t>
            </a:r>
          </a:p>
          <a:p>
            <a:pPr lvl="1"/>
            <a:r>
              <a:rPr lang="en-US" dirty="0"/>
              <a:t>s/he will get the password</a:t>
            </a:r>
          </a:p>
        </p:txBody>
      </p:sp>
    </p:spTree>
    <p:extLst>
      <p:ext uri="{BB962C8B-B14F-4D97-AF65-F5344CB8AC3E}">
        <p14:creationId xmlns:p14="http://schemas.microsoft.com/office/powerpoint/2010/main" val="88142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 Token</a:t>
            </a:r>
          </a:p>
        </p:txBody>
      </p:sp>
      <p:sp>
        <p:nvSpPr>
          <p:cNvPr id="3" name="Content Placeholder 2"/>
          <p:cNvSpPr>
            <a:spLocks noGrp="1"/>
          </p:cNvSpPr>
          <p:nvPr>
            <p:ph idx="1"/>
          </p:nvPr>
        </p:nvSpPr>
        <p:spPr>
          <a:xfrm>
            <a:off x="249382" y="1825624"/>
            <a:ext cx="11704320" cy="4832871"/>
          </a:xfrm>
        </p:spPr>
        <p:txBody>
          <a:bodyPr/>
          <a:lstStyle/>
          <a:p>
            <a:r>
              <a:rPr lang="en-US" dirty="0"/>
              <a:t>“Login” with </a:t>
            </a:r>
            <a:r>
              <a:rPr lang="en-US" i="1" dirty="0"/>
              <a:t>id/</a:t>
            </a:r>
            <a:r>
              <a:rPr lang="en-US" i="1" dirty="0" err="1"/>
              <a:t>pwd</a:t>
            </a:r>
            <a:r>
              <a:rPr lang="en-US" i="1" dirty="0"/>
              <a:t> </a:t>
            </a:r>
            <a:r>
              <a:rPr lang="en-US" dirty="0"/>
              <a:t>only </a:t>
            </a:r>
            <a:r>
              <a:rPr lang="en-US" b="1" dirty="0"/>
              <a:t>once</a:t>
            </a:r>
            <a:r>
              <a:rPr lang="en-US" dirty="0"/>
              <a:t> </a:t>
            </a:r>
          </a:p>
          <a:p>
            <a:r>
              <a:rPr lang="en-US" dirty="0"/>
              <a:t>Server will return a </a:t>
            </a:r>
            <a:r>
              <a:rPr lang="en-US" i="1" dirty="0"/>
              <a:t>token</a:t>
            </a:r>
            <a:r>
              <a:rPr lang="en-US" dirty="0"/>
              <a:t> associated with that user </a:t>
            </a:r>
            <a:r>
              <a:rPr lang="en-US" i="1" dirty="0"/>
              <a:t>id, </a:t>
            </a:r>
            <a:r>
              <a:rPr lang="en-US" dirty="0"/>
              <a:t>stating s/he authenticated (assuming </a:t>
            </a:r>
            <a:r>
              <a:rPr lang="en-US" dirty="0" err="1"/>
              <a:t>pwd</a:t>
            </a:r>
            <a:r>
              <a:rPr lang="en-US" dirty="0"/>
              <a:t> was correct)</a:t>
            </a:r>
          </a:p>
          <a:p>
            <a:r>
              <a:rPr lang="en-US" dirty="0"/>
              <a:t>From now on, instead of sending  </a:t>
            </a:r>
            <a:r>
              <a:rPr lang="en-US" i="1" dirty="0"/>
              <a:t>id/</a:t>
            </a:r>
            <a:r>
              <a:rPr lang="en-US" i="1" dirty="0" err="1"/>
              <a:t>pwd</a:t>
            </a:r>
            <a:r>
              <a:rPr lang="en-US" i="1" dirty="0"/>
              <a:t>, </a:t>
            </a:r>
            <a:r>
              <a:rPr lang="en-US" dirty="0"/>
              <a:t>rather send the </a:t>
            </a:r>
            <a:r>
              <a:rPr lang="en-US" i="1" dirty="0"/>
              <a:t>token</a:t>
            </a:r>
            <a:r>
              <a:rPr lang="en-US" dirty="0"/>
              <a:t> </a:t>
            </a:r>
          </a:p>
          <a:p>
            <a:r>
              <a:rPr lang="en-US" dirty="0"/>
              <a:t>Token will be valid only for a certain amount of time, after that, need to get new one via </a:t>
            </a:r>
            <a:r>
              <a:rPr lang="en-US" i="1" dirty="0"/>
              <a:t>id/</a:t>
            </a:r>
            <a:r>
              <a:rPr lang="en-US" i="1" dirty="0" err="1"/>
              <a:t>pwd</a:t>
            </a:r>
            <a:endParaRPr lang="en-US" i="1" dirty="0"/>
          </a:p>
          <a:p>
            <a:r>
              <a:rPr lang="en-US" i="1" dirty="0"/>
              <a:t>Benefits???</a:t>
            </a:r>
            <a:endParaRPr lang="en-US" dirty="0"/>
          </a:p>
        </p:txBody>
      </p:sp>
    </p:spTree>
    <p:extLst>
      <p:ext uri="{BB962C8B-B14F-4D97-AF65-F5344CB8AC3E}">
        <p14:creationId xmlns:p14="http://schemas.microsoft.com/office/powerpoint/2010/main" val="39821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Stolen Token</a:t>
            </a:r>
          </a:p>
        </p:txBody>
      </p:sp>
      <p:sp>
        <p:nvSpPr>
          <p:cNvPr id="3" name="Content Placeholder 2"/>
          <p:cNvSpPr>
            <a:spLocks noGrp="1"/>
          </p:cNvSpPr>
          <p:nvPr>
            <p:ph idx="1"/>
          </p:nvPr>
        </p:nvSpPr>
        <p:spPr>
          <a:xfrm>
            <a:off x="157942" y="1825624"/>
            <a:ext cx="11862262" cy="4907685"/>
          </a:xfrm>
        </p:spPr>
        <p:txBody>
          <a:bodyPr/>
          <a:lstStyle/>
          <a:p>
            <a:r>
              <a:rPr lang="en-US" dirty="0"/>
              <a:t>If token is stolen, hacker can use it only for a </a:t>
            </a:r>
            <a:r>
              <a:rPr lang="en-US" i="1" dirty="0"/>
              <a:t>limited</a:t>
            </a:r>
            <a:r>
              <a:rPr lang="en-US" dirty="0"/>
              <a:t> amount of time, until it expires</a:t>
            </a:r>
          </a:p>
          <a:p>
            <a:r>
              <a:rPr lang="en-US" dirty="0"/>
              <a:t>If user does </a:t>
            </a:r>
            <a:r>
              <a:rPr lang="en-US" b="1" dirty="0"/>
              <a:t>logout</a:t>
            </a:r>
            <a:r>
              <a:rPr lang="en-US" dirty="0"/>
              <a:t>, then token becomes invalid, and server will reject any further HTTP request with such token</a:t>
            </a:r>
          </a:p>
          <a:p>
            <a:pPr lvl="1"/>
            <a:r>
              <a:rPr lang="en-US" dirty="0"/>
              <a:t>so, even if hacker has the token, it will become </a:t>
            </a:r>
            <a:r>
              <a:rPr lang="en-US" i="1" dirty="0"/>
              <a:t>useless</a:t>
            </a:r>
            <a:r>
              <a:rPr lang="en-US" dirty="0"/>
              <a:t> for him/her</a:t>
            </a:r>
          </a:p>
          <a:p>
            <a:r>
              <a:rPr lang="en-US" i="1" dirty="0"/>
              <a:t>Critical</a:t>
            </a:r>
            <a:r>
              <a:rPr lang="en-US" dirty="0"/>
              <a:t> operations like changing password or transfer money could require a new login with </a:t>
            </a:r>
            <a:r>
              <a:rPr lang="en-US" i="1" dirty="0"/>
              <a:t>id/</a:t>
            </a:r>
            <a:r>
              <a:rPr lang="en-US" i="1" dirty="0" err="1"/>
              <a:t>pwd</a:t>
            </a:r>
            <a:endParaRPr lang="en-US" i="1" dirty="0"/>
          </a:p>
          <a:p>
            <a:pPr lvl="1"/>
            <a:r>
              <a:rPr lang="en-US" dirty="0"/>
              <a:t>and so hacker with stolen token cannot use it</a:t>
            </a:r>
          </a:p>
        </p:txBody>
      </p:sp>
    </p:spTree>
    <p:extLst>
      <p:ext uri="{BB962C8B-B14F-4D97-AF65-F5344CB8AC3E}">
        <p14:creationId xmlns:p14="http://schemas.microsoft.com/office/powerpoint/2010/main" val="329520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Token</a:t>
            </a:r>
          </a:p>
        </p:txBody>
      </p:sp>
      <p:sp>
        <p:nvSpPr>
          <p:cNvPr id="3" name="Content Placeholder 2"/>
          <p:cNvSpPr>
            <a:spLocks noGrp="1"/>
          </p:cNvSpPr>
          <p:nvPr>
            <p:ph idx="1"/>
          </p:nvPr>
        </p:nvSpPr>
        <p:spPr>
          <a:xfrm>
            <a:off x="266007" y="1825624"/>
            <a:ext cx="11696008" cy="4874433"/>
          </a:xfrm>
        </p:spPr>
        <p:txBody>
          <a:bodyPr>
            <a:normAutofit lnSpcReduction="10000"/>
          </a:bodyPr>
          <a:lstStyle/>
          <a:p>
            <a:r>
              <a:rPr lang="en-US" dirty="0"/>
              <a:t>Server could be instructed to create a token when receiving a HTTP request with header “</a:t>
            </a:r>
            <a:r>
              <a:rPr lang="en-US" i="1" dirty="0"/>
              <a:t>Authorization: Basic …</a:t>
            </a:r>
            <a:r>
              <a:rPr lang="en-US" dirty="0"/>
              <a:t>”</a:t>
            </a:r>
          </a:p>
          <a:p>
            <a:r>
              <a:rPr lang="en-US" dirty="0"/>
              <a:t>This could be on any endpoint…</a:t>
            </a:r>
          </a:p>
          <a:p>
            <a:r>
              <a:rPr lang="en-US" dirty="0"/>
              <a:t>… and/or could have a specific endpoint, e.g. “</a:t>
            </a:r>
            <a:r>
              <a:rPr lang="en-US" i="1" dirty="0"/>
              <a:t>/login</a:t>
            </a:r>
            <a:r>
              <a:rPr lang="en-US" dirty="0"/>
              <a:t>”</a:t>
            </a:r>
          </a:p>
          <a:p>
            <a:r>
              <a:rPr lang="en-US" dirty="0"/>
              <a:t>But, in that case, I could choose how I want to send the </a:t>
            </a:r>
            <a:r>
              <a:rPr lang="en-US" i="1" dirty="0"/>
              <a:t>id/</a:t>
            </a:r>
            <a:r>
              <a:rPr lang="en-US" i="1" dirty="0" err="1"/>
              <a:t>pwd</a:t>
            </a:r>
            <a:r>
              <a:rPr lang="en-US" dirty="0"/>
              <a:t> pair</a:t>
            </a:r>
          </a:p>
          <a:p>
            <a:r>
              <a:rPr lang="en-US" i="1" dirty="0"/>
              <a:t>POST /login {“id”: id, “password”: </a:t>
            </a:r>
            <a:r>
              <a:rPr lang="en-US" i="1" dirty="0" err="1"/>
              <a:t>pwd</a:t>
            </a:r>
            <a:r>
              <a:rPr lang="en-US" i="1" dirty="0"/>
              <a:t>}</a:t>
            </a:r>
          </a:p>
          <a:p>
            <a:pPr lvl="1"/>
            <a:r>
              <a:rPr lang="en-US" dirty="0"/>
              <a:t>in SPAs, wants to send in </a:t>
            </a:r>
            <a:r>
              <a:rPr lang="en-US" i="1" dirty="0"/>
              <a:t>JSON</a:t>
            </a:r>
            <a:r>
              <a:rPr lang="en-US" dirty="0"/>
              <a:t> instead of </a:t>
            </a:r>
            <a:r>
              <a:rPr lang="en-US" i="1" dirty="0"/>
              <a:t>x-www-form-</a:t>
            </a:r>
            <a:r>
              <a:rPr lang="en-US" i="1" dirty="0" err="1"/>
              <a:t>urlencoded</a:t>
            </a:r>
            <a:r>
              <a:rPr lang="en-US" dirty="0"/>
              <a:t> to help protecting from CSRF attacks</a:t>
            </a:r>
          </a:p>
        </p:txBody>
      </p:sp>
    </p:spTree>
    <p:extLst>
      <p:ext uri="{BB962C8B-B14F-4D97-AF65-F5344CB8AC3E}">
        <p14:creationId xmlns:p14="http://schemas.microsoft.com/office/powerpoint/2010/main" val="3797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7201</TotalTime>
  <Words>862</Words>
  <Application>Microsoft Macintosh PowerPoint</Application>
  <PresentationFormat>Widescreen</PresentationFormat>
  <Paragraphs>82</Paragraphs>
  <Slides>13</Slides>
  <Notes>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Calibri</vt:lpstr>
      <vt:lpstr>Calibri Light</vt:lpstr>
      <vt:lpstr>Office Theme</vt:lpstr>
      <vt:lpstr>1_Office Theme</vt:lpstr>
      <vt:lpstr>2_Office Theme</vt:lpstr>
      <vt:lpstr>Enterprise Programming 2  Lesson 09:  Security in MicroServices</vt:lpstr>
      <vt:lpstr>Goals</vt:lpstr>
      <vt:lpstr>Authentication</vt:lpstr>
      <vt:lpstr>Ids and Passwords</vt:lpstr>
      <vt:lpstr>Sending id/pwd</vt:lpstr>
      <vt:lpstr>Problems</vt:lpstr>
      <vt:lpstr>Authentication Token</vt:lpstr>
      <vt:lpstr>Stolen Token</vt:lpstr>
      <vt:lpstr>Creating a Token</vt:lpstr>
      <vt:lpstr>Sending/Receiving Tokens</vt:lpstr>
      <vt:lpstr>MicroService: Distributed Session</vt:lpstr>
      <vt:lpstr>PowerPoint Presentation</vt:lpstr>
      <vt:lpstr>Git Repository 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dc:title>
  <dc:creator>Windows User</dc:creator>
  <cp:lastModifiedBy>Bogdan Marculescu</cp:lastModifiedBy>
  <cp:revision>253</cp:revision>
  <dcterms:created xsi:type="dcterms:W3CDTF">2016-11-16T11:38:20Z</dcterms:created>
  <dcterms:modified xsi:type="dcterms:W3CDTF">2021-10-20T08:06:30Z</dcterms:modified>
</cp:coreProperties>
</file>