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307" r:id="rId4"/>
    <p:sldId id="308" r:id="rId5"/>
    <p:sldId id="315" r:id="rId6"/>
    <p:sldId id="314" r:id="rId7"/>
    <p:sldId id="316" r:id="rId8"/>
    <p:sldId id="317" r:id="rId9"/>
    <p:sldId id="321" r:id="rId10"/>
    <p:sldId id="318" r:id="rId11"/>
    <p:sldId id="319" r:id="rId12"/>
    <p:sldId id="320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curi82@gmail.com" initials="a" lastIdx="0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/>
    <p:restoredTop sz="94490"/>
  </p:normalViewPr>
  <p:slideViewPr>
    <p:cSldViewPr snapToGrid="0">
      <p:cViewPr varScale="1">
        <p:scale>
          <a:sx n="121" d="100"/>
          <a:sy n="121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DBA3B-C92D-4CFA-B969-3AFAA1A6C2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6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B5A5B-CC88-B64A-8F56-0DBE0ACA83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23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6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77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46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6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336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194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11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0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69" y="365125"/>
            <a:ext cx="11762509" cy="1325563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9" y="1825625"/>
            <a:ext cx="11762509" cy="489585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289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1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415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606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838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5689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514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4487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6612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27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5222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103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906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0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10/23/21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5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F1D4A2-813C-F741-B481-C92B3A59603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AA2774-0E84-B44B-9908-35E772124A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5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29" y="1122362"/>
            <a:ext cx="12002529" cy="4355800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Enterprise Programming </a:t>
            </a:r>
            <a:r>
              <a:rPr lang="en-US" sz="7200" dirty="0"/>
              <a:t>2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Lesson 10: </a:t>
            </a:r>
            <a:br>
              <a:rPr lang="en-US" sz="7200" dirty="0"/>
            </a:br>
            <a:r>
              <a:rPr lang="en-US" sz="7200" dirty="0"/>
              <a:t>AMQP and RabbitMQ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Autofit/>
          </a:bodyPr>
          <a:lstStyle/>
          <a:p>
            <a:pPr algn="r"/>
            <a:r>
              <a:rPr lang="en-US" sz="2800" dirty="0"/>
              <a:t>Bogdan </a:t>
            </a:r>
            <a:r>
              <a:rPr lang="en-US" sz="2800" dirty="0" err="1"/>
              <a:t>Marculescu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431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19" y="1825625"/>
            <a:ext cx="11836958" cy="4866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Broadcast like Direct Exchange</a:t>
            </a:r>
          </a:p>
          <a:p>
            <a:r>
              <a:rPr lang="en-US" dirty="0"/>
              <a:t>But finer grained way to specify routing to queues</a:t>
            </a:r>
          </a:p>
          <a:p>
            <a:r>
              <a:rPr lang="en-US" i="1" dirty="0"/>
              <a:t>Topic</a:t>
            </a:r>
            <a:r>
              <a:rPr lang="en-US" dirty="0"/>
              <a:t>: list of words separated by “</a:t>
            </a:r>
            <a:r>
              <a:rPr lang="en-US" b="1" dirty="0"/>
              <a:t>.</a:t>
            </a:r>
            <a:r>
              <a:rPr lang="en-US" dirty="0"/>
              <a:t>”</a:t>
            </a:r>
          </a:p>
          <a:p>
            <a:r>
              <a:rPr lang="en-US" dirty="0"/>
              <a:t>Receiver specifies the topic it wants to pull for</a:t>
            </a:r>
          </a:p>
          <a:p>
            <a:r>
              <a:rPr lang="en-US" dirty="0"/>
              <a:t>Special symbols: “</a:t>
            </a:r>
            <a:r>
              <a:rPr lang="en-US" b="1" dirty="0"/>
              <a:t>*</a:t>
            </a:r>
            <a:r>
              <a:rPr lang="en-US" dirty="0"/>
              <a:t>” substitutes 1 word, “</a:t>
            </a:r>
            <a:r>
              <a:rPr lang="en-US" b="1" dirty="0"/>
              <a:t>#</a:t>
            </a:r>
            <a:r>
              <a:rPr lang="en-US" dirty="0"/>
              <a:t>” substitute 0 or more words</a:t>
            </a:r>
          </a:p>
          <a:p>
            <a:r>
              <a:rPr lang="en-US" dirty="0"/>
              <a:t>Ex, consider topic “</a:t>
            </a:r>
            <a:r>
              <a:rPr lang="en-US" i="1" dirty="0" err="1"/>
              <a:t>author.country.kind</a:t>
            </a:r>
            <a:r>
              <a:rPr lang="en-US" dirty="0"/>
              <a:t>” for news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*.</a:t>
            </a:r>
            <a:r>
              <a:rPr lang="en-US" i="1" dirty="0" err="1"/>
              <a:t>norway</a:t>
            </a:r>
            <a:r>
              <a:rPr lang="en-US" i="1" dirty="0"/>
              <a:t>.*</a:t>
            </a:r>
            <a:r>
              <a:rPr lang="en-US" dirty="0"/>
              <a:t>”: any news from Norway, regardless of author or kind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smith.#</a:t>
            </a:r>
            <a:r>
              <a:rPr lang="en-US" dirty="0"/>
              <a:t>”: any news from author Smith</a:t>
            </a:r>
          </a:p>
        </p:txBody>
      </p:sp>
    </p:spTree>
    <p:extLst>
      <p:ext uri="{BB962C8B-B14F-4D97-AF65-F5344CB8AC3E}">
        <p14:creationId xmlns:p14="http://schemas.microsoft.com/office/powerpoint/2010/main" val="103199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561" y="1825625"/>
            <a:ext cx="11532973" cy="4972740"/>
          </a:xfrm>
        </p:spPr>
        <p:txBody>
          <a:bodyPr>
            <a:normAutofit/>
          </a:bodyPr>
          <a:lstStyle/>
          <a:p>
            <a:r>
              <a:rPr lang="en-US" i="1" dirty="0"/>
              <a:t>NOTE: most of the explanations will be directly in the code as comments, and not here in the slides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/base-queue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/distributed-work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</a:t>
            </a:r>
            <a:r>
              <a:rPr lang="en-US" b="1" dirty="0" err="1"/>
              <a:t>fanout</a:t>
            </a:r>
            <a:endParaRPr lang="en-US" b="1" dirty="0"/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/direct-exchange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/topic-exchange</a:t>
            </a:r>
          </a:p>
          <a:p>
            <a:r>
              <a:rPr lang="en-US" b="1" dirty="0"/>
              <a:t>advanced/</a:t>
            </a:r>
            <a:r>
              <a:rPr lang="en-US" b="1" dirty="0" err="1"/>
              <a:t>amqp</a:t>
            </a:r>
            <a:r>
              <a:rPr lang="en-US" b="1" dirty="0"/>
              <a:t>/</a:t>
            </a:r>
            <a:r>
              <a:rPr lang="en-US" b="1" dirty="0" err="1"/>
              <a:t>amqp</a:t>
            </a:r>
            <a:r>
              <a:rPr lang="en-US" b="1" dirty="0"/>
              <a:t>-rest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3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5625"/>
            <a:ext cx="11942618" cy="4841182"/>
          </a:xfrm>
        </p:spPr>
        <p:txBody>
          <a:bodyPr>
            <a:normAutofit/>
          </a:bodyPr>
          <a:lstStyle/>
          <a:p>
            <a:r>
              <a:rPr lang="en-US" sz="3600" dirty="0"/>
              <a:t>Understand the need for a Message Oriented Middleware (MOM) in </a:t>
            </a:r>
            <a:r>
              <a:rPr lang="en-US" sz="3600" dirty="0" err="1"/>
              <a:t>MicroServices</a:t>
            </a:r>
            <a:endParaRPr lang="en-US" sz="3600" dirty="0"/>
          </a:p>
          <a:p>
            <a:r>
              <a:rPr lang="en-US" sz="3600" dirty="0"/>
              <a:t>Learn different topologies of MOM communications</a:t>
            </a:r>
          </a:p>
          <a:p>
            <a:r>
              <a:rPr lang="en-US" sz="3600" dirty="0"/>
              <a:t>Learn how to use </a:t>
            </a:r>
            <a:r>
              <a:rPr lang="en-US" sz="3600" dirty="0" err="1"/>
              <a:t>RabbitMQ</a:t>
            </a:r>
            <a:r>
              <a:rPr lang="en-US" sz="3600" dirty="0"/>
              <a:t> from Spring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4434" y="502418"/>
            <a:ext cx="5329145" cy="6219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Decoupling </a:t>
            </a:r>
            <a:r>
              <a:rPr lang="en-US" i="1" dirty="0"/>
              <a:t>sender </a:t>
            </a:r>
            <a:r>
              <a:rPr lang="en-US" dirty="0"/>
              <a:t>from </a:t>
            </a:r>
            <a:r>
              <a:rPr lang="en-US" i="1" dirty="0"/>
              <a:t>receiver(s)</a:t>
            </a:r>
            <a:r>
              <a:rPr lang="en-US" dirty="0"/>
              <a:t>: the sender does not know who the receivers are</a:t>
            </a:r>
            <a:endParaRPr lang="en-US" i="1" dirty="0"/>
          </a:p>
          <a:p>
            <a:r>
              <a:rPr lang="en-US" i="1" dirty="0"/>
              <a:t>Sender</a:t>
            </a:r>
            <a:r>
              <a:rPr lang="en-US" dirty="0"/>
              <a:t> will </a:t>
            </a:r>
            <a:r>
              <a:rPr lang="en-US" i="1" dirty="0"/>
              <a:t>publish</a:t>
            </a:r>
            <a:r>
              <a:rPr lang="en-US" dirty="0"/>
              <a:t> messages to a </a:t>
            </a:r>
            <a:r>
              <a:rPr lang="en-US" i="1" dirty="0"/>
              <a:t>queue</a:t>
            </a:r>
            <a:r>
              <a:rPr lang="en-US" dirty="0"/>
              <a:t>, and </a:t>
            </a:r>
            <a:r>
              <a:rPr lang="en-US" i="1" dirty="0"/>
              <a:t>receivers</a:t>
            </a:r>
            <a:r>
              <a:rPr lang="en-US" dirty="0"/>
              <a:t> will </a:t>
            </a:r>
            <a:r>
              <a:rPr lang="en-US" i="1" dirty="0"/>
              <a:t>subscribe</a:t>
            </a:r>
            <a:r>
              <a:rPr lang="en-US" dirty="0"/>
              <a:t> to such messages</a:t>
            </a:r>
          </a:p>
          <a:p>
            <a:r>
              <a:rPr lang="en-US" dirty="0"/>
              <a:t>Why? </a:t>
            </a:r>
          </a:p>
          <a:p>
            <a:pPr lvl="1"/>
            <a:r>
              <a:rPr lang="en-US" b="1" dirty="0"/>
              <a:t>Maintainability</a:t>
            </a:r>
            <a:r>
              <a:rPr lang="en-US" dirty="0"/>
              <a:t>: can add/remove senders/receivers in the future with little to no change in the architecture</a:t>
            </a:r>
          </a:p>
          <a:p>
            <a:pPr lvl="1"/>
            <a:r>
              <a:rPr lang="en-US" dirty="0"/>
              <a:t>Services can react to events asynchronously </a:t>
            </a:r>
          </a:p>
        </p:txBody>
      </p:sp>
      <p:sp>
        <p:nvSpPr>
          <p:cNvPr id="4" name="Oval 3"/>
          <p:cNvSpPr/>
          <p:nvPr/>
        </p:nvSpPr>
        <p:spPr>
          <a:xfrm>
            <a:off x="102254" y="2488710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4687586" y="169068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sp>
        <p:nvSpPr>
          <p:cNvPr id="6" name="Oval 5"/>
          <p:cNvSpPr/>
          <p:nvPr/>
        </p:nvSpPr>
        <p:spPr>
          <a:xfrm>
            <a:off x="4687586" y="328673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sp>
        <p:nvSpPr>
          <p:cNvPr id="7" name="Oval 6"/>
          <p:cNvSpPr/>
          <p:nvPr/>
        </p:nvSpPr>
        <p:spPr>
          <a:xfrm>
            <a:off x="2227917" y="2488711"/>
            <a:ext cx="1562792" cy="79802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MOM</a:t>
            </a:r>
          </a:p>
        </p:txBody>
      </p:sp>
      <p:cxnSp>
        <p:nvCxnSpPr>
          <p:cNvPr id="9" name="Straight Arrow Connector 8"/>
          <p:cNvCxnSpPr>
            <a:stCxn id="4" idx="6"/>
            <a:endCxn id="7" idx="2"/>
          </p:cNvCxnSpPr>
          <p:nvPr/>
        </p:nvCxnSpPr>
        <p:spPr>
          <a:xfrm>
            <a:off x="1665046" y="2887722"/>
            <a:ext cx="562871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7"/>
            <a:endCxn id="5" idx="2"/>
          </p:cNvCxnSpPr>
          <p:nvPr/>
        </p:nvCxnSpPr>
        <p:spPr>
          <a:xfrm flipV="1">
            <a:off x="3561843" y="2089700"/>
            <a:ext cx="1125743" cy="5158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2"/>
          </p:cNvCxnSpPr>
          <p:nvPr/>
        </p:nvCxnSpPr>
        <p:spPr>
          <a:xfrm>
            <a:off x="3561843" y="3169866"/>
            <a:ext cx="1125743" cy="51588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8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AMQP/</a:t>
            </a:r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5"/>
            <a:ext cx="11857220" cy="4155450"/>
          </a:xfrm>
        </p:spPr>
        <p:txBody>
          <a:bodyPr>
            <a:normAutofit/>
          </a:bodyPr>
          <a:lstStyle/>
          <a:p>
            <a:r>
              <a:rPr lang="en-US" dirty="0"/>
              <a:t>Advanced Message Queuing Protocol (</a:t>
            </a:r>
            <a:r>
              <a:rPr lang="en-US" i="1" dirty="0"/>
              <a:t>AMQP</a:t>
            </a:r>
            <a:r>
              <a:rPr lang="en-US" dirty="0"/>
              <a:t>)</a:t>
            </a:r>
          </a:p>
          <a:p>
            <a:r>
              <a:rPr lang="en-US" dirty="0"/>
              <a:t>Defines protocol of how messages should be formatted and sent</a:t>
            </a:r>
          </a:p>
          <a:p>
            <a:r>
              <a:rPr lang="en-US" i="1" dirty="0" err="1"/>
              <a:t>RabbitMQ</a:t>
            </a:r>
            <a:r>
              <a:rPr lang="en-US" dirty="0"/>
              <a:t> is a MOM using </a:t>
            </a:r>
            <a:r>
              <a:rPr lang="en-US" i="1" dirty="0"/>
              <a:t>AMQP</a:t>
            </a:r>
          </a:p>
          <a:p>
            <a:r>
              <a:rPr lang="en-US" dirty="0"/>
              <a:t>Written in </a:t>
            </a:r>
            <a:r>
              <a:rPr lang="en-US" dirty="0" err="1"/>
              <a:t>Erlang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will start it via Docker</a:t>
            </a:r>
          </a:p>
        </p:txBody>
      </p:sp>
    </p:spTree>
    <p:extLst>
      <p:ext uri="{BB962C8B-B14F-4D97-AF65-F5344CB8AC3E}">
        <p14:creationId xmlns:p14="http://schemas.microsoft.com/office/powerpoint/2010/main" val="249822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9" y="1782"/>
            <a:ext cx="3125577" cy="1325563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429410"/>
            <a:ext cx="11796766" cy="30115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RabbitMQ</a:t>
            </a:r>
            <a:r>
              <a:rPr lang="en-US" dirty="0"/>
              <a:t> keeps queues of messages</a:t>
            </a:r>
          </a:p>
          <a:p>
            <a:r>
              <a:rPr lang="en-US" dirty="0"/>
              <a:t>Each queue has a name</a:t>
            </a:r>
          </a:p>
          <a:p>
            <a:r>
              <a:rPr lang="en-US" dirty="0"/>
              <a:t>Sender sends to a named exchange in </a:t>
            </a:r>
            <a:r>
              <a:rPr lang="en-US" dirty="0" err="1"/>
              <a:t>RabbitMQ</a:t>
            </a:r>
            <a:endParaRPr lang="en-US" dirty="0"/>
          </a:p>
          <a:p>
            <a:r>
              <a:rPr lang="en-US" dirty="0"/>
              <a:t>Default exchange </a:t>
            </a:r>
            <a:r>
              <a:rPr lang="en-US" b="1" dirty="0"/>
              <a:t>“”</a:t>
            </a:r>
            <a:r>
              <a:rPr lang="en-US" dirty="0"/>
              <a:t> (empty name) copies messages to the specified queue by name</a:t>
            </a:r>
          </a:p>
          <a:p>
            <a:r>
              <a:rPr lang="en-US" dirty="0"/>
              <a:t>Receiver pulls from such queue </a:t>
            </a:r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52922" y="1762025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>
            <a:off x="8009612" y="2160537"/>
            <a:ext cx="1943310" cy="5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“”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Queue</a:t>
            </a:r>
          </a:p>
        </p:txBody>
      </p:sp>
    </p:spTree>
    <p:extLst>
      <p:ext uri="{BB962C8B-B14F-4D97-AF65-F5344CB8AC3E}">
        <p14:creationId xmlns:p14="http://schemas.microsoft.com/office/powerpoint/2010/main" val="280762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1126840"/>
            <a:ext cx="5623554" cy="201016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513938"/>
            <a:ext cx="11796766" cy="3198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can be several Receivers pulling from a queue</a:t>
            </a:r>
          </a:p>
          <a:p>
            <a:r>
              <a:rPr lang="en-US" dirty="0"/>
              <a:t>Useful when a message requires non-trivial processing</a:t>
            </a:r>
          </a:p>
          <a:p>
            <a:pPr lvl="1"/>
            <a:r>
              <a:rPr lang="en-US" dirty="0"/>
              <a:t>If a Receiver is stuck with a long task, the other Receivers can meanwhile work on all the other messages pushed on the queue</a:t>
            </a:r>
          </a:p>
          <a:p>
            <a:r>
              <a:rPr lang="en-US" dirty="0"/>
              <a:t>A message can only go to 1 Receiver</a:t>
            </a:r>
          </a:p>
          <a:p>
            <a:r>
              <a:rPr lang="en-US" i="1" dirty="0" err="1"/>
              <a:t>Prefetch</a:t>
            </a:r>
            <a:r>
              <a:rPr lang="en-US" dirty="0"/>
              <a:t>: for optimization reasons, Receiver could pull several messages at same time, instead of waiting to process current one before pulling the next</a:t>
            </a:r>
          </a:p>
          <a:p>
            <a:pPr lvl="1"/>
            <a:r>
              <a:rPr lang="en-US" dirty="0"/>
              <a:t>important if time delay from </a:t>
            </a:r>
            <a:r>
              <a:rPr lang="en-US" dirty="0" err="1"/>
              <a:t>RabbitMQ</a:t>
            </a:r>
            <a:r>
              <a:rPr lang="en-US" dirty="0"/>
              <a:t> is significant compared to cost of processing 1 message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2005" y="112684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25852"/>
            <a:ext cx="1912393" cy="6346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“”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68930"/>
              </p:ext>
            </p:extLst>
          </p:nvPr>
        </p:nvGraphicFramePr>
        <p:xfrm>
          <a:off x="4855580" y="1975117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>
            <a:off x="4423514" y="2160537"/>
            <a:ext cx="43206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4796" y="117535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881" y="2372151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Named Queue</a:t>
            </a:r>
          </a:p>
        </p:txBody>
      </p:sp>
      <p:sp>
        <p:nvSpPr>
          <p:cNvPr id="15" name="Oval 14"/>
          <p:cNvSpPr/>
          <p:nvPr/>
        </p:nvSpPr>
        <p:spPr>
          <a:xfrm>
            <a:off x="9922005" y="2438226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2" idx="3"/>
            <a:endCxn id="15" idx="2"/>
          </p:cNvCxnSpPr>
          <p:nvPr/>
        </p:nvCxnSpPr>
        <p:spPr>
          <a:xfrm>
            <a:off x="8009612" y="2160537"/>
            <a:ext cx="1912393" cy="6767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49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B19C-EE2C-674B-8B7F-F71FB569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PreFetching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E871-137E-4A45-A4C7-964CB43F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7" y="1825624"/>
            <a:ext cx="11754035" cy="4894771"/>
          </a:xfrm>
        </p:spPr>
        <p:txBody>
          <a:bodyPr/>
          <a:lstStyle/>
          <a:p>
            <a:r>
              <a:rPr lang="en-US" dirty="0"/>
              <a:t>Communicating with AMQP has a cost, as connection on network, </a:t>
            </a:r>
            <a:r>
              <a:rPr lang="en-US" dirty="0" err="1"/>
              <a:t>eg</a:t>
            </a:r>
            <a:r>
              <a:rPr lang="en-US" dirty="0"/>
              <a:t>, cost() =  </a:t>
            </a:r>
            <a:r>
              <a:rPr lang="en-US" b="1" dirty="0"/>
              <a:t>X + (m * Y)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: some constant cost of the connection</a:t>
            </a:r>
          </a:p>
          <a:p>
            <a:pPr lvl="1"/>
            <a:r>
              <a:rPr lang="en-US" b="1" dirty="0"/>
              <a:t>Y</a:t>
            </a:r>
            <a:r>
              <a:rPr lang="en-US" dirty="0"/>
              <a:t>: cost per message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: number of messages that are fetched</a:t>
            </a:r>
          </a:p>
          <a:p>
            <a:r>
              <a:rPr lang="en-US" dirty="0"/>
              <a:t>Typically, </a:t>
            </a:r>
            <a:r>
              <a:rPr lang="en-US" b="1" dirty="0"/>
              <a:t>Y</a:t>
            </a:r>
            <a:r>
              <a:rPr lang="en-US" dirty="0"/>
              <a:t> is small compared to </a:t>
            </a:r>
            <a:r>
              <a:rPr lang="en-US" b="1" dirty="0"/>
              <a:t>X</a:t>
            </a:r>
            <a:r>
              <a:rPr lang="en-US" dirty="0"/>
              <a:t> </a:t>
            </a:r>
          </a:p>
          <a:p>
            <a:r>
              <a:rPr lang="en-US" dirty="0"/>
              <a:t>It is hence common to read several </a:t>
            </a:r>
            <a:r>
              <a:rPr lang="en-US" b="1" dirty="0"/>
              <a:t>m</a:t>
            </a:r>
            <a:r>
              <a:rPr lang="en-US" dirty="0"/>
              <a:t> messages on a queue from same client, in one go</a:t>
            </a:r>
          </a:p>
        </p:txBody>
      </p:sp>
    </p:spTree>
    <p:extLst>
      <p:ext uri="{BB962C8B-B14F-4D97-AF65-F5344CB8AC3E}">
        <p14:creationId xmlns:p14="http://schemas.microsoft.com/office/powerpoint/2010/main" val="218971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813916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144063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Fanout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4040637"/>
            <a:ext cx="11796766" cy="26716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Broadcast of a message to several Receivers</a:t>
            </a:r>
          </a:p>
          <a:p>
            <a:r>
              <a:rPr lang="en-US" dirty="0"/>
              <a:t>Sender needs to specify name of the exchange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Each receiver creates its own anonymous queue</a:t>
            </a:r>
          </a:p>
          <a:p>
            <a:pPr lvl="1"/>
            <a:r>
              <a:rPr lang="en-US" dirty="0"/>
              <a:t>Queue with a random unique name, which we don’t care for</a:t>
            </a:r>
          </a:p>
          <a:p>
            <a:r>
              <a:rPr lang="en-US" dirty="0"/>
              <a:t>Exchange </a:t>
            </a:r>
            <a:r>
              <a:rPr lang="en-US" i="1" dirty="0"/>
              <a:t>X</a:t>
            </a:r>
            <a:r>
              <a:rPr lang="en-US" dirty="0"/>
              <a:t> copies incoming messages on all queues</a:t>
            </a:r>
          </a:p>
        </p:txBody>
      </p:sp>
      <p:sp>
        <p:nvSpPr>
          <p:cNvPr id="4" name="Oval 3"/>
          <p:cNvSpPr/>
          <p:nvPr/>
        </p:nvSpPr>
        <p:spPr>
          <a:xfrm>
            <a:off x="170186" y="1762026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3093" y="1164200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160537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  <a:endCxn id="5" idx="2"/>
          </p:cNvCxnSpPr>
          <p:nvPr/>
        </p:nvCxnSpPr>
        <p:spPr>
          <a:xfrm flipV="1">
            <a:off x="8009612" y="1563212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703337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26432"/>
              </p:ext>
            </p:extLst>
          </p:nvPr>
        </p:nvGraphicFramePr>
        <p:xfrm>
          <a:off x="4855580" y="1378656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564076"/>
            <a:ext cx="432066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9500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73727" y="2001311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Queues</a:t>
            </a:r>
          </a:p>
        </p:txBody>
      </p:sp>
      <p:sp>
        <p:nvSpPr>
          <p:cNvPr id="15" name="Oval 14"/>
          <p:cNvSpPr/>
          <p:nvPr/>
        </p:nvSpPr>
        <p:spPr>
          <a:xfrm>
            <a:off x="9958518" y="2509708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>
            <a:off x="8009612" y="2908720"/>
            <a:ext cx="194890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99939"/>
              </p:ext>
            </p:extLst>
          </p:nvPr>
        </p:nvGraphicFramePr>
        <p:xfrm>
          <a:off x="4855580" y="2723300"/>
          <a:ext cx="31540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67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52567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stCxn id="10" idx="6"/>
            <a:endCxn id="17" idx="1"/>
          </p:cNvCxnSpPr>
          <p:nvPr/>
        </p:nvCxnSpPr>
        <p:spPr>
          <a:xfrm>
            <a:off x="4423514" y="2160537"/>
            <a:ext cx="432066" cy="74818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2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987883" y="954593"/>
            <a:ext cx="5623554" cy="26807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6" y="53646"/>
            <a:ext cx="6903854" cy="982778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Direct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3762762"/>
            <a:ext cx="11796766" cy="30952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Broadcast like </a:t>
            </a:r>
            <a:r>
              <a:rPr lang="en-US" dirty="0" err="1"/>
              <a:t>Fanout</a:t>
            </a:r>
            <a:r>
              <a:rPr lang="en-US" dirty="0"/>
              <a:t>, but each message has a </a:t>
            </a:r>
            <a:r>
              <a:rPr lang="en-US" i="1" dirty="0"/>
              <a:t>Key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INFO, WARN and ERROR when dealing with log messages</a:t>
            </a:r>
          </a:p>
          <a:p>
            <a:r>
              <a:rPr lang="en-US" dirty="0"/>
              <a:t>When Receiver creates a queue, it specifies the Keys it wants to be notified to</a:t>
            </a:r>
          </a:p>
          <a:p>
            <a:r>
              <a:rPr lang="en-US" dirty="0"/>
              <a:t>In above example:</a:t>
            </a:r>
          </a:p>
          <a:p>
            <a:pPr lvl="1"/>
            <a:r>
              <a:rPr lang="en-US" dirty="0"/>
              <a:t>INFO messages copied to no queue</a:t>
            </a:r>
          </a:p>
          <a:p>
            <a:pPr lvl="1"/>
            <a:r>
              <a:rPr lang="en-US" dirty="0"/>
              <a:t>WARN messages copied to only 1 queue</a:t>
            </a:r>
          </a:p>
          <a:p>
            <a:pPr lvl="1"/>
            <a:r>
              <a:rPr lang="en-US" dirty="0"/>
              <a:t>ERROR messages copied to both queues</a:t>
            </a:r>
          </a:p>
          <a:p>
            <a:pPr lvl="1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0186" y="1902703"/>
            <a:ext cx="1562792" cy="7980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Sender</a:t>
            </a:r>
          </a:p>
        </p:txBody>
      </p:sp>
      <p:sp>
        <p:nvSpPr>
          <p:cNvPr id="5" name="Oval 4"/>
          <p:cNvSpPr/>
          <p:nvPr/>
        </p:nvSpPr>
        <p:spPr>
          <a:xfrm>
            <a:off x="9923093" y="1304877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7" name="Straight Arrow Connector 6"/>
          <p:cNvCxnSpPr>
            <a:stCxn id="4" idx="6"/>
            <a:endCxn id="10" idx="2"/>
          </p:cNvCxnSpPr>
          <p:nvPr/>
        </p:nvCxnSpPr>
        <p:spPr>
          <a:xfrm flipV="1">
            <a:off x="1732978" y="2301214"/>
            <a:ext cx="1776136" cy="50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3"/>
          </p:cNvCxnSpPr>
          <p:nvPr/>
        </p:nvCxnSpPr>
        <p:spPr>
          <a:xfrm flipV="1">
            <a:off x="8009612" y="1703889"/>
            <a:ext cx="1913481" cy="86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9114" y="1844014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11815"/>
              </p:ext>
            </p:extLst>
          </p:nvPr>
        </p:nvGraphicFramePr>
        <p:xfrm>
          <a:off x="5678418" y="1519333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10" idx="6"/>
            <a:endCxn id="12" idx="1"/>
          </p:cNvCxnSpPr>
          <p:nvPr/>
        </p:nvCxnSpPr>
        <p:spPr>
          <a:xfrm flipV="1">
            <a:off x="4423514" y="1704753"/>
            <a:ext cx="1254904" cy="5964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879" y="109076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RabbitMQ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36094" y="2175286"/>
            <a:ext cx="20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Queues</a:t>
            </a:r>
          </a:p>
        </p:txBody>
      </p:sp>
      <p:sp>
        <p:nvSpPr>
          <p:cNvPr id="15" name="Oval 14"/>
          <p:cNvSpPr/>
          <p:nvPr/>
        </p:nvSpPr>
        <p:spPr>
          <a:xfrm>
            <a:off x="9958518" y="2650344"/>
            <a:ext cx="1792778" cy="7980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Receiver</a:t>
            </a:r>
          </a:p>
        </p:txBody>
      </p:sp>
      <p:cxnSp>
        <p:nvCxnSpPr>
          <p:cNvPr id="16" name="Straight Arrow Connector 15"/>
          <p:cNvCxnSpPr>
            <a:stCxn id="17" idx="3"/>
            <a:endCxn id="15" idx="2"/>
          </p:cNvCxnSpPr>
          <p:nvPr/>
        </p:nvCxnSpPr>
        <p:spPr>
          <a:xfrm flipV="1">
            <a:off x="8009612" y="3049356"/>
            <a:ext cx="1948906" cy="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97869"/>
              </p:ext>
            </p:extLst>
          </p:nvPr>
        </p:nvGraphicFramePr>
        <p:xfrm>
          <a:off x="5678420" y="2863977"/>
          <a:ext cx="23311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2">
                  <a:extLst>
                    <a:ext uri="{9D8B030D-6E8A-4147-A177-3AD203B41FA5}">
                      <a16:colId xmlns:a16="http://schemas.microsoft.com/office/drawing/2014/main" val="1268548019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05751808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12658997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038868142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2705479006"/>
                    </a:ext>
                  </a:extLst>
                </a:gridCol>
                <a:gridCol w="388532">
                  <a:extLst>
                    <a:ext uri="{9D8B030D-6E8A-4147-A177-3AD203B41FA5}">
                      <a16:colId xmlns:a16="http://schemas.microsoft.com/office/drawing/2014/main" val="348669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323591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4423514" y="2294959"/>
            <a:ext cx="1254906" cy="75443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8418" y="1082029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WARN and ERROR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78417" y="3223885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ERROR</a:t>
            </a:r>
          </a:p>
        </p:txBody>
      </p:sp>
    </p:spTree>
    <p:extLst>
      <p:ext uri="{BB962C8B-B14F-4D97-AF65-F5344CB8AC3E}">
        <p14:creationId xmlns:p14="http://schemas.microsoft.com/office/powerpoint/2010/main" val="172638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616</Words>
  <Application>Microsoft Macintosh PowerPoint</Application>
  <PresentationFormat>Widescreen</PresentationFormat>
  <Paragraphs>102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2_Office Theme</vt:lpstr>
      <vt:lpstr>Enterprise Programming 2  Lesson 10:  AMQP and RabbitMQ</vt:lpstr>
      <vt:lpstr>Goals</vt:lpstr>
      <vt:lpstr>MOMs</vt:lpstr>
      <vt:lpstr>AMQP/RabbitMQ</vt:lpstr>
      <vt:lpstr>Queue</vt:lpstr>
      <vt:lpstr>Distributed Work</vt:lpstr>
      <vt:lpstr>PreFetching</vt:lpstr>
      <vt:lpstr>Fanout</vt:lpstr>
      <vt:lpstr>Direct Exchange</vt:lpstr>
      <vt:lpstr>Topic Exchange</vt:lpstr>
      <vt:lpstr>Git Repository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Bogdan Marculescu</cp:lastModifiedBy>
  <cp:revision>279</cp:revision>
  <dcterms:created xsi:type="dcterms:W3CDTF">2016-11-16T11:38:20Z</dcterms:created>
  <dcterms:modified xsi:type="dcterms:W3CDTF">2021-10-23T17:47:50Z</dcterms:modified>
</cp:coreProperties>
</file>