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88" r:id="rId10"/>
    <p:sldId id="289" r:id="rId11"/>
    <p:sldId id="290" r:id="rId12"/>
    <p:sldId id="291" r:id="rId13"/>
    <p:sldId id="278" r:id="rId14"/>
    <p:sldId id="279" r:id="rId15"/>
    <p:sldId id="280" r:id="rId16"/>
    <p:sldId id="281" r:id="rId17"/>
    <p:sldId id="293" r:id="rId18"/>
    <p:sldId id="294" r:id="rId19"/>
    <p:sldId id="295" r:id="rId20"/>
    <p:sldId id="296" r:id="rId21"/>
    <p:sldId id="283" r:id="rId22"/>
    <p:sldId id="297" r:id="rId23"/>
    <p:sldId id="298" r:id="rId24"/>
    <p:sldId id="299" r:id="rId25"/>
    <p:sldId id="300" r:id="rId26"/>
    <p:sldId id="303" r:id="rId27"/>
    <p:sldId id="284" r:id="rId28"/>
    <p:sldId id="282" r:id="rId29"/>
    <p:sldId id="285" r:id="rId30"/>
    <p:sldId id="301" r:id="rId31"/>
    <p:sldId id="302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292" r:id="rId43"/>
    <p:sldId id="286" r:id="rId44"/>
    <p:sldId id="287" r:id="rId45"/>
    <p:sldId id="27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1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6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omniti.com/labs/jsen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29" y="1122362"/>
            <a:ext cx="12002529" cy="361292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Enterprise Programming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Lesson 04: Wrapped Responses, Errors and Pagination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Bogdan </a:t>
            </a:r>
            <a:r>
              <a:rPr lang="en-US" dirty="0" err="1"/>
              <a:t>Marculescu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/>
              <a:t>In JEE, we have seen how </a:t>
            </a:r>
            <a:r>
              <a:rPr lang="en-US" i="1" dirty="0"/>
              <a:t>@annotation </a:t>
            </a:r>
            <a:r>
              <a:rPr lang="en-US" dirty="0"/>
              <a:t>constraints could be put on the inputs of EJB beans</a:t>
            </a:r>
          </a:p>
          <a:p>
            <a:pPr lvl="1"/>
            <a:r>
              <a:rPr lang="en-US" dirty="0"/>
              <a:t>same way as on JPA @Entity</a:t>
            </a:r>
          </a:p>
          <a:p>
            <a:r>
              <a:rPr lang="en-US" dirty="0"/>
              <a:t>In Spring, we can do the same, which can be useful when handling query parameters</a:t>
            </a:r>
          </a:p>
          <a:p>
            <a:r>
              <a:rPr lang="en-US" dirty="0"/>
              <a:t>But Spring does not do validation by default, needs to be activated with </a:t>
            </a:r>
            <a:r>
              <a:rPr lang="en-US" i="1" dirty="0"/>
              <a:t>@Validated</a:t>
            </a:r>
          </a:p>
          <a:p>
            <a:pPr lvl="1"/>
            <a:r>
              <a:rPr lang="en-US" i="1" dirty="0" err="1"/>
              <a:t>org.springframework.validation.annotation.Validated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1401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97" y="1825624"/>
            <a:ext cx="11788346" cy="4838787"/>
          </a:xfrm>
        </p:spPr>
        <p:txBody>
          <a:bodyPr/>
          <a:lstStyle/>
          <a:p>
            <a:r>
              <a:rPr lang="en-US" dirty="0"/>
              <a:t>When an exception is thrown and not caught, Spring creates a 500 HTTP response</a:t>
            </a:r>
          </a:p>
          <a:p>
            <a:pPr lvl="1"/>
            <a:r>
              <a:rPr lang="en-US" dirty="0"/>
              <a:t>exceptions in your code will not crash the whole server…</a:t>
            </a:r>
          </a:p>
          <a:p>
            <a:r>
              <a:rPr lang="en-US" dirty="0"/>
              <a:t>When using </a:t>
            </a:r>
            <a:r>
              <a:rPr lang="en-US" i="1" dirty="0"/>
              <a:t>Wrapped Responses</a:t>
            </a:r>
            <a:r>
              <a:rPr lang="en-US" dirty="0"/>
              <a:t>, the format used by Spring might be different from ours, so we might want to override it</a:t>
            </a:r>
          </a:p>
          <a:p>
            <a:r>
              <a:rPr lang="en-US" dirty="0"/>
              <a:t>Might be cases in which we want to manually throw exceptions, which should results in 400 responses with our Wrapped format</a:t>
            </a:r>
          </a:p>
        </p:txBody>
      </p:sp>
    </p:spTree>
    <p:extLst>
      <p:ext uri="{BB962C8B-B14F-4D97-AF65-F5344CB8AC3E}">
        <p14:creationId xmlns:p14="http://schemas.microsoft.com/office/powerpoint/2010/main" val="327327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Spring 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1" y="1825624"/>
            <a:ext cx="11705967" cy="4879976"/>
          </a:xfrm>
        </p:spPr>
        <p:txBody>
          <a:bodyPr/>
          <a:lstStyle/>
          <a:p>
            <a:r>
              <a:rPr lang="en-US" dirty="0"/>
              <a:t>To change how Spring deals with exceptions, we can create a bean tagged with </a:t>
            </a:r>
            <a:r>
              <a:rPr lang="en-US" i="1" dirty="0"/>
              <a:t>@</a:t>
            </a:r>
            <a:r>
              <a:rPr lang="en-US" i="1" dirty="0" err="1"/>
              <a:t>ControllerAdvice</a:t>
            </a:r>
            <a:r>
              <a:rPr lang="en-US" i="1" dirty="0"/>
              <a:t>, </a:t>
            </a:r>
            <a:r>
              <a:rPr lang="en-US" dirty="0"/>
              <a:t>extending </a:t>
            </a:r>
            <a:r>
              <a:rPr lang="en-US" i="1" dirty="0" err="1"/>
              <a:t>ResponseEntityExceptionHandler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Can have different exception handlers by using annotation </a:t>
            </a:r>
            <a:r>
              <a:rPr lang="en-US" i="1" dirty="0"/>
              <a:t>@</a:t>
            </a:r>
            <a:r>
              <a:rPr lang="en-US" i="1" dirty="0" err="1"/>
              <a:t>ExceptionHandler</a:t>
            </a:r>
            <a:r>
              <a:rPr lang="en-US" dirty="0"/>
              <a:t> on different methods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5945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</p:spTree>
    <p:extLst>
      <p:ext uri="{BB962C8B-B14F-4D97-AF65-F5344CB8AC3E}">
        <p14:creationId xmlns:p14="http://schemas.microsoft.com/office/powerpoint/2010/main" val="3214461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of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1275" y="1825624"/>
            <a:ext cx="11738919" cy="4912927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b="1" dirty="0"/>
              <a:t>GET /news</a:t>
            </a:r>
          </a:p>
          <a:p>
            <a:r>
              <a:rPr lang="en-US" dirty="0"/>
              <a:t>Return all news in database, marshalling into JSON</a:t>
            </a:r>
          </a:p>
          <a:p>
            <a:r>
              <a:rPr lang="en-US" dirty="0"/>
              <a:t>But what if the database has 2 billion news???</a:t>
            </a:r>
          </a:p>
          <a:p>
            <a:r>
              <a:rPr lang="en-US" dirty="0"/>
              <a:t>You do not want to return terabytes of data for a single GET…</a:t>
            </a:r>
          </a:p>
          <a:p>
            <a:r>
              <a:rPr lang="en-US" dirty="0"/>
              <a:t>It would end up in a easy to exploit Denial-Of-Service (DOS) attack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70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92" y="109752"/>
            <a:ext cx="4631724" cy="1325563"/>
          </a:xfrm>
        </p:spPr>
        <p:txBody>
          <a:bodyPr/>
          <a:lstStyle/>
          <a:p>
            <a:r>
              <a:rPr lang="en-US" dirty="0"/>
              <a:t>Searches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67" y="1558882"/>
            <a:ext cx="6012960" cy="3723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827" y="1558882"/>
            <a:ext cx="5116010" cy="466146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9915600">
            <a:off x="695999" y="273411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2812276">
            <a:off x="11105535" y="61362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9991254">
            <a:off x="7077075" y="61009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9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22" y="1825624"/>
            <a:ext cx="11763632" cy="4888213"/>
          </a:xfrm>
        </p:spPr>
        <p:txBody>
          <a:bodyPr/>
          <a:lstStyle/>
          <a:p>
            <a:r>
              <a:rPr lang="en-US" dirty="0"/>
              <a:t>Instead of billions of elements, just return a single </a:t>
            </a:r>
            <a:r>
              <a:rPr lang="en-US" i="1" dirty="0"/>
              <a:t>Page</a:t>
            </a:r>
          </a:p>
          <a:p>
            <a:r>
              <a:rPr lang="en-US" dirty="0"/>
              <a:t>A </a:t>
            </a:r>
            <a:r>
              <a:rPr lang="en-US" i="1" dirty="0"/>
              <a:t>Page</a:t>
            </a:r>
            <a:r>
              <a:rPr lang="en-US" dirty="0"/>
              <a:t> will contain </a:t>
            </a:r>
            <a:r>
              <a:rPr lang="en-US" i="1" dirty="0"/>
              <a:t>n</a:t>
            </a:r>
            <a:r>
              <a:rPr lang="en-US" dirty="0"/>
              <a:t> elements (</a:t>
            </a:r>
            <a:r>
              <a:rPr lang="en-US" dirty="0" err="1"/>
              <a:t>eg</a:t>
            </a:r>
            <a:r>
              <a:rPr lang="en-US" dirty="0"/>
              <a:t> 10 or 20) from the collection</a:t>
            </a:r>
          </a:p>
          <a:p>
            <a:r>
              <a:rPr lang="en-US" dirty="0"/>
              <a:t>It will have information on the </a:t>
            </a:r>
            <a:r>
              <a:rPr lang="en-US" i="1" dirty="0"/>
              <a:t>previous </a:t>
            </a:r>
            <a:r>
              <a:rPr lang="en-US" dirty="0"/>
              <a:t>and the </a:t>
            </a:r>
            <a:r>
              <a:rPr lang="en-US" i="1" dirty="0"/>
              <a:t>next</a:t>
            </a:r>
            <a:r>
              <a:rPr lang="en-US" dirty="0"/>
              <a:t> page</a:t>
            </a:r>
          </a:p>
          <a:p>
            <a:r>
              <a:rPr lang="en-US" dirty="0"/>
              <a:t>If you want, can iterate over the whole collection by checking one page at a time, following the </a:t>
            </a:r>
            <a:r>
              <a:rPr lang="en-US" i="1" dirty="0"/>
              <a:t>next</a:t>
            </a:r>
            <a:r>
              <a:rPr lang="en-US" dirty="0"/>
              <a:t> links</a:t>
            </a:r>
          </a:p>
        </p:txBody>
      </p:sp>
    </p:spTree>
    <p:extLst>
      <p:ext uri="{BB962C8B-B14F-4D97-AF65-F5344CB8AC3E}">
        <p14:creationId xmlns:p14="http://schemas.microsoft.com/office/powerpoint/2010/main" val="2930635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Pagination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089" y="1825624"/>
            <a:ext cx="11735543" cy="4851725"/>
          </a:xfrm>
        </p:spPr>
        <p:txBody>
          <a:bodyPr/>
          <a:lstStyle/>
          <a:p>
            <a:r>
              <a:rPr lang="en-US" b="1" dirty="0"/>
              <a:t>Offset Pagination</a:t>
            </a:r>
          </a:p>
          <a:p>
            <a:pPr lvl="1"/>
            <a:r>
              <a:rPr lang="en-US" dirty="0"/>
              <a:t>likely the most common</a:t>
            </a:r>
          </a:p>
          <a:p>
            <a:pPr lvl="1"/>
            <a:r>
              <a:rPr lang="en-US" dirty="0"/>
              <a:t>can jump directly to a specific page</a:t>
            </a:r>
          </a:p>
          <a:p>
            <a:pPr lvl="1"/>
            <a:r>
              <a:rPr lang="en-US" dirty="0"/>
              <a:t>VERY INEFFICIENT, unless limited to read only a few pages from start </a:t>
            </a:r>
          </a:p>
          <a:p>
            <a:pPr lvl="1"/>
            <a:r>
              <a:rPr lang="en-US" dirty="0"/>
              <a:t>issues when database is manipulated while iterating over it</a:t>
            </a:r>
          </a:p>
          <a:p>
            <a:r>
              <a:rPr lang="en-US" b="1" dirty="0"/>
              <a:t>Keyset Pagination</a:t>
            </a:r>
          </a:p>
          <a:p>
            <a:pPr lvl="1"/>
            <a:r>
              <a:rPr lang="en-US" dirty="0"/>
              <a:t>most efficient</a:t>
            </a:r>
          </a:p>
          <a:p>
            <a:pPr lvl="1"/>
            <a:r>
              <a:rPr lang="en-US" dirty="0"/>
              <a:t>bit more complex to implement</a:t>
            </a:r>
          </a:p>
          <a:p>
            <a:pPr lvl="1"/>
            <a:r>
              <a:rPr lang="en-US" dirty="0"/>
              <a:t>can’t jump directly to a specific page, without reading previous pages</a:t>
            </a:r>
          </a:p>
          <a:p>
            <a:pPr lvl="2"/>
            <a:r>
              <a:rPr lang="en-US" dirty="0"/>
              <a:t>not a problem if we just care of “</a:t>
            </a:r>
            <a:r>
              <a:rPr lang="en-US" i="1" dirty="0"/>
              <a:t>next</a:t>
            </a:r>
            <a:r>
              <a:rPr lang="en-US" dirty="0"/>
              <a:t>” page, or jumps ahead of only few pages (</a:t>
            </a:r>
            <a:r>
              <a:rPr lang="en-US" dirty="0" err="1"/>
              <a:t>eg</a:t>
            </a:r>
            <a:r>
              <a:rPr lang="en-US" dirty="0"/>
              <a:t> 5-10)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110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812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83" y="1437563"/>
            <a:ext cx="10921133" cy="1980435"/>
          </a:xfrm>
        </p:spPr>
        <p:txBody>
          <a:bodyPr>
            <a:normAutofit/>
          </a:bodyPr>
          <a:lstStyle/>
          <a:p>
            <a:r>
              <a:rPr lang="en-US" dirty="0"/>
              <a:t>Assume for example </a:t>
            </a:r>
            <a:r>
              <a:rPr lang="en-US" i="1" dirty="0"/>
              <a:t>100 millions </a:t>
            </a:r>
            <a:r>
              <a:rPr lang="en-US" dirty="0"/>
              <a:t>items in database</a:t>
            </a:r>
          </a:p>
          <a:p>
            <a:r>
              <a:rPr lang="en-US" dirty="0"/>
              <a:t>Pages of small fixed size,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n=20</a:t>
            </a:r>
          </a:p>
          <a:p>
            <a:r>
              <a:rPr lang="en-US" dirty="0"/>
              <a:t>Data is sent through 3 steps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1429" y="3996597"/>
            <a:ext cx="16284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, browser)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91118" y="3996597"/>
            <a:ext cx="1793116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Application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dirty="0" err="1"/>
              <a:t>SpringBoot</a:t>
            </a:r>
            <a:r>
              <a:rPr lang="en-US" dirty="0"/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55473" y="3996597"/>
            <a:ext cx="2030266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Process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Postgress</a:t>
            </a:r>
            <a:r>
              <a:rPr lang="en-US" dirty="0"/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456978" y="3996597"/>
            <a:ext cx="226072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Permanent Storage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, hard-drive)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1819879" y="4453797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8185739" y="4453797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4884234" y="4453797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17937" y="399659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52760" y="3996597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99983" y="399659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1010506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721" y="1618538"/>
            <a:ext cx="11706276" cy="18043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iterate over collection of data in deterministic order, data must be sorted, </a:t>
            </a:r>
            <a:r>
              <a:rPr lang="en-US" dirty="0" err="1"/>
              <a:t>eg</a:t>
            </a:r>
            <a:r>
              <a:rPr lang="en-US" dirty="0"/>
              <a:t> with ORDER BY in SQL</a:t>
            </a:r>
          </a:p>
          <a:p>
            <a:r>
              <a:rPr lang="en-US" dirty="0"/>
              <a:t>Sorting MUST be done on database, and NOT in the application</a:t>
            </a:r>
          </a:p>
          <a:p>
            <a:pPr lvl="1"/>
            <a:r>
              <a:rPr lang="en-US" dirty="0"/>
              <a:t>otherwise need to send all data to the application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7200" y="4365929"/>
            <a:ext cx="16284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, browser)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56889" y="4365929"/>
            <a:ext cx="1793116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Application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dirty="0" err="1"/>
              <a:t>SpringBoot</a:t>
            </a:r>
            <a:r>
              <a:rPr lang="en-US" dirty="0"/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21244" y="4365929"/>
            <a:ext cx="2030266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Process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Postgress</a:t>
            </a:r>
            <a:r>
              <a:rPr lang="en-US" dirty="0"/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422749" y="4365929"/>
            <a:ext cx="226072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Permanent Storage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, hard-drive)</a:t>
            </a: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1785650" y="4823129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8151510" y="4823129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4850005" y="4823129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83708" y="4365929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18531" y="4365929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65754" y="436592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29152" y="496162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93507" y="496795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0113" y="4967953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9690" y="5877588"/>
            <a:ext cx="1313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SORTING</a:t>
            </a:r>
          </a:p>
        </p:txBody>
      </p:sp>
      <p:cxnSp>
        <p:nvCxnSpPr>
          <p:cNvPr id="18" name="Straight Arrow Connector 17"/>
          <p:cNvCxnSpPr>
            <a:stCxn id="17" idx="0"/>
            <a:endCxn id="6" idx="2"/>
          </p:cNvCxnSpPr>
          <p:nvPr/>
        </p:nvCxnSpPr>
        <p:spPr>
          <a:xfrm flipV="1">
            <a:off x="7136377" y="5280329"/>
            <a:ext cx="0" cy="597259"/>
          </a:xfrm>
          <a:prstGeom prst="straightConnector1">
            <a:avLst/>
          </a:prstGeom>
          <a:ln w="444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36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Understand the concept of </a:t>
            </a:r>
            <a:r>
              <a:rPr lang="en-US" i="1" dirty="0"/>
              <a:t>Wrapped Responses</a:t>
            </a:r>
            <a:r>
              <a:rPr lang="en-US" dirty="0"/>
              <a:t>, and how it helps in logging/debugging of errors</a:t>
            </a:r>
          </a:p>
          <a:p>
            <a:endParaRPr lang="en-US" dirty="0"/>
          </a:p>
          <a:p>
            <a:r>
              <a:rPr lang="en-US" dirty="0"/>
              <a:t>Understand and tune how Spring deals with uncaught exceptions and bean validation</a:t>
            </a:r>
          </a:p>
          <a:p>
            <a:endParaRPr lang="en-US" dirty="0"/>
          </a:p>
          <a:p>
            <a:r>
              <a:rPr lang="en-US" dirty="0"/>
              <a:t>Understand how to enable </a:t>
            </a:r>
            <a:r>
              <a:rPr lang="en-US" i="1" dirty="0"/>
              <a:t>Pagination</a:t>
            </a:r>
            <a:r>
              <a:rPr lang="en-US" dirty="0"/>
              <a:t> with </a:t>
            </a:r>
            <a:r>
              <a:rPr lang="en-US" i="1" dirty="0"/>
              <a:t>Links</a:t>
            </a:r>
            <a:r>
              <a:rPr lang="en-US" dirty="0"/>
              <a:t> when dealing with requests retrieving large amounts of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 Pagination</a:t>
            </a:r>
          </a:p>
        </p:txBody>
      </p:sp>
    </p:spTree>
    <p:extLst>
      <p:ext uri="{BB962C8B-B14F-4D97-AF65-F5344CB8AC3E}">
        <p14:creationId xmlns:p14="http://schemas.microsoft.com/office/powerpoint/2010/main" val="600840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Offset/Limit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276" y="1825625"/>
            <a:ext cx="11648302" cy="4838786"/>
          </a:xfrm>
        </p:spPr>
        <p:txBody>
          <a:bodyPr/>
          <a:lstStyle/>
          <a:p>
            <a:r>
              <a:rPr lang="en-US" dirty="0"/>
              <a:t>When dealing with large collections, need a way to specify the boundaries of a </a:t>
            </a:r>
            <a:r>
              <a:rPr lang="en-US" i="1" dirty="0"/>
              <a:t>Page</a:t>
            </a:r>
          </a:p>
          <a:p>
            <a:r>
              <a:rPr lang="en-US" dirty="0"/>
              <a:t>Example: </a:t>
            </a:r>
            <a:r>
              <a:rPr lang="en-US" i="1" dirty="0"/>
              <a:t>GET /</a:t>
            </a:r>
            <a:r>
              <a:rPr lang="en-US" i="1" dirty="0" err="1"/>
              <a:t>news?</a:t>
            </a:r>
            <a:r>
              <a:rPr lang="en-US" b="1" i="1" dirty="0" err="1"/>
              <a:t>offset</a:t>
            </a:r>
            <a:r>
              <a:rPr lang="en-US" i="1" dirty="0"/>
              <a:t>=40&amp;</a:t>
            </a:r>
            <a:r>
              <a:rPr lang="en-US" b="1" i="1" dirty="0"/>
              <a:t>limit</a:t>
            </a:r>
            <a:r>
              <a:rPr lang="en-US" i="1" dirty="0"/>
              <a:t>=10</a:t>
            </a:r>
            <a:endParaRPr lang="en-US" dirty="0"/>
          </a:p>
          <a:p>
            <a:r>
              <a:rPr lang="en-US" i="1" dirty="0"/>
              <a:t>Offset</a:t>
            </a:r>
            <a:r>
              <a:rPr lang="en-US" dirty="0"/>
              <a:t>: given the collection sorted like an array, this would be the starting index </a:t>
            </a:r>
            <a:r>
              <a:rPr lang="en-US" i="1" dirty="0"/>
              <a:t>i</a:t>
            </a:r>
          </a:p>
          <a:p>
            <a:r>
              <a:rPr lang="en-US" i="1" dirty="0"/>
              <a:t>Limit: </a:t>
            </a:r>
            <a:r>
              <a:rPr lang="en-US" dirty="0"/>
              <a:t>starting from the offset, how many elements to return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84338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831" y="1825624"/>
            <a:ext cx="11584030" cy="47854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SQL has direct support for OFFSET and LIMIT</a:t>
            </a:r>
          </a:p>
          <a:p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i="1" dirty="0"/>
              <a:t>select * from News </a:t>
            </a:r>
            <a:r>
              <a:rPr lang="en-US" b="1" i="1" dirty="0"/>
              <a:t>ORDER BY </a:t>
            </a:r>
            <a:r>
              <a:rPr lang="en-US" i="1" dirty="0"/>
              <a:t>id </a:t>
            </a:r>
            <a:r>
              <a:rPr lang="en-US" i="1" dirty="0" err="1"/>
              <a:t>desc</a:t>
            </a:r>
            <a:r>
              <a:rPr lang="en-US" i="1" dirty="0"/>
              <a:t> </a:t>
            </a:r>
            <a:r>
              <a:rPr lang="en-US" b="1" i="1" dirty="0"/>
              <a:t>LIMIT</a:t>
            </a:r>
            <a:r>
              <a:rPr lang="en-US" i="1" dirty="0"/>
              <a:t> 20 </a:t>
            </a:r>
            <a:r>
              <a:rPr lang="en-US" b="1" i="1" dirty="0"/>
              <a:t>OFFSET</a:t>
            </a:r>
            <a:r>
              <a:rPr lang="en-US" i="1" dirty="0"/>
              <a:t> 0</a:t>
            </a:r>
          </a:p>
          <a:p>
            <a:r>
              <a:rPr lang="en-US" dirty="0"/>
              <a:t>LIMIT: how many rows to return</a:t>
            </a:r>
          </a:p>
          <a:p>
            <a:r>
              <a:rPr lang="en-US" dirty="0"/>
              <a:t>OFFSET: how many rows to skip before returning data</a:t>
            </a:r>
          </a:p>
          <a:p>
            <a:r>
              <a:rPr lang="en-US" dirty="0"/>
              <a:t>Page: defined by OFFSET and LIMIT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page: </a:t>
            </a:r>
            <a:r>
              <a:rPr lang="en-US" i="1" dirty="0"/>
              <a:t>LIMIT 20 OFFSET 0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page: </a:t>
            </a:r>
            <a:r>
              <a:rPr lang="en-US" i="1" dirty="0"/>
              <a:t>LIMIT 20 OFFSET 20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page: </a:t>
            </a:r>
            <a:r>
              <a:rPr lang="en-US" i="1" dirty="0"/>
              <a:t>LIMIT 20 OFFSET 40</a:t>
            </a:r>
          </a:p>
          <a:p>
            <a:pPr lvl="1"/>
            <a:r>
              <a:rPr lang="en-US" i="1" dirty="0"/>
              <a:t>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05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32" y="301656"/>
            <a:ext cx="5914668" cy="1325563"/>
          </a:xfrm>
        </p:spPr>
        <p:txBody>
          <a:bodyPr/>
          <a:lstStyle/>
          <a:p>
            <a:r>
              <a:rPr lang="en-US" dirty="0"/>
              <a:t>Why Inefficient?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491" y="1736724"/>
            <a:ext cx="11750285" cy="4893897"/>
          </a:xfrm>
        </p:spPr>
        <p:txBody>
          <a:bodyPr/>
          <a:lstStyle/>
          <a:p>
            <a:r>
              <a:rPr lang="en-US" dirty="0"/>
              <a:t>To read page N, need to know the previous N-1 pages to skip</a:t>
            </a:r>
          </a:p>
          <a:p>
            <a:r>
              <a:rPr lang="en-US" dirty="0"/>
              <a:t>To be able to sort, database has to keep a buffer of size OFFSET+LIMIT (which represent all pages till N)</a:t>
            </a:r>
          </a:p>
          <a:p>
            <a:r>
              <a:rPr lang="en-US" dirty="0"/>
              <a:t>Have to read all data (</a:t>
            </a:r>
            <a:r>
              <a:rPr lang="en-US" dirty="0" err="1"/>
              <a:t>eg</a:t>
            </a:r>
            <a:r>
              <a:rPr lang="en-US" dirty="0"/>
              <a:t> 100M rows), but for sorting no need to keep in RAM all of that, as at most returning LIMIT rows</a:t>
            </a:r>
          </a:p>
          <a:p>
            <a:r>
              <a:rPr lang="en-US" dirty="0"/>
              <a:t>If sorting on descending ID, only need to keep track of highest K=OFFSET+LIMIT ids</a:t>
            </a:r>
          </a:p>
          <a:p>
            <a:pPr lvl="1"/>
            <a:r>
              <a:rPr lang="en-US" dirty="0"/>
              <a:t>if when reading new row out of 100m, no need to store it in RAM if id smaller than the smallest in current K buffer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468423" y="365125"/>
            <a:ext cx="2030266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Process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Postgress</a:t>
            </a:r>
            <a:r>
              <a:rPr lang="en-US" dirty="0"/>
              <a:t>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769928" y="365125"/>
            <a:ext cx="226072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Permanent Storage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, hard-drive)</a:t>
            </a: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8498689" y="822325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912933" y="3651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77292" y="967149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100M</a:t>
            </a:r>
          </a:p>
        </p:txBody>
      </p:sp>
    </p:spTree>
    <p:extLst>
      <p:ext uri="{BB962C8B-B14F-4D97-AF65-F5344CB8AC3E}">
        <p14:creationId xmlns:p14="http://schemas.microsoft.com/office/powerpoint/2010/main" val="176284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49" y="1825625"/>
            <a:ext cx="11603589" cy="47854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 page is fast: only 20 rows in RAM, which are fast to sort</a:t>
            </a:r>
          </a:p>
          <a:p>
            <a:r>
              <a:rPr lang="en-US" dirty="0"/>
              <a:t>N</a:t>
            </a:r>
            <a:r>
              <a:rPr lang="en-US" i="1" dirty="0"/>
              <a:t>th</a:t>
            </a:r>
            <a:r>
              <a:rPr lang="en-US" dirty="0"/>
              <a:t> page requires a buffer of </a:t>
            </a:r>
            <a:r>
              <a:rPr lang="en-US" i="1" dirty="0"/>
              <a:t>20*N</a:t>
            </a:r>
            <a:r>
              <a:rPr lang="en-US" dirty="0"/>
              <a:t>, which needs to be sorted to determine the first </a:t>
            </a:r>
            <a:r>
              <a:rPr lang="en-US" i="1" dirty="0"/>
              <a:t>N-1</a:t>
            </a:r>
            <a:r>
              <a:rPr lang="en-US" dirty="0"/>
              <a:t> pages to skip</a:t>
            </a:r>
          </a:p>
          <a:p>
            <a:pPr lvl="1"/>
            <a:r>
              <a:rPr lang="en-US" dirty="0"/>
              <a:t>recall that sorting has complexity </a:t>
            </a:r>
            <a:r>
              <a:rPr lang="en-US" i="1" dirty="0"/>
              <a:t>O(n log n)</a:t>
            </a:r>
          </a:p>
          <a:p>
            <a:r>
              <a:rPr lang="en-US" dirty="0"/>
              <a:t>Last page? Database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Postgres</a:t>
            </a:r>
            <a:r>
              <a:rPr lang="en-US" dirty="0"/>
              <a:t>) has to keep in RAM 100m rows, and sort them, to decide which are the first </a:t>
            </a:r>
            <a:r>
              <a:rPr lang="en-US" i="1" dirty="0"/>
              <a:t>n-1</a:t>
            </a:r>
            <a:r>
              <a:rPr lang="en-US" dirty="0"/>
              <a:t> pages to skip</a:t>
            </a:r>
          </a:p>
          <a:p>
            <a:pPr lvl="1"/>
            <a:r>
              <a:rPr lang="en-US" dirty="0"/>
              <a:t>if reading first page could take just a few </a:t>
            </a:r>
            <a:r>
              <a:rPr lang="en-US" i="1" dirty="0"/>
              <a:t>milliseconds</a:t>
            </a:r>
            <a:r>
              <a:rPr lang="en-US" dirty="0"/>
              <a:t>, reading last page could take </a:t>
            </a:r>
            <a:r>
              <a:rPr lang="en-US" i="1" dirty="0"/>
              <a:t>minutes</a:t>
            </a:r>
            <a:r>
              <a:rPr lang="en-US" dirty="0"/>
              <a:t>…</a:t>
            </a:r>
          </a:p>
          <a:p>
            <a:r>
              <a:rPr lang="en-US" b="1" dirty="0"/>
              <a:t>The higher the page number, the slower it will be</a:t>
            </a:r>
          </a:p>
        </p:txBody>
      </p:sp>
    </p:spTree>
    <p:extLst>
      <p:ext uri="{BB962C8B-B14F-4D97-AF65-F5344CB8AC3E}">
        <p14:creationId xmlns:p14="http://schemas.microsoft.com/office/powerpoint/2010/main" val="1543020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 Reading Page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051" y="1825624"/>
            <a:ext cx="5403273" cy="4888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OFFSET=40, LIMIT=20</a:t>
            </a:r>
          </a:p>
          <a:p>
            <a:r>
              <a:rPr lang="en-US" dirty="0"/>
              <a:t>Only need a buffer </a:t>
            </a:r>
            <a:r>
              <a:rPr lang="en-US" i="1" dirty="0"/>
              <a:t>B</a:t>
            </a:r>
            <a:r>
              <a:rPr lang="en-US" dirty="0"/>
              <a:t> of size 60, and sort 60 elements</a:t>
            </a:r>
          </a:p>
          <a:p>
            <a:r>
              <a:rPr lang="en-US" dirty="0"/>
              <a:t>If in current </a:t>
            </a:r>
            <a:r>
              <a:rPr lang="en-US" i="1" dirty="0"/>
              <a:t>B</a:t>
            </a:r>
            <a:r>
              <a:rPr lang="en-US" dirty="0"/>
              <a:t> the lowest id is X, then ignore all elements read from storage with id lower than X, as anyway impossible it will be part of the top 60</a:t>
            </a:r>
          </a:p>
          <a:p>
            <a:r>
              <a:rPr lang="en-US" dirty="0"/>
              <a:t>Even if returning top 40-59, still need to determine which are the top 0-39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791571" y="2203705"/>
            <a:ext cx="2030266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Process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Postgress</a:t>
            </a:r>
            <a:r>
              <a:rPr lang="en-US" dirty="0"/>
              <a:t>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093076" y="2203705"/>
            <a:ext cx="226072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Permanent Storage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, hard-drive)</a:t>
            </a: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7821837" y="2660905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36081" y="22037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0440" y="2805729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06814"/>
              </p:ext>
            </p:extLst>
          </p:nvPr>
        </p:nvGraphicFramePr>
        <p:xfrm>
          <a:off x="6214185" y="3662489"/>
          <a:ext cx="1185037" cy="2955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037">
                  <a:extLst>
                    <a:ext uri="{9D8B030D-6E8A-4147-A177-3AD203B41FA5}">
                      <a16:colId xmlns:a16="http://schemas.microsoft.com/office/drawing/2014/main" val="1548635407"/>
                    </a:ext>
                  </a:extLst>
                </a:gridCol>
              </a:tblGrid>
              <a:tr h="1995138">
                <a:tc>
                  <a:txBody>
                    <a:bodyPr/>
                    <a:lstStyle/>
                    <a:p>
                      <a:r>
                        <a:rPr lang="en-US" dirty="0"/>
                        <a:t>Top 0-39 elements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ie</a:t>
                      </a:r>
                      <a:r>
                        <a:rPr lang="en-US" dirty="0"/>
                        <a:t> page 1 and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435961"/>
                  </a:ext>
                </a:extLst>
              </a:tr>
              <a:tr h="960756">
                <a:tc>
                  <a:txBody>
                    <a:bodyPr/>
                    <a:lstStyle/>
                    <a:p>
                      <a:r>
                        <a:rPr lang="en-US" dirty="0"/>
                        <a:t>Top 40-59 elements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ie</a:t>
                      </a:r>
                      <a:r>
                        <a:rPr lang="en-US" dirty="0"/>
                        <a:t> page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8905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stCxn id="9" idx="0"/>
            <a:endCxn id="4" idx="2"/>
          </p:cNvCxnSpPr>
          <p:nvPr/>
        </p:nvCxnSpPr>
        <p:spPr>
          <a:xfrm flipV="1">
            <a:off x="6806703" y="3118105"/>
            <a:ext cx="1" cy="544384"/>
          </a:xfrm>
          <a:prstGeom prst="straightConnector1">
            <a:avLst/>
          </a:prstGeom>
          <a:ln w="444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54522" y="501128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2517817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327" y="365125"/>
            <a:ext cx="11726622" cy="1325563"/>
          </a:xfrm>
        </p:spPr>
        <p:txBody>
          <a:bodyPr>
            <a:normAutofit/>
          </a:bodyPr>
          <a:lstStyle/>
          <a:p>
            <a:r>
              <a:rPr lang="en-US" dirty="0"/>
              <a:t>Problem: Database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20" y="1825625"/>
            <a:ext cx="10983580" cy="2309247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Question</a:t>
            </a:r>
            <a:r>
              <a:rPr lang="en-US" dirty="0"/>
              <a:t>: what if, after reading Page 1, someone else does a DELETE of an element in first page? </a:t>
            </a:r>
          </a:p>
          <a:p>
            <a:r>
              <a:rPr lang="en-US" i="1" dirty="0"/>
              <a:t>Answer</a:t>
            </a:r>
            <a:r>
              <a:rPr lang="en-US" dirty="0"/>
              <a:t>: an element will skipped when reading Page 2</a:t>
            </a:r>
          </a:p>
          <a:p>
            <a:r>
              <a:rPr lang="en-US" dirty="0" err="1"/>
              <a:t>Eg</a:t>
            </a:r>
            <a:r>
              <a:rPr lang="en-US" dirty="0"/>
              <a:t>, assume page size n=3, and someone removes id 8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950639"/>
              </p:ext>
            </p:extLst>
          </p:nvPr>
        </p:nvGraphicFramePr>
        <p:xfrm>
          <a:off x="3225800" y="442373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81182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7395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89729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75039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8165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32278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93915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4438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21544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45077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22608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66119"/>
              </p:ext>
            </p:extLst>
          </p:nvPr>
        </p:nvGraphicFramePr>
        <p:xfrm>
          <a:off x="3225800" y="531187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81182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7395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89729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75039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8165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32278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93915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4438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21544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45077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22608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4577" y="4425242"/>
            <a:ext cx="241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Reading Page 1: &lt;9,8,7&gt;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4576" y="5311873"/>
            <a:ext cx="2419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Deleting value 8</a:t>
            </a:r>
          </a:p>
          <a:p>
            <a:r>
              <a:rPr lang="en-US" dirty="0"/>
              <a:t>Reading Page 2: &lt;5,4,3&gt;</a:t>
            </a:r>
          </a:p>
          <a:p>
            <a:r>
              <a:rPr lang="en-US" dirty="0"/>
              <a:t>Value 6 was skipped…</a:t>
            </a:r>
          </a:p>
        </p:txBody>
      </p:sp>
      <p:sp>
        <p:nvSpPr>
          <p:cNvPr id="8" name="Multiply 7"/>
          <p:cNvSpPr/>
          <p:nvPr/>
        </p:nvSpPr>
        <p:spPr>
          <a:xfrm>
            <a:off x="4229711" y="4573521"/>
            <a:ext cx="405856" cy="4421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8035006">
            <a:off x="4351955" y="5809130"/>
            <a:ext cx="77548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18080" y="401801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65183" y="4026301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69686" y="401801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3</a:t>
            </a:r>
          </a:p>
        </p:txBody>
      </p:sp>
    </p:spTree>
    <p:extLst>
      <p:ext uri="{BB962C8B-B14F-4D97-AF65-F5344CB8AC3E}">
        <p14:creationId xmlns:p14="http://schemas.microsoft.com/office/powerpoint/2010/main" val="277745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43" y="1825625"/>
            <a:ext cx="11500022" cy="48223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Database data will be converted into JSON, to send over HTTP to the client</a:t>
            </a:r>
          </a:p>
          <a:p>
            <a:r>
              <a:rPr lang="en-US" dirty="0"/>
              <a:t>To access the next/previous pages, client could compute the needed offsets/limits</a:t>
            </a:r>
          </a:p>
          <a:p>
            <a:r>
              <a:rPr lang="en-US" dirty="0"/>
              <a:t>Or, we could just provide valid URLs in the JSON responses with “</a:t>
            </a:r>
            <a:r>
              <a:rPr lang="en-US" i="1" dirty="0"/>
              <a:t>links</a:t>
            </a:r>
            <a:r>
              <a:rPr lang="en-US" dirty="0"/>
              <a:t>” to those pages</a:t>
            </a:r>
          </a:p>
          <a:p>
            <a:r>
              <a:rPr lang="en-US" dirty="0"/>
              <a:t>This is an instance of HATEOAS</a:t>
            </a:r>
          </a:p>
          <a:p>
            <a:pPr lvl="1"/>
            <a:r>
              <a:rPr lang="en-US" i="1" dirty="0"/>
              <a:t>Hypermedia as the Engine of Application State</a:t>
            </a:r>
          </a:p>
          <a:p>
            <a:r>
              <a:rPr lang="en-US" dirty="0"/>
              <a:t>Easier to navigate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120331" y="429608"/>
            <a:ext cx="16284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, browser)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020020" y="429608"/>
            <a:ext cx="1793116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Application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dirty="0" err="1"/>
              <a:t>SpringBoot</a:t>
            </a:r>
            <a:r>
              <a:rPr lang="en-US" dirty="0"/>
              <a:t>)</a:t>
            </a: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8748781" y="886808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46839" y="429608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92283" y="102530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767827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1" y="156519"/>
            <a:ext cx="11755395" cy="6507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dto</a:t>
            </a:r>
            <a:r>
              <a:rPr lang="en-US" dirty="0"/>
              <a:t> = {  “</a:t>
            </a:r>
            <a:r>
              <a:rPr lang="en-US" b="1" dirty="0"/>
              <a:t>list</a:t>
            </a:r>
            <a:r>
              <a:rPr lang="en-US" dirty="0"/>
              <a:t>”: [ … ],    </a:t>
            </a:r>
            <a:r>
              <a:rPr lang="en-US" i="1" dirty="0"/>
              <a:t>//the actual payload</a:t>
            </a:r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dirty="0"/>
              <a:t>           “</a:t>
            </a:r>
            <a:r>
              <a:rPr lang="en-US" b="1" dirty="0" err="1"/>
              <a:t>rangeMin</a:t>
            </a:r>
            <a:r>
              <a:rPr lang="en-US" dirty="0"/>
              <a:t>”: 40,</a:t>
            </a:r>
          </a:p>
          <a:p>
            <a:pPr marL="0" indent="0">
              <a:buNone/>
            </a:pPr>
            <a:r>
              <a:rPr lang="en-US" i="1" dirty="0"/>
              <a:t>              </a:t>
            </a:r>
            <a:r>
              <a:rPr lang="en-US" dirty="0"/>
              <a:t>“</a:t>
            </a:r>
            <a:r>
              <a:rPr lang="en-US" b="1" dirty="0" err="1"/>
              <a:t>rangeMax</a:t>
            </a:r>
            <a:r>
              <a:rPr lang="en-US" dirty="0"/>
              <a:t>”: 49,   </a:t>
            </a:r>
            <a:r>
              <a:rPr lang="en-US" i="1" dirty="0"/>
              <a:t>//so, 10 element pages</a:t>
            </a:r>
          </a:p>
          <a:p>
            <a:pPr marL="0" indent="0">
              <a:buNone/>
            </a:pPr>
            <a:r>
              <a:rPr lang="en-US" i="1" dirty="0"/>
              <a:t>              “</a:t>
            </a:r>
            <a:r>
              <a:rPr lang="en-US" b="1" i="1" dirty="0" err="1"/>
              <a:t>totalSize</a:t>
            </a:r>
            <a:r>
              <a:rPr lang="en-US" i="1" dirty="0"/>
              <a:t>”: 66400000, </a:t>
            </a:r>
          </a:p>
          <a:p>
            <a:pPr marL="0" indent="0">
              <a:buNone/>
            </a:pPr>
            <a:r>
              <a:rPr lang="en-US" i="1" dirty="0"/>
              <a:t>              “</a:t>
            </a:r>
            <a:r>
              <a:rPr lang="en-US" b="1" i="1" dirty="0"/>
              <a:t>_links</a:t>
            </a:r>
            <a:r>
              <a:rPr lang="en-US" i="1" dirty="0"/>
              <a:t>”:[</a:t>
            </a:r>
          </a:p>
          <a:p>
            <a:pPr marL="0" indent="0">
              <a:buNone/>
            </a:pPr>
            <a:r>
              <a:rPr lang="en-US" i="1" dirty="0"/>
              <a:t>                   “</a:t>
            </a:r>
            <a:r>
              <a:rPr lang="en-US" b="1" i="1" dirty="0"/>
              <a:t>next</a:t>
            </a:r>
            <a:r>
              <a:rPr lang="en-US" i="1" dirty="0"/>
              <a:t>”: {“</a:t>
            </a:r>
            <a:r>
              <a:rPr lang="en-US" i="1" dirty="0" err="1"/>
              <a:t>href</a:t>
            </a:r>
            <a:r>
              <a:rPr lang="en-US" i="1" dirty="0"/>
              <a:t>”: “/</a:t>
            </a:r>
            <a:r>
              <a:rPr lang="en-US" i="1" dirty="0" err="1"/>
              <a:t>news?</a:t>
            </a:r>
            <a:r>
              <a:rPr lang="en-US" b="1" i="1" dirty="0" err="1"/>
              <a:t>offset</a:t>
            </a:r>
            <a:r>
              <a:rPr lang="en-US" i="1" dirty="0"/>
              <a:t>=50&amp;</a:t>
            </a:r>
            <a:r>
              <a:rPr lang="en-US" b="1" i="1" dirty="0"/>
              <a:t>limit</a:t>
            </a:r>
            <a:r>
              <a:rPr lang="en-US" i="1" dirty="0"/>
              <a:t>=10”},</a:t>
            </a:r>
          </a:p>
          <a:p>
            <a:pPr marL="0" indent="0">
              <a:buNone/>
            </a:pPr>
            <a:r>
              <a:rPr lang="en-US" i="1" dirty="0"/>
              <a:t>                   “</a:t>
            </a:r>
            <a:r>
              <a:rPr lang="en-US" b="1" i="1" dirty="0"/>
              <a:t>self</a:t>
            </a:r>
            <a:r>
              <a:rPr lang="en-US" i="1" dirty="0"/>
              <a:t>”: {“</a:t>
            </a:r>
            <a:r>
              <a:rPr lang="en-US" i="1" dirty="0" err="1"/>
              <a:t>href</a:t>
            </a:r>
            <a:r>
              <a:rPr lang="en-US" i="1" dirty="0"/>
              <a:t>”: “/</a:t>
            </a:r>
            <a:r>
              <a:rPr lang="en-US" i="1" dirty="0" err="1"/>
              <a:t>news?</a:t>
            </a:r>
            <a:r>
              <a:rPr lang="en-US" b="1" i="1" dirty="0" err="1"/>
              <a:t>offset</a:t>
            </a:r>
            <a:r>
              <a:rPr lang="en-US" i="1" dirty="0"/>
              <a:t>=40&amp;</a:t>
            </a:r>
            <a:r>
              <a:rPr lang="en-US" b="1" i="1" dirty="0"/>
              <a:t>limit</a:t>
            </a:r>
            <a:r>
              <a:rPr lang="en-US" i="1" dirty="0"/>
              <a:t>=10”},</a:t>
            </a:r>
          </a:p>
          <a:p>
            <a:pPr marL="0" indent="0">
              <a:buNone/>
            </a:pPr>
            <a:r>
              <a:rPr lang="en-US" i="1" dirty="0"/>
              <a:t>                   “</a:t>
            </a:r>
            <a:r>
              <a:rPr lang="en-US" b="1" i="1" dirty="0"/>
              <a:t>previous</a:t>
            </a:r>
            <a:r>
              <a:rPr lang="en-US" i="1" dirty="0"/>
              <a:t>” : {“</a:t>
            </a:r>
            <a:r>
              <a:rPr lang="en-US" i="1" dirty="0" err="1"/>
              <a:t>href</a:t>
            </a:r>
            <a:r>
              <a:rPr lang="en-US" i="1" dirty="0"/>
              <a:t>”: “/</a:t>
            </a:r>
            <a:r>
              <a:rPr lang="en-US" i="1" dirty="0" err="1"/>
              <a:t>news?</a:t>
            </a:r>
            <a:r>
              <a:rPr lang="en-US" b="1" i="1" dirty="0" err="1"/>
              <a:t>offset</a:t>
            </a:r>
            <a:r>
              <a:rPr lang="en-US" i="1" dirty="0"/>
              <a:t>=30&amp;</a:t>
            </a:r>
            <a:r>
              <a:rPr lang="en-US" b="1" i="1" dirty="0"/>
              <a:t>limit</a:t>
            </a:r>
            <a:r>
              <a:rPr lang="en-US" i="1" dirty="0"/>
              <a:t>=10”},</a:t>
            </a:r>
          </a:p>
          <a:p>
            <a:pPr marL="0" indent="0">
              <a:buNone/>
            </a:pPr>
            <a:r>
              <a:rPr lang="en-US" i="1" dirty="0"/>
              <a:t>              ]</a:t>
            </a:r>
          </a:p>
          <a:p>
            <a:pPr marL="0" indent="0">
              <a:buNone/>
            </a:pPr>
            <a:r>
              <a:rPr lang="en-US" i="1" dirty="0"/>
              <a:t>          }</a:t>
            </a:r>
          </a:p>
        </p:txBody>
      </p:sp>
    </p:spTree>
    <p:extLst>
      <p:ext uri="{BB962C8B-B14F-4D97-AF65-F5344CB8AC3E}">
        <p14:creationId xmlns:p14="http://schemas.microsoft.com/office/powerpoint/2010/main" val="1914574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51" y="1825624"/>
            <a:ext cx="11574163" cy="4764645"/>
          </a:xfrm>
        </p:spPr>
        <p:txBody>
          <a:bodyPr/>
          <a:lstStyle/>
          <a:p>
            <a:r>
              <a:rPr lang="en-US" dirty="0"/>
              <a:t>There is no official standard to define pages and links</a:t>
            </a:r>
          </a:p>
          <a:p>
            <a:endParaRPr lang="en-US" dirty="0"/>
          </a:p>
          <a:p>
            <a:r>
              <a:rPr lang="en-US" dirty="0"/>
              <a:t>In the past, there were some attempts like HAL, but they look like abandoned</a:t>
            </a:r>
          </a:p>
        </p:txBody>
      </p:sp>
    </p:spTree>
    <p:extLst>
      <p:ext uri="{BB962C8B-B14F-4D97-AF65-F5344CB8AC3E}">
        <p14:creationId xmlns:p14="http://schemas.microsoft.com/office/powerpoint/2010/main" val="48989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Wrapped Responses</a:t>
            </a:r>
          </a:p>
        </p:txBody>
      </p:sp>
    </p:spTree>
    <p:extLst>
      <p:ext uri="{BB962C8B-B14F-4D97-AF65-F5344CB8AC3E}">
        <p14:creationId xmlns:p14="http://schemas.microsoft.com/office/powerpoint/2010/main" val="786422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Keyset Pagination</a:t>
            </a:r>
          </a:p>
        </p:txBody>
      </p:sp>
    </p:spTree>
    <p:extLst>
      <p:ext uri="{BB962C8B-B14F-4D97-AF65-F5344CB8AC3E}">
        <p14:creationId xmlns:p14="http://schemas.microsoft.com/office/powerpoint/2010/main" val="2980041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279" y="1825625"/>
            <a:ext cx="11745395" cy="4858786"/>
          </a:xfrm>
        </p:spPr>
        <p:txBody>
          <a:bodyPr/>
          <a:lstStyle/>
          <a:p>
            <a:r>
              <a:rPr lang="en-US" dirty="0"/>
              <a:t>Given a page of size N, cost of reading it should be constant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reading last page should not take much, much more time than first</a:t>
            </a:r>
          </a:p>
          <a:p>
            <a:r>
              <a:rPr lang="en-US" dirty="0"/>
              <a:t>Deleting items in read pages should not impact the reading of the next pages</a:t>
            </a:r>
          </a:p>
        </p:txBody>
      </p:sp>
    </p:spTree>
    <p:extLst>
      <p:ext uri="{BB962C8B-B14F-4D97-AF65-F5344CB8AC3E}">
        <p14:creationId xmlns:p14="http://schemas.microsoft.com/office/powerpoint/2010/main" val="1932408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 on Last Read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26" y="1825625"/>
            <a:ext cx="11887200" cy="35678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Assume sorting by ID in descending order</a:t>
            </a:r>
          </a:p>
          <a:p>
            <a:r>
              <a:rPr lang="en-US" dirty="0"/>
              <a:t>Page 1: </a:t>
            </a:r>
            <a:r>
              <a:rPr lang="en-US" i="1" dirty="0"/>
              <a:t>select * from News </a:t>
            </a:r>
            <a:r>
              <a:rPr lang="en-US" b="1" i="1" dirty="0"/>
              <a:t>ORDER BY </a:t>
            </a:r>
            <a:r>
              <a:rPr lang="en-US" i="1" dirty="0"/>
              <a:t>id </a:t>
            </a:r>
            <a:r>
              <a:rPr lang="en-US" i="1" dirty="0" err="1"/>
              <a:t>desc</a:t>
            </a:r>
            <a:r>
              <a:rPr lang="en-US" i="1" dirty="0"/>
              <a:t> </a:t>
            </a:r>
            <a:r>
              <a:rPr lang="en-US" b="1" i="1" dirty="0"/>
              <a:t>LIMIT</a:t>
            </a:r>
            <a:r>
              <a:rPr lang="en-US" i="1" dirty="0"/>
              <a:t> 3</a:t>
            </a:r>
          </a:p>
          <a:p>
            <a:r>
              <a:rPr lang="en-US" dirty="0"/>
              <a:t>Page 2: </a:t>
            </a:r>
            <a:r>
              <a:rPr lang="en-US" i="1" dirty="0"/>
              <a:t>select * from News </a:t>
            </a:r>
            <a:r>
              <a:rPr lang="en-US" b="1" i="1" dirty="0"/>
              <a:t>ORDER BY </a:t>
            </a:r>
            <a:r>
              <a:rPr lang="en-US" i="1" dirty="0"/>
              <a:t>id </a:t>
            </a:r>
            <a:r>
              <a:rPr lang="en-US" i="1" dirty="0" err="1"/>
              <a:t>desc</a:t>
            </a:r>
            <a:r>
              <a:rPr lang="en-US" i="1" dirty="0"/>
              <a:t> </a:t>
            </a:r>
            <a:r>
              <a:rPr lang="en-US" b="1" i="1" dirty="0"/>
              <a:t>LIMIT</a:t>
            </a:r>
            <a:r>
              <a:rPr lang="en-US" i="1" dirty="0"/>
              <a:t> 3 </a:t>
            </a:r>
            <a:r>
              <a:rPr lang="en-US" b="1" i="1" dirty="0"/>
              <a:t>WHERE</a:t>
            </a:r>
            <a:r>
              <a:rPr lang="en-US" i="1" dirty="0"/>
              <a:t> id &lt; 7</a:t>
            </a:r>
          </a:p>
          <a:p>
            <a:pPr lvl="1"/>
            <a:r>
              <a:rPr lang="en-US" dirty="0"/>
              <a:t>7 is the id of lowest item in previous page</a:t>
            </a:r>
          </a:p>
          <a:p>
            <a:r>
              <a:rPr lang="en-US" dirty="0"/>
              <a:t>Page 3: </a:t>
            </a:r>
            <a:r>
              <a:rPr lang="en-US" i="1" dirty="0"/>
              <a:t>select * from News </a:t>
            </a:r>
            <a:r>
              <a:rPr lang="en-US" b="1" i="1" dirty="0"/>
              <a:t>ORDER BY </a:t>
            </a:r>
            <a:r>
              <a:rPr lang="en-US" i="1" dirty="0"/>
              <a:t>id </a:t>
            </a:r>
            <a:r>
              <a:rPr lang="en-US" i="1" dirty="0" err="1"/>
              <a:t>desc</a:t>
            </a:r>
            <a:r>
              <a:rPr lang="en-US" i="1" dirty="0"/>
              <a:t> </a:t>
            </a:r>
            <a:r>
              <a:rPr lang="en-US" b="1" i="1" dirty="0"/>
              <a:t>LIMIT</a:t>
            </a:r>
            <a:r>
              <a:rPr lang="en-US" i="1" dirty="0"/>
              <a:t> 3 </a:t>
            </a:r>
            <a:r>
              <a:rPr lang="en-US" b="1" i="1" dirty="0"/>
              <a:t>WHERE</a:t>
            </a:r>
            <a:r>
              <a:rPr lang="en-US" i="1" dirty="0"/>
              <a:t> id &lt; 4</a:t>
            </a:r>
            <a:endParaRPr lang="en-US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53516"/>
              </p:ext>
            </p:extLst>
          </p:nvPr>
        </p:nvGraphicFramePr>
        <p:xfrm>
          <a:off x="3225800" y="621830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81182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7395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89729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75039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8165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32278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93915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4438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21544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45077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22608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18080" y="5812587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65183" y="5820872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69686" y="5812587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3</a:t>
            </a:r>
          </a:p>
        </p:txBody>
      </p:sp>
    </p:spTree>
    <p:extLst>
      <p:ext uri="{BB962C8B-B14F-4D97-AF65-F5344CB8AC3E}">
        <p14:creationId xmlns:p14="http://schemas.microsoft.com/office/powerpoint/2010/main" val="1358954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859852"/>
            <a:ext cx="11725427" cy="4814777"/>
          </a:xfrm>
        </p:spPr>
        <p:txBody>
          <a:bodyPr/>
          <a:lstStyle/>
          <a:p>
            <a:r>
              <a:rPr lang="en-US" dirty="0"/>
              <a:t>To read page </a:t>
            </a:r>
            <a:r>
              <a:rPr lang="en-US" i="1" dirty="0"/>
              <a:t>N</a:t>
            </a:r>
            <a:r>
              <a:rPr lang="en-US" dirty="0"/>
              <a:t>, we first must read the previous </a:t>
            </a:r>
            <a:r>
              <a:rPr lang="en-US" i="1" dirty="0"/>
              <a:t>N-1</a:t>
            </a:r>
            <a:r>
              <a:rPr lang="en-US" dirty="0"/>
              <a:t> pages, to know lowest id of page </a:t>
            </a:r>
            <a:r>
              <a:rPr lang="en-US" i="1" dirty="0"/>
              <a:t>N-1</a:t>
            </a:r>
          </a:p>
          <a:p>
            <a:pPr lvl="1"/>
            <a:r>
              <a:rPr lang="en-US" dirty="0"/>
              <a:t>can’t jump directly to a specific page, but no problem if we iterate over them in order</a:t>
            </a:r>
          </a:p>
          <a:p>
            <a:r>
              <a:rPr lang="en-US" dirty="0"/>
              <a:t>Need to keep track of last read item</a:t>
            </a:r>
          </a:p>
          <a:p>
            <a:pPr lvl="1"/>
            <a:r>
              <a:rPr lang="en-US" dirty="0"/>
              <a:t>all of its columns involved in the ORDER BY, more on this later…</a:t>
            </a:r>
          </a:p>
        </p:txBody>
      </p:sp>
    </p:spTree>
    <p:extLst>
      <p:ext uri="{BB962C8B-B14F-4D97-AF65-F5344CB8AC3E}">
        <p14:creationId xmlns:p14="http://schemas.microsoft.com/office/powerpoint/2010/main" val="1066986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1: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17" y="1825624"/>
            <a:ext cx="6637603" cy="4809887"/>
          </a:xfrm>
        </p:spPr>
        <p:txBody>
          <a:bodyPr>
            <a:normAutofit/>
          </a:bodyPr>
          <a:lstStyle/>
          <a:p>
            <a:r>
              <a:rPr lang="en-US" dirty="0"/>
              <a:t>Example, N=20, reading Page 501</a:t>
            </a:r>
          </a:p>
          <a:p>
            <a:r>
              <a:rPr lang="en-US" dirty="0"/>
              <a:t>Assume read all previous pages, where X is lowest id in Page 500</a:t>
            </a:r>
          </a:p>
          <a:p>
            <a:r>
              <a:rPr lang="en-US" dirty="0"/>
              <a:t>Keep buffer B of only size 20</a:t>
            </a:r>
          </a:p>
          <a:p>
            <a:r>
              <a:rPr lang="en-US" dirty="0"/>
              <a:t>No need to keep track of top 1-1000, as </a:t>
            </a:r>
            <a:r>
              <a:rPr lang="en-US" i="1" dirty="0"/>
              <a:t>“WHERE id &lt; X”</a:t>
            </a:r>
            <a:r>
              <a:rPr lang="en-US" dirty="0"/>
              <a:t> takes care of it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6852" y="2311282"/>
            <a:ext cx="2030266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Process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Postgress</a:t>
            </a:r>
            <a:r>
              <a:rPr lang="en-US" dirty="0"/>
              <a:t>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968357" y="2311282"/>
            <a:ext cx="2163335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Permanent Storage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, hard-drive)</a:t>
            </a: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8697118" y="2768482"/>
            <a:ext cx="1271239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11362" y="231128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75721" y="2913306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22582"/>
              </p:ext>
            </p:extLst>
          </p:nvPr>
        </p:nvGraphicFramePr>
        <p:xfrm>
          <a:off x="6725621" y="3784735"/>
          <a:ext cx="1912728" cy="960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728">
                  <a:extLst>
                    <a:ext uri="{9D8B030D-6E8A-4147-A177-3AD203B41FA5}">
                      <a16:colId xmlns:a16="http://schemas.microsoft.com/office/drawing/2014/main" val="1548635407"/>
                    </a:ext>
                  </a:extLst>
                </a:gridCol>
              </a:tblGrid>
              <a:tr h="960756">
                <a:tc>
                  <a:txBody>
                    <a:bodyPr/>
                    <a:lstStyle/>
                    <a:p>
                      <a:r>
                        <a:rPr lang="en-US" dirty="0"/>
                        <a:t>Top 1000-1019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elements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ie</a:t>
                      </a:r>
                      <a:r>
                        <a:rPr lang="en-US" dirty="0"/>
                        <a:t> page 501)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8905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stCxn id="9" idx="0"/>
            <a:endCxn id="4" idx="2"/>
          </p:cNvCxnSpPr>
          <p:nvPr/>
        </p:nvCxnSpPr>
        <p:spPr>
          <a:xfrm flipV="1">
            <a:off x="7681985" y="3225682"/>
            <a:ext cx="0" cy="559053"/>
          </a:xfrm>
          <a:prstGeom prst="straightConnector1">
            <a:avLst/>
          </a:prstGeom>
          <a:ln w="444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55761" y="408044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22698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327" y="365125"/>
            <a:ext cx="11726622" cy="1325563"/>
          </a:xfrm>
        </p:spPr>
        <p:txBody>
          <a:bodyPr>
            <a:normAutofit/>
          </a:bodyPr>
          <a:lstStyle/>
          <a:p>
            <a:r>
              <a:rPr lang="en-US" dirty="0"/>
              <a:t>Benefit 2: Data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05" y="1825625"/>
            <a:ext cx="11945877" cy="2309247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/>
              <a:t>Question</a:t>
            </a:r>
            <a:r>
              <a:rPr lang="en-US" dirty="0"/>
              <a:t>: what if, after reading Page 1, someone else does a DELETE of an element in first page? </a:t>
            </a:r>
          </a:p>
          <a:p>
            <a:r>
              <a:rPr lang="en-US" i="1" dirty="0"/>
              <a:t>Answer</a:t>
            </a:r>
            <a:r>
              <a:rPr lang="en-US" dirty="0"/>
              <a:t>: no problem!</a:t>
            </a:r>
          </a:p>
          <a:p>
            <a:r>
              <a:rPr lang="en-US" dirty="0" err="1"/>
              <a:t>Eg</a:t>
            </a:r>
            <a:r>
              <a:rPr lang="en-US" dirty="0"/>
              <a:t>, assume page size </a:t>
            </a:r>
            <a:r>
              <a:rPr lang="en-US" i="1" dirty="0"/>
              <a:t>N=3</a:t>
            </a:r>
            <a:r>
              <a:rPr lang="en-US" dirty="0"/>
              <a:t>, and someone removes id 8</a:t>
            </a:r>
          </a:p>
          <a:p>
            <a:r>
              <a:rPr lang="en-US" dirty="0"/>
              <a:t>Due to “</a:t>
            </a:r>
            <a:r>
              <a:rPr lang="en-US" i="1" dirty="0"/>
              <a:t>WHERE id &lt; 7</a:t>
            </a:r>
            <a:r>
              <a:rPr lang="en-US" dirty="0"/>
              <a:t>”, the value 6 is not skipped when reading Page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25800" y="442373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81182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7395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89729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75039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8165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32278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93915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4438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21544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45077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22608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53329"/>
              </p:ext>
            </p:extLst>
          </p:nvPr>
        </p:nvGraphicFramePr>
        <p:xfrm>
          <a:off x="3225800" y="531187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811824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7395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389729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75039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8165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32278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93915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4438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21544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45077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22608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4577" y="4425242"/>
            <a:ext cx="241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Reading Page 1: &lt;9,8,7&gt;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4576" y="5311873"/>
            <a:ext cx="2469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Deleting value 8</a:t>
            </a:r>
          </a:p>
          <a:p>
            <a:r>
              <a:rPr lang="en-US" dirty="0"/>
              <a:t>Reading Page 2: &lt;6,5,4&gt;</a:t>
            </a:r>
          </a:p>
          <a:p>
            <a:r>
              <a:rPr lang="en-US" dirty="0"/>
              <a:t>Value 6 is NOT skipped…</a:t>
            </a:r>
          </a:p>
        </p:txBody>
      </p:sp>
      <p:sp>
        <p:nvSpPr>
          <p:cNvPr id="8" name="Multiply 7"/>
          <p:cNvSpPr/>
          <p:nvPr/>
        </p:nvSpPr>
        <p:spPr>
          <a:xfrm>
            <a:off x="4229711" y="4573521"/>
            <a:ext cx="405856" cy="4421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18080" y="401801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65183" y="4026301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69686" y="401801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15166" y="5700161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43100" y="5700161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3</a:t>
            </a:r>
          </a:p>
        </p:txBody>
      </p:sp>
    </p:spTree>
    <p:extLst>
      <p:ext uri="{BB962C8B-B14F-4D97-AF65-F5344CB8AC3E}">
        <p14:creationId xmlns:p14="http://schemas.microsoft.com/office/powerpoint/2010/main" val="3666482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Multi-Column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169" y="1825625"/>
            <a:ext cx="11725836" cy="48392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might be different ways to order data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posts in a discussion forum sorted in chronological order</a:t>
            </a:r>
          </a:p>
          <a:p>
            <a:r>
              <a:rPr lang="en-US" dirty="0"/>
              <a:t>Ordering MUST be </a:t>
            </a:r>
            <a:r>
              <a:rPr lang="en-US" i="1" dirty="0"/>
              <a:t>deterministic</a:t>
            </a:r>
            <a:r>
              <a:rPr lang="en-US" dirty="0"/>
              <a:t> and </a:t>
            </a:r>
            <a:r>
              <a:rPr lang="en-US" i="1" dirty="0"/>
              <a:t>strict</a:t>
            </a:r>
          </a:p>
          <a:p>
            <a:pPr lvl="1"/>
            <a:r>
              <a:rPr lang="en-US" dirty="0"/>
              <a:t>no 2 elements must be equal for the ordering relations</a:t>
            </a:r>
          </a:p>
          <a:p>
            <a:pPr lvl="1"/>
            <a:r>
              <a:rPr lang="en-US" dirty="0"/>
              <a:t>otherwise, multiple SELECTs on different pages could give inconsistent results if the actual returned values are in different order when equivalent</a:t>
            </a:r>
          </a:p>
          <a:p>
            <a:r>
              <a:rPr lang="en-US" dirty="0"/>
              <a:t>Given some properties (</a:t>
            </a:r>
            <a:r>
              <a:rPr lang="en-US" dirty="0" err="1"/>
              <a:t>eg</a:t>
            </a:r>
            <a:r>
              <a:rPr lang="en-US" dirty="0"/>
              <a:t> Time) which do not guarantee strictness (</a:t>
            </a:r>
            <a:r>
              <a:rPr lang="en-US" dirty="0" err="1"/>
              <a:t>ie</a:t>
            </a:r>
            <a:r>
              <a:rPr lang="en-US" dirty="0"/>
              <a:t> 2 or more elements with same value), can sort by a unique second parameter (</a:t>
            </a:r>
            <a:r>
              <a:rPr lang="en-US" dirty="0" err="1"/>
              <a:t>eg</a:t>
            </a:r>
            <a:r>
              <a:rPr lang="en-US" dirty="0"/>
              <a:t>, the primary key) when ties</a:t>
            </a:r>
          </a:p>
        </p:txBody>
      </p:sp>
    </p:spTree>
    <p:extLst>
      <p:ext uri="{BB962C8B-B14F-4D97-AF65-F5344CB8AC3E}">
        <p14:creationId xmlns:p14="http://schemas.microsoft.com/office/powerpoint/2010/main" val="3914037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492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1427561"/>
            <a:ext cx="11862751" cy="17097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Books sorted only by YEAR in the ORDER BY</a:t>
            </a:r>
          </a:p>
          <a:p>
            <a:r>
              <a:rPr lang="en-US" dirty="0"/>
              <a:t>Asking for first page twice could give 2 totally different sets</a:t>
            </a:r>
          </a:p>
          <a:p>
            <a:pPr lvl="1"/>
            <a:r>
              <a:rPr lang="en-US" dirty="0"/>
              <a:t>reading 2</a:t>
            </a:r>
            <a:r>
              <a:rPr lang="en-US" baseline="30000" dirty="0"/>
              <a:t>nd</a:t>
            </a:r>
            <a:r>
              <a:rPr lang="en-US" dirty="0"/>
              <a:t> page then could lead to re-read some rows while skipping some others</a:t>
            </a:r>
          </a:p>
          <a:p>
            <a:r>
              <a:rPr lang="en-US" i="1" dirty="0"/>
              <a:t>SELECT * from Book order by YEAR </a:t>
            </a:r>
            <a:r>
              <a:rPr lang="en-US" i="1" dirty="0" err="1"/>
              <a:t>desc</a:t>
            </a:r>
            <a:r>
              <a:rPr lang="en-US" i="1" dirty="0"/>
              <a:t> limit 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723424"/>
              </p:ext>
            </p:extLst>
          </p:nvPr>
        </p:nvGraphicFramePr>
        <p:xfrm>
          <a:off x="635678" y="3736697"/>
          <a:ext cx="26991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97">
                  <a:extLst>
                    <a:ext uri="{9D8B030D-6E8A-4147-A177-3AD203B41FA5}">
                      <a16:colId xmlns:a16="http://schemas.microsoft.com/office/drawing/2014/main" val="3403855216"/>
                    </a:ext>
                  </a:extLst>
                </a:gridCol>
                <a:gridCol w="1349597">
                  <a:extLst>
                    <a:ext uri="{9D8B030D-6E8A-4147-A177-3AD203B41FA5}">
                      <a16:colId xmlns:a16="http://schemas.microsoft.com/office/drawing/2014/main" val="1385703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5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9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5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43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8674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617808"/>
              </p:ext>
            </p:extLst>
          </p:nvPr>
        </p:nvGraphicFramePr>
        <p:xfrm>
          <a:off x="6128598" y="3670291"/>
          <a:ext cx="269919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97">
                  <a:extLst>
                    <a:ext uri="{9D8B030D-6E8A-4147-A177-3AD203B41FA5}">
                      <a16:colId xmlns:a16="http://schemas.microsoft.com/office/drawing/2014/main" val="3403855216"/>
                    </a:ext>
                  </a:extLst>
                </a:gridCol>
                <a:gridCol w="1349597">
                  <a:extLst>
                    <a:ext uri="{9D8B030D-6E8A-4147-A177-3AD203B41FA5}">
                      <a16:colId xmlns:a16="http://schemas.microsoft.com/office/drawing/2014/main" val="1385703519"/>
                    </a:ext>
                  </a:extLst>
                </a:gridCol>
              </a:tblGrid>
              <a:tr h="251504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5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9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5599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61752"/>
              </p:ext>
            </p:extLst>
          </p:nvPr>
        </p:nvGraphicFramePr>
        <p:xfrm>
          <a:off x="5034088" y="5355757"/>
          <a:ext cx="2699194" cy="1481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97">
                  <a:extLst>
                    <a:ext uri="{9D8B030D-6E8A-4147-A177-3AD203B41FA5}">
                      <a16:colId xmlns:a16="http://schemas.microsoft.com/office/drawing/2014/main" val="3403855216"/>
                    </a:ext>
                  </a:extLst>
                </a:gridCol>
                <a:gridCol w="1349597">
                  <a:extLst>
                    <a:ext uri="{9D8B030D-6E8A-4147-A177-3AD203B41FA5}">
                      <a16:colId xmlns:a16="http://schemas.microsoft.com/office/drawing/2014/main" val="1385703519"/>
                    </a:ext>
                  </a:extLst>
                </a:gridCol>
              </a:tblGrid>
              <a:tr h="368861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5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9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55999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3334872" y="4409431"/>
            <a:ext cx="2793726" cy="43978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7" idx="1"/>
          </p:cNvCxnSpPr>
          <p:nvPr/>
        </p:nvCxnSpPr>
        <p:spPr>
          <a:xfrm>
            <a:off x="3334872" y="4849217"/>
            <a:ext cx="1699216" cy="124723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38041" y="5588357"/>
            <a:ext cx="8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21984" y="4364598"/>
            <a:ext cx="8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988000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75" y="1825625"/>
            <a:ext cx="11911649" cy="2135145"/>
          </a:xfrm>
        </p:spPr>
        <p:txBody>
          <a:bodyPr/>
          <a:lstStyle/>
          <a:p>
            <a:r>
              <a:rPr lang="en-US" dirty="0"/>
              <a:t>If ordering is strict, then 2 SELECTs will have exactly same result</a:t>
            </a:r>
          </a:p>
          <a:p>
            <a:r>
              <a:rPr lang="en-US" i="1" dirty="0"/>
              <a:t>SELECT * from Book order by YEAR </a:t>
            </a:r>
            <a:r>
              <a:rPr lang="en-US" i="1" dirty="0" err="1"/>
              <a:t>desc</a:t>
            </a:r>
            <a:r>
              <a:rPr lang="en-US" i="1" dirty="0"/>
              <a:t>, ID </a:t>
            </a:r>
            <a:r>
              <a:rPr lang="en-US" i="1" dirty="0" err="1"/>
              <a:t>desc</a:t>
            </a:r>
            <a:r>
              <a:rPr lang="en-US" i="1" dirty="0"/>
              <a:t> limit 3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134077"/>
              </p:ext>
            </p:extLst>
          </p:nvPr>
        </p:nvGraphicFramePr>
        <p:xfrm>
          <a:off x="875280" y="4113214"/>
          <a:ext cx="26991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97">
                  <a:extLst>
                    <a:ext uri="{9D8B030D-6E8A-4147-A177-3AD203B41FA5}">
                      <a16:colId xmlns:a16="http://schemas.microsoft.com/office/drawing/2014/main" val="3403855216"/>
                    </a:ext>
                  </a:extLst>
                </a:gridCol>
                <a:gridCol w="1349597">
                  <a:extLst>
                    <a:ext uri="{9D8B030D-6E8A-4147-A177-3AD203B41FA5}">
                      <a16:colId xmlns:a16="http://schemas.microsoft.com/office/drawing/2014/main" val="1385703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5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9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5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43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8674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648408"/>
              </p:ext>
            </p:extLst>
          </p:nvPr>
        </p:nvGraphicFramePr>
        <p:xfrm>
          <a:off x="6368200" y="4486594"/>
          <a:ext cx="269919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97">
                  <a:extLst>
                    <a:ext uri="{9D8B030D-6E8A-4147-A177-3AD203B41FA5}">
                      <a16:colId xmlns:a16="http://schemas.microsoft.com/office/drawing/2014/main" val="3403855216"/>
                    </a:ext>
                  </a:extLst>
                </a:gridCol>
                <a:gridCol w="1349597">
                  <a:extLst>
                    <a:ext uri="{9D8B030D-6E8A-4147-A177-3AD203B41FA5}">
                      <a16:colId xmlns:a16="http://schemas.microsoft.com/office/drawing/2014/main" val="1385703519"/>
                    </a:ext>
                  </a:extLst>
                </a:gridCol>
              </a:tblGrid>
              <a:tr h="251504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5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9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55999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3574474" y="5225734"/>
            <a:ext cx="279372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94579" y="4788934"/>
            <a:ext cx="8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4064555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915" y="86940"/>
            <a:ext cx="10515600" cy="1325563"/>
          </a:xfrm>
        </p:spPr>
        <p:txBody>
          <a:bodyPr/>
          <a:lstStyle/>
          <a:p>
            <a:r>
              <a:rPr lang="en-US" dirty="0"/>
              <a:t>What About 2</a:t>
            </a:r>
            <a:r>
              <a:rPr lang="en-US" baseline="30000" dirty="0"/>
              <a:t>nd</a:t>
            </a:r>
            <a:r>
              <a:rPr lang="en-US" dirty="0"/>
              <a:t> Page?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17" y="1369156"/>
            <a:ext cx="11265783" cy="28703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WHERE only based on YEAR, we could lose data when iterating</a:t>
            </a:r>
          </a:p>
          <a:p>
            <a:r>
              <a:rPr lang="en-US" dirty="0"/>
              <a:t>WHERE must be based on all columns in the ORDER BY</a:t>
            </a:r>
          </a:p>
          <a:p>
            <a:r>
              <a:rPr lang="en-US" i="1" dirty="0"/>
              <a:t>SELECT * from Book order by YEAR </a:t>
            </a:r>
            <a:r>
              <a:rPr lang="en-US" i="1" dirty="0" err="1"/>
              <a:t>desc</a:t>
            </a:r>
            <a:r>
              <a:rPr lang="en-US" i="1" dirty="0"/>
              <a:t>, ID </a:t>
            </a:r>
            <a:r>
              <a:rPr lang="en-US" i="1" dirty="0" err="1"/>
              <a:t>desc</a:t>
            </a:r>
            <a:r>
              <a:rPr lang="en-US" i="1" dirty="0"/>
              <a:t> limit 3 </a:t>
            </a:r>
            <a:r>
              <a:rPr lang="en-US" b="1" i="1" dirty="0"/>
              <a:t>where YEAR &lt; 2019</a:t>
            </a:r>
          </a:p>
          <a:p>
            <a:r>
              <a:rPr lang="en-US" dirty="0"/>
              <a:t>The row &lt;2019,1&gt; would be wrongly skipped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207102"/>
              </p:ext>
            </p:extLst>
          </p:nvPr>
        </p:nvGraphicFramePr>
        <p:xfrm>
          <a:off x="1613646" y="4486594"/>
          <a:ext cx="26991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97">
                  <a:extLst>
                    <a:ext uri="{9D8B030D-6E8A-4147-A177-3AD203B41FA5}">
                      <a16:colId xmlns:a16="http://schemas.microsoft.com/office/drawing/2014/main" val="3403855216"/>
                    </a:ext>
                  </a:extLst>
                </a:gridCol>
                <a:gridCol w="1349597">
                  <a:extLst>
                    <a:ext uri="{9D8B030D-6E8A-4147-A177-3AD203B41FA5}">
                      <a16:colId xmlns:a16="http://schemas.microsoft.com/office/drawing/2014/main" val="1385703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5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9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5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43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8674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79857"/>
              </p:ext>
            </p:extLst>
          </p:nvPr>
        </p:nvGraphicFramePr>
        <p:xfrm>
          <a:off x="7106566" y="5228274"/>
          <a:ext cx="269919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97">
                  <a:extLst>
                    <a:ext uri="{9D8B030D-6E8A-4147-A177-3AD203B41FA5}">
                      <a16:colId xmlns:a16="http://schemas.microsoft.com/office/drawing/2014/main" val="3403855216"/>
                    </a:ext>
                  </a:extLst>
                </a:gridCol>
                <a:gridCol w="1349597">
                  <a:extLst>
                    <a:ext uri="{9D8B030D-6E8A-4147-A177-3AD203B41FA5}">
                      <a16:colId xmlns:a16="http://schemas.microsoft.com/office/drawing/2014/main" val="1385703519"/>
                    </a:ext>
                  </a:extLst>
                </a:gridCol>
              </a:tblGrid>
              <a:tr h="251504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5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225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 flipV="1">
            <a:off x="4312840" y="5596574"/>
            <a:ext cx="2793726" cy="254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32945" y="5162314"/>
            <a:ext cx="8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73869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/>
              <a:t>HTTP request can fail due to a 4xx or 5xx error</a:t>
            </a:r>
          </a:p>
          <a:p>
            <a:r>
              <a:rPr lang="en-US" dirty="0"/>
              <a:t>But what was the reason?</a:t>
            </a:r>
          </a:p>
          <a:p>
            <a:r>
              <a:rPr lang="en-US" dirty="0"/>
              <a:t>How to tell the user that a 400 was due to an invalid query parameter s/he provided?</a:t>
            </a:r>
          </a:p>
          <a:p>
            <a:r>
              <a:rPr lang="en-US" dirty="0"/>
              <a:t>Not so great solution: provide an </a:t>
            </a:r>
            <a:r>
              <a:rPr lang="en-US" i="1" dirty="0"/>
              <a:t>error message</a:t>
            </a:r>
            <a:r>
              <a:rPr lang="en-US" dirty="0"/>
              <a:t> as a HTML body payload</a:t>
            </a:r>
          </a:p>
          <a:p>
            <a:r>
              <a:rPr lang="en-US" dirty="0"/>
              <a:t>Why not so great? Need to marshal payloads in different ways based on status code…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 JSON when OK, and HTML when errors</a:t>
            </a:r>
          </a:p>
        </p:txBody>
      </p:sp>
    </p:spTree>
    <p:extLst>
      <p:ext uri="{BB962C8B-B14F-4D97-AF65-F5344CB8AC3E}">
        <p14:creationId xmlns:p14="http://schemas.microsoft.com/office/powerpoint/2010/main" val="19543934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Fix: Handle Matches in 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61" y="1825625"/>
            <a:ext cx="11828521" cy="2149816"/>
          </a:xfrm>
        </p:spPr>
        <p:txBody>
          <a:bodyPr/>
          <a:lstStyle/>
          <a:p>
            <a:r>
              <a:rPr lang="en-US" dirty="0"/>
              <a:t>Last element in first page: &lt;2019,3&gt;</a:t>
            </a:r>
          </a:p>
          <a:p>
            <a:r>
              <a:rPr lang="en-US" dirty="0"/>
              <a:t>Page 2: </a:t>
            </a:r>
            <a:r>
              <a:rPr lang="en-US" i="1" dirty="0"/>
              <a:t>SELECT * from Book order by YEAR </a:t>
            </a:r>
            <a:r>
              <a:rPr lang="en-US" i="1" dirty="0" err="1"/>
              <a:t>desc</a:t>
            </a:r>
            <a:r>
              <a:rPr lang="en-US" i="1" dirty="0"/>
              <a:t>, ID </a:t>
            </a:r>
            <a:r>
              <a:rPr lang="en-US" i="1" dirty="0" err="1"/>
              <a:t>desc</a:t>
            </a:r>
            <a:r>
              <a:rPr lang="en-US" i="1" dirty="0"/>
              <a:t> limit 3 where </a:t>
            </a:r>
            <a:r>
              <a:rPr lang="en-US" b="1" i="1" dirty="0"/>
              <a:t>YEAR &lt; 2019 or (YEAR = 2019 and ID &lt; 3)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089631"/>
              </p:ext>
            </p:extLst>
          </p:nvPr>
        </p:nvGraphicFramePr>
        <p:xfrm>
          <a:off x="1613646" y="4486594"/>
          <a:ext cx="26991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97">
                  <a:extLst>
                    <a:ext uri="{9D8B030D-6E8A-4147-A177-3AD203B41FA5}">
                      <a16:colId xmlns:a16="http://schemas.microsoft.com/office/drawing/2014/main" val="3403855216"/>
                    </a:ext>
                  </a:extLst>
                </a:gridCol>
                <a:gridCol w="1349597">
                  <a:extLst>
                    <a:ext uri="{9D8B030D-6E8A-4147-A177-3AD203B41FA5}">
                      <a16:colId xmlns:a16="http://schemas.microsoft.com/office/drawing/2014/main" val="1385703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5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9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5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43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8674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031573"/>
              </p:ext>
            </p:extLst>
          </p:nvPr>
        </p:nvGraphicFramePr>
        <p:xfrm>
          <a:off x="7106566" y="5047934"/>
          <a:ext cx="2699194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97">
                  <a:extLst>
                    <a:ext uri="{9D8B030D-6E8A-4147-A177-3AD203B41FA5}">
                      <a16:colId xmlns:a16="http://schemas.microsoft.com/office/drawing/2014/main" val="3403855216"/>
                    </a:ext>
                  </a:extLst>
                </a:gridCol>
                <a:gridCol w="1349597">
                  <a:extLst>
                    <a:ext uri="{9D8B030D-6E8A-4147-A177-3AD203B41FA5}">
                      <a16:colId xmlns:a16="http://schemas.microsoft.com/office/drawing/2014/main" val="1385703519"/>
                    </a:ext>
                  </a:extLst>
                </a:gridCol>
              </a:tblGrid>
              <a:tr h="251504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59644"/>
                  </a:ext>
                </a:extLst>
              </a:tr>
              <a:tr h="251504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4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09225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4312840" y="5599114"/>
            <a:ext cx="279372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32945" y="5162314"/>
            <a:ext cx="8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2419421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32" y="1490205"/>
            <a:ext cx="11860713" cy="1971801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dto</a:t>
            </a:r>
            <a:r>
              <a:rPr lang="en-US" dirty="0"/>
              <a:t>, can simply have a “</a:t>
            </a:r>
            <a:r>
              <a:rPr lang="en-US" i="1" dirty="0"/>
              <a:t>next</a:t>
            </a:r>
            <a:r>
              <a:rPr lang="en-US" dirty="0"/>
              <a:t>” link URL</a:t>
            </a:r>
          </a:p>
          <a:p>
            <a:r>
              <a:rPr lang="en-US" dirty="0"/>
              <a:t>Need 2 query parameters to keep track of last item in current 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586781" y="4146585"/>
            <a:ext cx="112661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/>
              <a:t>dto</a:t>
            </a:r>
            <a:r>
              <a:rPr lang="en-US" sz="3600" dirty="0"/>
              <a:t> = {  </a:t>
            </a:r>
          </a:p>
          <a:p>
            <a:r>
              <a:rPr lang="en-US" sz="3600" dirty="0"/>
              <a:t>	“</a:t>
            </a:r>
            <a:r>
              <a:rPr lang="en-US" sz="3600" b="1" dirty="0"/>
              <a:t>list</a:t>
            </a:r>
            <a:r>
              <a:rPr lang="en-US" sz="3600" dirty="0"/>
              <a:t>”: [ … ],    </a:t>
            </a:r>
            <a:r>
              <a:rPr lang="en-US" sz="3600" i="1" dirty="0"/>
              <a:t>//the actual payload</a:t>
            </a:r>
          </a:p>
          <a:p>
            <a:r>
              <a:rPr lang="en-US" sz="3600" i="1" dirty="0"/>
              <a:t>   </a:t>
            </a:r>
            <a:r>
              <a:rPr lang="en-US" sz="3600" dirty="0"/>
              <a:t>      </a:t>
            </a:r>
            <a:r>
              <a:rPr lang="en-US" sz="3600" i="1" dirty="0"/>
              <a:t>“</a:t>
            </a:r>
            <a:r>
              <a:rPr lang="en-US" sz="3600" b="1" i="1" dirty="0"/>
              <a:t>next</a:t>
            </a:r>
            <a:r>
              <a:rPr lang="en-US" sz="3600" i="1" dirty="0"/>
              <a:t>”: “/</a:t>
            </a:r>
            <a:r>
              <a:rPr lang="en-US" sz="3600" i="1" dirty="0" err="1"/>
              <a:t>books?</a:t>
            </a:r>
            <a:r>
              <a:rPr lang="en-US" sz="3600" b="1" i="1" dirty="0" err="1"/>
              <a:t>keysetId</a:t>
            </a:r>
            <a:r>
              <a:rPr lang="en-US" sz="3600" i="1" dirty="0"/>
              <a:t>=3&amp;</a:t>
            </a:r>
            <a:r>
              <a:rPr lang="en-US" sz="3600" b="1" i="1" dirty="0"/>
              <a:t>keysetYear</a:t>
            </a:r>
            <a:r>
              <a:rPr lang="en-US" sz="3600" i="1" dirty="0"/>
              <a:t>=2019”</a:t>
            </a:r>
          </a:p>
          <a:p>
            <a:r>
              <a:rPr lang="en-US" sz="3600" i="1" dirty="0"/>
              <a:t>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64642"/>
            <a:ext cx="10515600" cy="1325563"/>
          </a:xfrm>
        </p:spPr>
        <p:txBody>
          <a:bodyPr/>
          <a:lstStyle/>
          <a:p>
            <a:r>
              <a:rPr lang="en-US" dirty="0"/>
              <a:t>JSON Marshalling</a:t>
            </a:r>
          </a:p>
        </p:txBody>
      </p:sp>
    </p:spTree>
    <p:extLst>
      <p:ext uri="{BB962C8B-B14F-4D97-AF65-F5344CB8AC3E}">
        <p14:creationId xmlns:p14="http://schemas.microsoft.com/office/powerpoint/2010/main" val="2383884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Expansion</a:t>
            </a:r>
          </a:p>
        </p:txBody>
      </p:sp>
    </p:spTree>
    <p:extLst>
      <p:ext uri="{BB962C8B-B14F-4D97-AF65-F5344CB8AC3E}">
        <p14:creationId xmlns:p14="http://schemas.microsoft.com/office/powerpoint/2010/main" val="22471118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55" y="1825624"/>
            <a:ext cx="11796584" cy="4855261"/>
          </a:xfrm>
        </p:spPr>
        <p:txBody>
          <a:bodyPr>
            <a:normAutofit/>
          </a:bodyPr>
          <a:lstStyle/>
          <a:p>
            <a:r>
              <a:rPr lang="en-US" dirty="0"/>
              <a:t>A “</a:t>
            </a:r>
            <a:r>
              <a:rPr lang="en-US" i="1" dirty="0"/>
              <a:t>news</a:t>
            </a:r>
            <a:r>
              <a:rPr lang="en-US" dirty="0"/>
              <a:t>” might have a </a:t>
            </a:r>
            <a:r>
              <a:rPr lang="en-US" i="1" dirty="0"/>
              <a:t>list</a:t>
            </a:r>
            <a:r>
              <a:rPr lang="en-US" dirty="0"/>
              <a:t> of “</a:t>
            </a:r>
            <a:r>
              <a:rPr lang="en-US" i="1" dirty="0"/>
              <a:t>comments</a:t>
            </a:r>
            <a:r>
              <a:rPr lang="en-US" dirty="0"/>
              <a:t>”</a:t>
            </a:r>
          </a:p>
          <a:p>
            <a:r>
              <a:rPr lang="en-US" dirty="0"/>
              <a:t>A “</a:t>
            </a:r>
            <a:r>
              <a:rPr lang="en-US" i="1" dirty="0"/>
              <a:t>news</a:t>
            </a:r>
            <a:r>
              <a:rPr lang="en-US" dirty="0"/>
              <a:t>” might also have a </a:t>
            </a:r>
            <a:r>
              <a:rPr lang="en-US" i="1" dirty="0"/>
              <a:t>list</a:t>
            </a:r>
            <a:r>
              <a:rPr lang="en-US" dirty="0"/>
              <a:t> of “</a:t>
            </a:r>
            <a:r>
              <a:rPr lang="en-US" i="1" dirty="0"/>
              <a:t>users</a:t>
            </a:r>
            <a:r>
              <a:rPr lang="en-US" dirty="0"/>
              <a:t>” that liked it </a:t>
            </a:r>
          </a:p>
          <a:p>
            <a:r>
              <a:rPr lang="en-US" dirty="0"/>
              <a:t>When retrieving a single item, might not want to download as well the hundreds/thousands of other items related to it</a:t>
            </a:r>
          </a:p>
          <a:p>
            <a:r>
              <a:rPr lang="en-US" dirty="0"/>
              <a:t>As returning those lists can be very expensive, can have special query parameters to choose if downloaded or not</a:t>
            </a:r>
          </a:p>
          <a:p>
            <a:r>
              <a:rPr lang="en-US" dirty="0" err="1"/>
              <a:t>Eg</a:t>
            </a:r>
            <a:r>
              <a:rPr lang="en-US" dirty="0"/>
              <a:t>.: </a:t>
            </a:r>
            <a:r>
              <a:rPr lang="en-US" i="1" dirty="0"/>
              <a:t>GET /</a:t>
            </a:r>
            <a:r>
              <a:rPr lang="en-US" i="1" dirty="0" err="1"/>
              <a:t>news?</a:t>
            </a:r>
            <a:r>
              <a:rPr lang="en-US" b="1" i="1" dirty="0" err="1"/>
              <a:t>expand</a:t>
            </a:r>
            <a:r>
              <a:rPr lang="en-US" i="1" dirty="0"/>
              <a:t>=NONE   </a:t>
            </a:r>
            <a:r>
              <a:rPr lang="en-US" dirty="0"/>
              <a:t>(no lists)</a:t>
            </a:r>
          </a:p>
          <a:p>
            <a:r>
              <a:rPr lang="en-US" dirty="0" err="1"/>
              <a:t>Eg</a:t>
            </a:r>
            <a:r>
              <a:rPr lang="en-US" dirty="0"/>
              <a:t>.: </a:t>
            </a:r>
            <a:r>
              <a:rPr lang="en-US" i="1" dirty="0"/>
              <a:t>GET /</a:t>
            </a:r>
            <a:r>
              <a:rPr lang="en-US" i="1" dirty="0" err="1"/>
              <a:t>news?</a:t>
            </a:r>
            <a:r>
              <a:rPr lang="en-US" b="1" i="1" dirty="0" err="1"/>
              <a:t>expand</a:t>
            </a:r>
            <a:r>
              <a:rPr lang="en-US" i="1" dirty="0"/>
              <a:t>=COMMENTS   </a:t>
            </a:r>
            <a:r>
              <a:rPr lang="en-US" dirty="0"/>
              <a:t>(include comments)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59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73" y="1825624"/>
            <a:ext cx="11755395" cy="4847025"/>
          </a:xfrm>
        </p:spPr>
        <p:txBody>
          <a:bodyPr/>
          <a:lstStyle/>
          <a:p>
            <a:r>
              <a:rPr lang="en-US" dirty="0"/>
              <a:t>Option 1: never return those lists</a:t>
            </a:r>
          </a:p>
          <a:p>
            <a:pPr lvl="1"/>
            <a:r>
              <a:rPr lang="en-US" dirty="0"/>
              <a:t>But, then, need further HTTP calls to retrieve those lists if needed</a:t>
            </a:r>
          </a:p>
          <a:p>
            <a:r>
              <a:rPr lang="en-US" dirty="0"/>
              <a:t>Option 2: create “</a:t>
            </a:r>
            <a:r>
              <a:rPr lang="en-US" i="1" dirty="0"/>
              <a:t>expand</a:t>
            </a:r>
            <a:r>
              <a:rPr lang="en-US" dirty="0"/>
              <a:t>” query parameters to control what returned</a:t>
            </a:r>
          </a:p>
          <a:p>
            <a:pPr lvl="1"/>
            <a:r>
              <a:rPr lang="en-US" dirty="0"/>
              <a:t>Good: can return everything needed in a single HTTP request</a:t>
            </a:r>
          </a:p>
          <a:p>
            <a:pPr lvl="1"/>
            <a:r>
              <a:rPr lang="en-US" dirty="0"/>
              <a:t>Bad: needs to implement all the needed cases </a:t>
            </a:r>
            <a:r>
              <a:rPr lang="en-US" i="1" dirty="0"/>
              <a:t>manually</a:t>
            </a:r>
          </a:p>
          <a:p>
            <a:r>
              <a:rPr lang="en-US" i="1" dirty="0" err="1"/>
              <a:t>GraphQL</a:t>
            </a:r>
            <a:r>
              <a:rPr lang="en-US" dirty="0"/>
              <a:t>: a selling point compared to REST is its ability to exactly specify what to return</a:t>
            </a:r>
          </a:p>
          <a:p>
            <a:pPr lvl="1"/>
            <a:r>
              <a:rPr lang="en-US" dirty="0"/>
              <a:t>we will see </a:t>
            </a:r>
            <a:r>
              <a:rPr lang="en-US" dirty="0" err="1"/>
              <a:t>GraphQL</a:t>
            </a:r>
            <a:r>
              <a:rPr lang="en-US" dirty="0"/>
              <a:t> later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7282228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561" y="1825625"/>
            <a:ext cx="11532973" cy="497274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  <a:endParaRPr lang="en-US" b="1" dirty="0"/>
          </a:p>
          <a:p>
            <a:r>
              <a:rPr lang="en-US" b="1" dirty="0"/>
              <a:t>advanced/rest/wrapper</a:t>
            </a:r>
          </a:p>
          <a:p>
            <a:r>
              <a:rPr lang="en-US" b="1" dirty="0"/>
              <a:t>advanced/rest/rest-</a:t>
            </a:r>
            <a:r>
              <a:rPr lang="en-US" b="1" dirty="0" err="1"/>
              <a:t>dto</a:t>
            </a:r>
            <a:endParaRPr lang="en-US" b="1" dirty="0"/>
          </a:p>
          <a:p>
            <a:r>
              <a:rPr lang="en-US" b="1" dirty="0"/>
              <a:t>advanced/rest/exception-handling</a:t>
            </a:r>
          </a:p>
          <a:p>
            <a:r>
              <a:rPr lang="en-US" b="1" dirty="0"/>
              <a:t>advanced/rest/rest-exception</a:t>
            </a:r>
          </a:p>
          <a:p>
            <a:r>
              <a:rPr lang="en-US" b="1" dirty="0"/>
              <a:t>advanced/rest/pagination-offset</a:t>
            </a:r>
          </a:p>
          <a:p>
            <a:r>
              <a:rPr lang="en-US" b="1" dirty="0"/>
              <a:t>advanced/rest/pagination-keyset-gui-v2</a:t>
            </a:r>
          </a:p>
          <a:p>
            <a:r>
              <a:rPr lang="en-US" dirty="0"/>
              <a:t>Study relevant sections in </a:t>
            </a:r>
            <a:r>
              <a:rPr lang="en-US" i="1" dirty="0"/>
              <a:t>RESTful Service Best Practices</a:t>
            </a:r>
          </a:p>
          <a:p>
            <a:r>
              <a:rPr lang="en-US" dirty="0"/>
              <a:t>Study relevant sections in RFC-7230 and RFC-7231 </a:t>
            </a:r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Wrapped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0" y="2949145"/>
            <a:ext cx="8163697" cy="3756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code</a:t>
            </a:r>
            <a:r>
              <a:rPr lang="en-US" dirty="0"/>
              <a:t>”: 400,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status</a:t>
            </a:r>
            <a:r>
              <a:rPr lang="en-US" dirty="0"/>
              <a:t>”: “ERROR”,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data</a:t>
            </a:r>
            <a:r>
              <a:rPr lang="en-US" dirty="0"/>
              <a:t>”: null,</a:t>
            </a:r>
          </a:p>
          <a:p>
            <a:pPr marL="0" indent="0">
              <a:buNone/>
            </a:pPr>
            <a:r>
              <a:rPr lang="en-US" dirty="0"/>
              <a:t>   “</a:t>
            </a:r>
            <a:r>
              <a:rPr lang="en-US" b="1" dirty="0"/>
              <a:t>message</a:t>
            </a:r>
            <a:r>
              <a:rPr lang="en-US" dirty="0"/>
              <a:t>”: “Invalid query parameter x”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75155" y="1552831"/>
            <a:ext cx="5679989" cy="3698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{</a:t>
            </a:r>
          </a:p>
          <a:p>
            <a:pPr marL="0" indent="0">
              <a:buFont typeface="Arial"/>
              <a:buNone/>
            </a:pPr>
            <a:r>
              <a:rPr lang="en-US" dirty="0"/>
              <a:t>   “</a:t>
            </a:r>
            <a:r>
              <a:rPr lang="en-US" b="1" dirty="0"/>
              <a:t>code</a:t>
            </a:r>
            <a:r>
              <a:rPr lang="en-US" dirty="0"/>
              <a:t>”: 200,</a:t>
            </a:r>
          </a:p>
          <a:p>
            <a:pPr marL="0" indent="0">
              <a:buFont typeface="Arial"/>
              <a:buNone/>
            </a:pPr>
            <a:r>
              <a:rPr lang="en-US" dirty="0"/>
              <a:t>   “</a:t>
            </a:r>
            <a:r>
              <a:rPr lang="en-US" b="1" dirty="0"/>
              <a:t>status</a:t>
            </a:r>
            <a:r>
              <a:rPr lang="en-US" dirty="0"/>
              <a:t>”: “SUCCESS”,</a:t>
            </a:r>
          </a:p>
          <a:p>
            <a:pPr marL="0" indent="0">
              <a:buFont typeface="Arial"/>
              <a:buNone/>
            </a:pPr>
            <a:r>
              <a:rPr lang="en-US" dirty="0"/>
              <a:t>   “</a:t>
            </a:r>
            <a:r>
              <a:rPr lang="en-US" b="1" dirty="0"/>
              <a:t>data</a:t>
            </a:r>
            <a:r>
              <a:rPr lang="en-US" dirty="0"/>
              <a:t>”: {foo:4, </a:t>
            </a:r>
            <a:r>
              <a:rPr lang="en-US" dirty="0" err="1"/>
              <a:t>bar:”a</a:t>
            </a:r>
            <a:r>
              <a:rPr lang="en-US" dirty="0"/>
              <a:t>”}</a:t>
            </a:r>
          </a:p>
          <a:p>
            <a:pPr marL="0" indent="0">
              <a:buFont typeface="Arial"/>
              <a:buNone/>
            </a:pPr>
            <a:r>
              <a:rPr lang="en-US" dirty="0"/>
              <a:t>   “</a:t>
            </a:r>
            <a:r>
              <a:rPr lang="en-US" b="1" dirty="0"/>
              <a:t>message</a:t>
            </a:r>
            <a:r>
              <a:rPr lang="en-US" dirty="0"/>
              <a:t>”: null</a:t>
            </a:r>
          </a:p>
          <a:p>
            <a:pPr marL="0" indent="0">
              <a:buFont typeface="Arial"/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9531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24" y="1825624"/>
            <a:ext cx="11714206" cy="4781122"/>
          </a:xfrm>
        </p:spPr>
        <p:txBody>
          <a:bodyPr/>
          <a:lstStyle/>
          <a:p>
            <a:r>
              <a:rPr lang="en-US" dirty="0"/>
              <a:t>Instead of returning a payload directly in the HTTP body of the response, wrap it in a JSON object</a:t>
            </a:r>
          </a:p>
          <a:p>
            <a:r>
              <a:rPr lang="en-US" dirty="0"/>
              <a:t>The payload will be in a field called “</a:t>
            </a:r>
            <a:r>
              <a:rPr lang="en-US" b="1" dirty="0"/>
              <a:t>data</a:t>
            </a:r>
            <a:r>
              <a:rPr lang="en-US" dirty="0"/>
              <a:t>”</a:t>
            </a:r>
          </a:p>
          <a:p>
            <a:r>
              <a:rPr lang="en-US" dirty="0"/>
              <a:t>If there is any error, then “</a:t>
            </a:r>
            <a:r>
              <a:rPr lang="en-US" b="1" dirty="0"/>
              <a:t>data</a:t>
            </a:r>
            <a:r>
              <a:rPr lang="en-US" dirty="0"/>
              <a:t>” will be null, with a field “</a:t>
            </a:r>
            <a:r>
              <a:rPr lang="en-US" b="1" dirty="0"/>
              <a:t>message</a:t>
            </a:r>
            <a:r>
              <a:rPr lang="en-US" dirty="0"/>
              <a:t>” explaining reason, </a:t>
            </a:r>
            <a:r>
              <a:rPr lang="en-US" dirty="0" err="1"/>
              <a:t>ie</a:t>
            </a:r>
            <a:r>
              <a:rPr lang="en-US" dirty="0"/>
              <a:t> the </a:t>
            </a:r>
            <a:r>
              <a:rPr lang="en-US" i="1" dirty="0"/>
              <a:t>error message</a:t>
            </a:r>
          </a:p>
          <a:p>
            <a:r>
              <a:rPr lang="en-US" dirty="0"/>
              <a:t>Can also have fields for the status of the response (</a:t>
            </a:r>
            <a:r>
              <a:rPr lang="en-US" dirty="0" err="1"/>
              <a:t>eg</a:t>
            </a:r>
            <a:r>
              <a:rPr lang="en-US" dirty="0"/>
              <a:t> success vs failure/error) </a:t>
            </a:r>
          </a:p>
        </p:txBody>
      </p:sp>
    </p:spTree>
    <p:extLst>
      <p:ext uri="{BB962C8B-B14F-4D97-AF65-F5344CB8AC3E}">
        <p14:creationId xmlns:p14="http://schemas.microsoft.com/office/powerpoint/2010/main" val="328299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61" y="1825625"/>
            <a:ext cx="11730681" cy="4929402"/>
          </a:xfrm>
        </p:spPr>
        <p:txBody>
          <a:bodyPr>
            <a:normAutofit/>
          </a:bodyPr>
          <a:lstStyle/>
          <a:p>
            <a:r>
              <a:rPr lang="en-US" dirty="0"/>
              <a:t>Error message, if any, is part of the response body, easy to access </a:t>
            </a:r>
          </a:p>
          <a:p>
            <a:endParaRPr lang="en-US" dirty="0"/>
          </a:p>
          <a:p>
            <a:r>
              <a:rPr lang="en-US" dirty="0" err="1"/>
              <a:t>Unmarshaling</a:t>
            </a:r>
            <a:r>
              <a:rPr lang="en-US" dirty="0"/>
              <a:t> of HTTP response payload from JSON regardless of success or failure/error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success and error responses have the same JSON structure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Very limited overhead</a:t>
            </a:r>
          </a:p>
        </p:txBody>
      </p:sp>
    </p:spTree>
    <p:extLst>
      <p:ext uri="{BB962C8B-B14F-4D97-AF65-F5344CB8AC3E}">
        <p14:creationId xmlns:p14="http://schemas.microsoft.com/office/powerpoint/2010/main" val="127196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62" y="1825625"/>
            <a:ext cx="11607114" cy="4822310"/>
          </a:xfrm>
        </p:spPr>
        <p:txBody>
          <a:bodyPr/>
          <a:lstStyle/>
          <a:p>
            <a:r>
              <a:rPr lang="en-US" dirty="0"/>
              <a:t>How to specify which fields to use in a wrapped response?</a:t>
            </a:r>
          </a:p>
          <a:p>
            <a:r>
              <a:rPr lang="en-US" dirty="0"/>
              <a:t>This is not part of HTTP, nor something discussed in REST</a:t>
            </a:r>
          </a:p>
          <a:p>
            <a:r>
              <a:rPr lang="en-US" dirty="0"/>
              <a:t>There is no “standard”</a:t>
            </a:r>
          </a:p>
          <a:p>
            <a:r>
              <a:rPr lang="en-US" dirty="0"/>
              <a:t>Could use your own format for your APIs</a:t>
            </a:r>
          </a:p>
          <a:p>
            <a:r>
              <a:rPr lang="en-US" dirty="0"/>
              <a:t>Or use some existing specification like </a:t>
            </a:r>
            <a:r>
              <a:rPr lang="en-US" i="1" dirty="0" err="1"/>
              <a:t>JSend</a:t>
            </a:r>
            <a:endParaRPr lang="en-US" i="1" dirty="0"/>
          </a:p>
          <a:p>
            <a:pPr lvl="1"/>
            <a:r>
              <a:rPr lang="en-US" i="1" dirty="0">
                <a:hlinkClick r:id="rId2"/>
              </a:rPr>
              <a:t>https://labs.omniti.com/labs/jsend</a:t>
            </a:r>
            <a:endParaRPr lang="en-US" i="1" dirty="0"/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5185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Errors/Validation In Spring</a:t>
            </a:r>
          </a:p>
        </p:txBody>
      </p:sp>
    </p:spTree>
    <p:extLst>
      <p:ext uri="{BB962C8B-B14F-4D97-AF65-F5344CB8AC3E}">
        <p14:creationId xmlns:p14="http://schemas.microsoft.com/office/powerpoint/2010/main" val="12358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16354</TotalTime>
  <Words>2711</Words>
  <Application>Microsoft Macintosh PowerPoint</Application>
  <PresentationFormat>Widescreen</PresentationFormat>
  <Paragraphs>452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Enterprise Programming 2  Lesson 04: Wrapped Responses, Errors and Pagination</vt:lpstr>
      <vt:lpstr>Goals</vt:lpstr>
      <vt:lpstr>Wrapped Responses</vt:lpstr>
      <vt:lpstr>Errors</vt:lpstr>
      <vt:lpstr>JSON Wrapped Response</vt:lpstr>
      <vt:lpstr>Wrapping</vt:lpstr>
      <vt:lpstr>Benefits</vt:lpstr>
      <vt:lpstr>Standard</vt:lpstr>
      <vt:lpstr>Errors/Validation In Spring</vt:lpstr>
      <vt:lpstr>Validation</vt:lpstr>
      <vt:lpstr>Exceptions</vt:lpstr>
      <vt:lpstr>Overriding Spring Defaults</vt:lpstr>
      <vt:lpstr>Pagination</vt:lpstr>
      <vt:lpstr>Amount of Data</vt:lpstr>
      <vt:lpstr>Searches</vt:lpstr>
      <vt:lpstr>Page</vt:lpstr>
      <vt:lpstr>Two Types of Pagination</vt:lpstr>
      <vt:lpstr>Efficiency</vt:lpstr>
      <vt:lpstr>Ordering</vt:lpstr>
      <vt:lpstr>Offset Pagination</vt:lpstr>
      <vt:lpstr>Offset/Limit</vt:lpstr>
      <vt:lpstr>Offset in SQL</vt:lpstr>
      <vt:lpstr>Why Inefficient?</vt:lpstr>
      <vt:lpstr>Reading Pages</vt:lpstr>
      <vt:lpstr>Ex. Reading Page 3</vt:lpstr>
      <vt:lpstr>Problem: Database Modifications</vt:lpstr>
      <vt:lpstr>Links</vt:lpstr>
      <vt:lpstr>PowerPoint Presentation</vt:lpstr>
      <vt:lpstr>Standard</vt:lpstr>
      <vt:lpstr>Keyset Pagination</vt:lpstr>
      <vt:lpstr>Goal: Performance</vt:lpstr>
      <vt:lpstr>SQL WHERE on Last Read Item</vt:lpstr>
      <vt:lpstr>Downside</vt:lpstr>
      <vt:lpstr>Benefit 1: Performance</vt:lpstr>
      <vt:lpstr>Benefit 2: Data Consistency</vt:lpstr>
      <vt:lpstr>Multi-Column Ordering</vt:lpstr>
      <vt:lpstr>Example</vt:lpstr>
      <vt:lpstr>Fixing Ordering</vt:lpstr>
      <vt:lpstr>What About 2nd Page?</vt:lpstr>
      <vt:lpstr>Fix: Handle Matches in WHERE</vt:lpstr>
      <vt:lpstr>JSON Marshalling</vt:lpstr>
      <vt:lpstr>Data Expansion</vt:lpstr>
      <vt:lpstr>Expansion</vt:lpstr>
      <vt:lpstr>Tradeoff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Bogdan Marculescu</cp:lastModifiedBy>
  <cp:revision>459</cp:revision>
  <cp:lastPrinted>2017-12-21T12:07:11Z</cp:lastPrinted>
  <dcterms:created xsi:type="dcterms:W3CDTF">2017-12-10T14:32:25Z</dcterms:created>
  <dcterms:modified xsi:type="dcterms:W3CDTF">2021-09-13T06:12:43Z</dcterms:modified>
</cp:coreProperties>
</file>