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26"/>
  </p:normalViewPr>
  <p:slideViewPr>
    <p:cSldViewPr snapToGrid="0" snapToObjects="1">
      <p:cViewPr varScale="1">
        <p:scale>
          <a:sx n="99" d="100"/>
          <a:sy n="99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Programming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07: SOAP and </a:t>
            </a:r>
            <a:r>
              <a:rPr lang="en-US" dirty="0" err="1"/>
              <a:t>GraphQL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837773" cy="1325563"/>
          </a:xfrm>
        </p:spPr>
        <p:txBody>
          <a:bodyPr>
            <a:normAutofit/>
          </a:bodyPr>
          <a:lstStyle/>
          <a:p>
            <a:r>
              <a:rPr lang="en-US" dirty="0"/>
              <a:t>Graph Query Language (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55395" cy="4896451"/>
          </a:xfrm>
        </p:spPr>
        <p:txBody>
          <a:bodyPr/>
          <a:lstStyle/>
          <a:p>
            <a:r>
              <a:rPr lang="en-US" dirty="0"/>
              <a:t>Made by Facebook </a:t>
            </a:r>
          </a:p>
          <a:p>
            <a:pPr lvl="1"/>
            <a:r>
              <a:rPr lang="en-US" dirty="0"/>
              <a:t>in 2012, but publically released in 2015</a:t>
            </a:r>
          </a:p>
          <a:p>
            <a:r>
              <a:rPr lang="en-US" dirty="0"/>
              <a:t>Actual </a:t>
            </a:r>
            <a:r>
              <a:rPr lang="en-US" i="1" dirty="0"/>
              <a:t>protocol</a:t>
            </a:r>
            <a:r>
              <a:rPr lang="en-US" dirty="0"/>
              <a:t> used to define how an API can be queried with a specific query language</a:t>
            </a:r>
          </a:p>
          <a:p>
            <a:r>
              <a:rPr lang="en-US" dirty="0"/>
              <a:t>A </a:t>
            </a:r>
            <a:r>
              <a:rPr lang="en-US" dirty="0" err="1"/>
              <a:t>GraphQL</a:t>
            </a:r>
            <a:r>
              <a:rPr lang="en-US" dirty="0"/>
              <a:t> Web Service will typically run on HTTP, where the </a:t>
            </a:r>
            <a:r>
              <a:rPr lang="en-US" dirty="0" err="1"/>
              <a:t>GraphQL</a:t>
            </a:r>
            <a:r>
              <a:rPr lang="en-US" dirty="0"/>
              <a:t> queries are sent as part of the HTTP messages</a:t>
            </a:r>
          </a:p>
          <a:p>
            <a:r>
              <a:rPr lang="en-US" dirty="0" err="1"/>
              <a:t>GraphQL</a:t>
            </a:r>
            <a:r>
              <a:rPr lang="en-US" dirty="0"/>
              <a:t> can be used outside of HTTP</a:t>
            </a:r>
          </a:p>
        </p:txBody>
      </p:sp>
    </p:spTree>
    <p:extLst>
      <p:ext uri="{BB962C8B-B14F-4D97-AF65-F5344CB8AC3E}">
        <p14:creationId xmlns:p14="http://schemas.microsoft.com/office/powerpoint/2010/main" val="18915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29565"/>
            <a:ext cx="11941460" cy="115086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API Data as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273547"/>
            <a:ext cx="11744558" cy="1213840"/>
          </a:xfrm>
        </p:spPr>
        <p:txBody>
          <a:bodyPr>
            <a:noAutofit/>
          </a:bodyPr>
          <a:lstStyle/>
          <a:p>
            <a:r>
              <a:rPr lang="en-US" sz="3200" dirty="0" err="1"/>
              <a:t>Eg</a:t>
            </a:r>
            <a:r>
              <a:rPr lang="en-US" sz="3200" dirty="0"/>
              <a:t>, forum posts with comments, and author info</a:t>
            </a:r>
          </a:p>
          <a:p>
            <a:r>
              <a:rPr lang="en-US" sz="3200" dirty="0"/>
              <a:t>On backend, could be saved in a SQL database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1053" y="2544417"/>
            <a:ext cx="2617752" cy="2247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POST: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comments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9062" y="4561883"/>
            <a:ext cx="2326564" cy="2182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COMMENT: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parentPost</a:t>
            </a:r>
            <a:endParaRPr lang="en-US" sz="2800" dirty="0"/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59971" y="2774272"/>
            <a:ext cx="2232455" cy="17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AUTHOR:</a:t>
            </a:r>
          </a:p>
          <a:p>
            <a:r>
              <a:rPr lang="en-US" sz="2800" dirty="0"/>
              <a:t>- name</a:t>
            </a:r>
          </a:p>
          <a:p>
            <a:r>
              <a:rPr lang="en-US" sz="2800" dirty="0"/>
              <a:t>- surname</a:t>
            </a:r>
          </a:p>
          <a:p>
            <a:r>
              <a:rPr lang="en-US" sz="2800" dirty="0"/>
              <a:t>- id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078805" y="3668077"/>
            <a:ext cx="3781166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1"/>
          </p:cNvCxnSpPr>
          <p:nvPr/>
        </p:nvCxnSpPr>
        <p:spPr>
          <a:xfrm>
            <a:off x="2769929" y="4791736"/>
            <a:ext cx="2149133" cy="8612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7245626" y="4561883"/>
            <a:ext cx="1730573" cy="109111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65733"/>
            <a:ext cx="11085443" cy="1325563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1825625"/>
            <a:ext cx="11946835" cy="4813714"/>
          </a:xfrm>
        </p:spPr>
        <p:txBody>
          <a:bodyPr>
            <a:normAutofit/>
          </a:bodyPr>
          <a:lstStyle/>
          <a:p>
            <a:r>
              <a:rPr lang="en-US" dirty="0"/>
              <a:t>Start from a method that returns elements of one of the nodes in the data graph</a:t>
            </a:r>
          </a:p>
          <a:p>
            <a:r>
              <a:rPr lang="en-US" dirty="0"/>
              <a:t>Exactly specify which fields in the node to retrieve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just surname and no name in Author</a:t>
            </a:r>
          </a:p>
          <a:p>
            <a:r>
              <a:rPr lang="en-US" dirty="0"/>
              <a:t>Can follow links on the graph to retrieve other connected data</a:t>
            </a:r>
          </a:p>
          <a:p>
            <a:r>
              <a:rPr lang="en-US" dirty="0"/>
              <a:t>On such links, still need to specify the fields to retrieve</a:t>
            </a:r>
          </a:p>
          <a:p>
            <a:r>
              <a:rPr lang="en-US" dirty="0"/>
              <a:t>From links can follow other links</a:t>
            </a:r>
          </a:p>
          <a:p>
            <a:pPr lvl="1"/>
            <a:r>
              <a:rPr lang="en-US" dirty="0"/>
              <a:t>being a graph and not a tree, same data could be accessed several times </a:t>
            </a:r>
          </a:p>
        </p:txBody>
      </p:sp>
    </p:spTree>
    <p:extLst>
      <p:ext uri="{BB962C8B-B14F-4D97-AF65-F5344CB8AC3E}">
        <p14:creationId xmlns:p14="http://schemas.microsoft.com/office/powerpoint/2010/main" val="28991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460" y="288235"/>
            <a:ext cx="3110949" cy="24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Graph</a:t>
            </a:r>
            <a:r>
              <a:rPr lang="en-US" i="1" dirty="0" err="1"/>
              <a:t>i</a:t>
            </a:r>
            <a:r>
              <a:rPr lang="en-US" dirty="0" err="1"/>
              <a:t>QL</a:t>
            </a:r>
            <a:r>
              <a:rPr lang="en-US" dirty="0"/>
              <a:t> is a tool we can use to visualize and debug queries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2" y="71231"/>
            <a:ext cx="855768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Structure of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40" y="1521723"/>
            <a:ext cx="5814390" cy="5077860"/>
          </a:xfrm>
        </p:spPr>
        <p:txBody>
          <a:bodyPr/>
          <a:lstStyle/>
          <a:p>
            <a:r>
              <a:rPr lang="en-US" dirty="0"/>
              <a:t>Need an entry point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allPosts</a:t>
            </a:r>
            <a:endParaRPr lang="en-US" i="1" dirty="0"/>
          </a:p>
          <a:p>
            <a:r>
              <a:rPr lang="en-US" dirty="0"/>
              <a:t>Specify which fields to retrieve from that type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author</a:t>
            </a:r>
            <a:r>
              <a:rPr lang="en-US" dirty="0"/>
              <a:t>, </a:t>
            </a:r>
            <a:r>
              <a:rPr lang="en-US" i="1" dirty="0"/>
              <a:t>text</a:t>
            </a:r>
            <a:r>
              <a:rPr lang="en-US" dirty="0"/>
              <a:t>, </a:t>
            </a:r>
            <a:r>
              <a:rPr lang="en-US" i="1" dirty="0"/>
              <a:t>comments </a:t>
            </a:r>
          </a:p>
          <a:p>
            <a:r>
              <a:rPr lang="en-US" dirty="0"/>
              <a:t>When field is reference to another type in graph, need to specify its fields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for </a:t>
            </a:r>
            <a:r>
              <a:rPr lang="en-US" i="1" dirty="0"/>
              <a:t>author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357" y="1600637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4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6" y="367748"/>
            <a:ext cx="6231834" cy="6231835"/>
          </a:xfrm>
        </p:spPr>
        <p:txBody>
          <a:bodyPr/>
          <a:lstStyle/>
          <a:p>
            <a:r>
              <a:rPr lang="en-US" i="1" dirty="0"/>
              <a:t>comments</a:t>
            </a:r>
            <a:r>
              <a:rPr lang="en-US" dirty="0"/>
              <a:t> here does retrieve a list of comments</a:t>
            </a:r>
          </a:p>
          <a:p>
            <a:r>
              <a:rPr lang="en-US" dirty="0"/>
              <a:t>Note the use of </a:t>
            </a:r>
            <a:r>
              <a:rPr lang="en-US" i="1" dirty="0"/>
              <a:t>author</a:t>
            </a:r>
            <a:r>
              <a:rPr lang="en-US" dirty="0"/>
              <a:t>: the same instances are accessed twice, but retrieving different fields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surname</a:t>
            </a:r>
          </a:p>
          <a:p>
            <a:pPr lvl="1"/>
            <a:r>
              <a:rPr lang="en-US" i="1" dirty="0" err="1"/>
              <a:t>post.author</a:t>
            </a:r>
            <a:r>
              <a:rPr lang="en-US" i="1" dirty="0"/>
              <a:t> == </a:t>
            </a:r>
            <a:r>
              <a:rPr lang="en-US" i="1" dirty="0" err="1"/>
              <a:t>post.comments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parentPost.author</a:t>
            </a:r>
            <a:endParaRPr lang="en-US" i="1" dirty="0"/>
          </a:p>
          <a:p>
            <a:r>
              <a:rPr lang="en-US" dirty="0"/>
              <a:t>Working on a graph, a query could be arbitrarily deep when following links between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11013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6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76890"/>
            <a:ext cx="10515600" cy="1325563"/>
          </a:xfrm>
        </p:spPr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5" y="477078"/>
            <a:ext cx="5420140" cy="6162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we get back is a JSON object</a:t>
            </a:r>
          </a:p>
          <a:p>
            <a:r>
              <a:rPr lang="en-US" dirty="0"/>
              <a:t>Payload is under a “</a:t>
            </a:r>
            <a:r>
              <a:rPr lang="en-US" i="1" dirty="0"/>
              <a:t>data</a:t>
            </a:r>
            <a:r>
              <a:rPr lang="en-US" dirty="0"/>
              <a:t>” field</a:t>
            </a:r>
          </a:p>
          <a:p>
            <a:r>
              <a:rPr lang="en-US" dirty="0"/>
              <a:t>Payload will have same </a:t>
            </a:r>
            <a:r>
              <a:rPr lang="en-US" i="1" dirty="0"/>
              <a:t>shape</a:t>
            </a:r>
            <a:r>
              <a:rPr lang="en-US" dirty="0"/>
              <a:t> of the query</a:t>
            </a:r>
          </a:p>
          <a:p>
            <a:r>
              <a:rPr lang="en-US" dirty="0"/>
              <a:t>Similar to a Wrapped Response in REST, where in case of errors we have “</a:t>
            </a:r>
            <a:r>
              <a:rPr lang="en-US" i="1" dirty="0"/>
              <a:t>data</a:t>
            </a:r>
            <a:r>
              <a:rPr lang="en-US" dirty="0"/>
              <a:t>” being </a:t>
            </a:r>
            <a:r>
              <a:rPr lang="en-US" i="1" dirty="0"/>
              <a:t>null</a:t>
            </a:r>
            <a:r>
              <a:rPr lang="en-US" dirty="0"/>
              <a:t> and a “</a:t>
            </a:r>
            <a:r>
              <a:rPr lang="en-US" i="1" dirty="0"/>
              <a:t>errors</a:t>
            </a:r>
            <a:r>
              <a:rPr lang="en-US" dirty="0"/>
              <a:t>” field with info on the error(s)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95" y="140490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"data":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"</a:t>
            </a:r>
            <a:r>
              <a:rPr lang="en-US" sz="2000" b="1" dirty="0" err="1">
                <a:solidFill>
                  <a:srgbClr val="7030A0"/>
                </a:solidFill>
              </a:rPr>
              <a:t>allPosts</a:t>
            </a:r>
            <a:r>
              <a:rPr lang="en-US" sz="2000" b="1" dirty="0">
                <a:solidFill>
                  <a:srgbClr val="7030A0"/>
                </a:solidFill>
              </a:rPr>
              <a:t>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{ "id": "3",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"author": {"name": "Foo"},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"text": "Foo is the word!",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"comments":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"No it is not!",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"Yes it is!",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 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]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// other posts…</a:t>
            </a:r>
          </a:p>
        </p:txBody>
      </p:sp>
    </p:spTree>
    <p:extLst>
      <p:ext uri="{BB962C8B-B14F-4D97-AF65-F5344CB8AC3E}">
        <p14:creationId xmlns:p14="http://schemas.microsoft.com/office/powerpoint/2010/main" val="348463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5"/>
            <a:ext cx="11757991" cy="4833592"/>
          </a:xfrm>
        </p:spPr>
        <p:txBody>
          <a:bodyPr/>
          <a:lstStyle/>
          <a:p>
            <a:r>
              <a:rPr lang="en-US" dirty="0"/>
              <a:t>To modify data, </a:t>
            </a:r>
            <a:r>
              <a:rPr lang="en-US" dirty="0" err="1"/>
              <a:t>GraphQL</a:t>
            </a:r>
            <a:r>
              <a:rPr lang="en-US" dirty="0"/>
              <a:t> defines “</a:t>
            </a:r>
            <a:r>
              <a:rPr lang="en-US" i="1" dirty="0"/>
              <a:t>mutation</a:t>
            </a:r>
            <a:r>
              <a:rPr lang="en-US" dirty="0"/>
              <a:t>” operators</a:t>
            </a:r>
          </a:p>
          <a:p>
            <a:r>
              <a:rPr lang="en-US" dirty="0"/>
              <a:t>These are Remote Procedure Calls (RPC)</a:t>
            </a:r>
          </a:p>
          <a:p>
            <a:r>
              <a:rPr lang="en-US" dirty="0"/>
              <a:t>In other words, a </a:t>
            </a:r>
            <a:r>
              <a:rPr lang="en-US" dirty="0" err="1"/>
              <a:t>GraphQL</a:t>
            </a:r>
            <a:r>
              <a:rPr lang="en-US" dirty="0"/>
              <a:t> server can define a set of methods that can be invoked remotely</a:t>
            </a:r>
          </a:p>
          <a:p>
            <a:r>
              <a:rPr lang="en-US" dirty="0"/>
              <a:t>Input/output data should be basic types</a:t>
            </a:r>
          </a:p>
          <a:p>
            <a:r>
              <a:rPr lang="en-US" i="1" dirty="0"/>
              <a:t>Benefits</a:t>
            </a:r>
            <a:r>
              <a:rPr lang="en-US" dirty="0"/>
              <a:t>: high flexibility, can do whatever you want</a:t>
            </a:r>
          </a:p>
          <a:p>
            <a:r>
              <a:rPr lang="en-US" i="1" dirty="0"/>
              <a:t>Downsides</a:t>
            </a:r>
            <a:r>
              <a:rPr lang="en-US" dirty="0"/>
              <a:t>: high flexibility, each API will behave differently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936896" cy="4505601"/>
          </a:xfrm>
        </p:spPr>
        <p:txBody>
          <a:bodyPr/>
          <a:lstStyle/>
          <a:p>
            <a:r>
              <a:rPr lang="en-US" dirty="0"/>
              <a:t>Either via a POST or a GET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POST localhost/</a:t>
            </a:r>
            <a:r>
              <a:rPr lang="en-US" b="1" dirty="0" err="1"/>
              <a:t>graphql</a:t>
            </a:r>
            <a:endParaRPr lang="en-US" b="1" dirty="0"/>
          </a:p>
          <a:p>
            <a:pPr lvl="1"/>
            <a:r>
              <a:rPr lang="en-US" dirty="0"/>
              <a:t>JSON payload: </a:t>
            </a:r>
            <a:r>
              <a:rPr lang="en-US" b="1" dirty="0"/>
              <a:t>{ "query" : "{all{id}}" }</a:t>
            </a:r>
          </a:p>
          <a:p>
            <a:pPr lvl="1"/>
            <a:r>
              <a:rPr lang="en-US" dirty="0"/>
              <a:t>Here, the actual query is a string stored in the variable called “query”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localhost/</a:t>
            </a:r>
            <a:r>
              <a:rPr lang="en-US" b="1" dirty="0" err="1"/>
              <a:t>graphql?query</a:t>
            </a:r>
            <a:r>
              <a:rPr lang="en-US" b="1" dirty="0"/>
              <a:t>=%7Ball%7Bname%7D%7D</a:t>
            </a:r>
          </a:p>
          <a:p>
            <a:pPr lvl="1"/>
            <a:r>
              <a:rPr lang="en-US" dirty="0"/>
              <a:t>Here the query is passed as a URL query parameter called “query”, and not in a JSON object</a:t>
            </a:r>
          </a:p>
          <a:p>
            <a:pPr lvl="1"/>
            <a:r>
              <a:rPr lang="en-US" dirty="0"/>
              <a:t>Note that symbols </a:t>
            </a:r>
            <a:r>
              <a:rPr lang="en-US" b="1" dirty="0"/>
              <a:t>{</a:t>
            </a:r>
            <a:r>
              <a:rPr lang="en-US" dirty="0"/>
              <a:t> and </a:t>
            </a:r>
            <a:r>
              <a:rPr lang="en-US" b="1" dirty="0"/>
              <a:t>}</a:t>
            </a:r>
            <a:r>
              <a:rPr lang="en-US" dirty="0"/>
              <a:t> need to be escaped with </a:t>
            </a:r>
            <a:r>
              <a:rPr lang="en-US" b="1" dirty="0"/>
              <a:t>%7B</a:t>
            </a:r>
            <a:r>
              <a:rPr lang="en-US" dirty="0"/>
              <a:t> and </a:t>
            </a:r>
            <a:r>
              <a:rPr lang="en-US" b="1" dirty="0"/>
              <a:t>%7D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Get a high level overview of </a:t>
            </a:r>
            <a:r>
              <a:rPr lang="en-US" i="1" dirty="0"/>
              <a:t>SOAP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how to use and develop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the differences between </a:t>
            </a:r>
            <a:r>
              <a:rPr lang="en-US" i="1" dirty="0"/>
              <a:t>REST</a:t>
            </a:r>
            <a:r>
              <a:rPr lang="en-US" dirty="0"/>
              <a:t>, </a:t>
            </a:r>
            <a:r>
              <a:rPr lang="en-US" i="1" dirty="0"/>
              <a:t>SOAP</a:t>
            </a:r>
            <a:r>
              <a:rPr lang="en-US" dirty="0"/>
              <a:t> and </a:t>
            </a:r>
            <a:r>
              <a:rPr lang="en-US" i="1" dirty="0" err="1"/>
              <a:t>GraphQL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569148" cy="4843532"/>
          </a:xfrm>
        </p:spPr>
        <p:txBody>
          <a:bodyPr/>
          <a:lstStyle/>
          <a:p>
            <a:r>
              <a:rPr lang="en-US" dirty="0"/>
              <a:t>Need to remember that GET is idempotent, whereas POST is not</a:t>
            </a:r>
          </a:p>
          <a:p>
            <a:r>
              <a:rPr lang="en-US" dirty="0"/>
              <a:t>So, a “</a:t>
            </a:r>
            <a:r>
              <a:rPr lang="en-US" i="1" dirty="0"/>
              <a:t>mutation</a:t>
            </a:r>
            <a:r>
              <a:rPr lang="en-US" dirty="0"/>
              <a:t>” operation that changes the server state must not be sent via a GET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HTTP Services will likely throw an exception in those cases</a:t>
            </a:r>
          </a:p>
          <a:p>
            <a:r>
              <a:rPr lang="en-US" dirty="0"/>
              <a:t>So, “</a:t>
            </a:r>
            <a:r>
              <a:rPr lang="en-US" i="1" dirty="0"/>
              <a:t>mutations</a:t>
            </a:r>
            <a:r>
              <a:rPr lang="en-US" dirty="0"/>
              <a:t>” must go via a POST, whereas read operations could go either way, POST or GET</a:t>
            </a:r>
          </a:p>
        </p:txBody>
      </p:sp>
    </p:spTree>
    <p:extLst>
      <p:ext uri="{BB962C8B-B14F-4D97-AF65-F5344CB8AC3E}">
        <p14:creationId xmlns:p14="http://schemas.microsoft.com/office/powerpoint/2010/main" val="10938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11638722" cy="48634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did Facebook need to create a yet another type of web service instead of just using REST???</a:t>
            </a:r>
          </a:p>
          <a:p>
            <a:r>
              <a:rPr lang="en-US" i="1" dirty="0"/>
              <a:t>Client has full control on what retrieved</a:t>
            </a:r>
          </a:p>
          <a:p>
            <a:pPr lvl="1"/>
            <a:r>
              <a:rPr lang="en-US" dirty="0"/>
              <a:t>Do not retrieve fields that are not needed</a:t>
            </a:r>
          </a:p>
          <a:p>
            <a:pPr lvl="1"/>
            <a:r>
              <a:rPr lang="en-US" dirty="0"/>
              <a:t>Can retrieve all needed data in a </a:t>
            </a:r>
            <a:r>
              <a:rPr lang="en-US" b="1" dirty="0"/>
              <a:t>SINGLE</a:t>
            </a:r>
            <a:r>
              <a:rPr lang="en-US" dirty="0"/>
              <a:t> HTTP call</a:t>
            </a:r>
          </a:p>
          <a:p>
            <a:pPr lvl="1"/>
            <a:r>
              <a:rPr lang="en-US" dirty="0"/>
              <a:t>Very important for </a:t>
            </a:r>
            <a:r>
              <a:rPr lang="en-US" i="1" dirty="0"/>
              <a:t>mobiles</a:t>
            </a:r>
            <a:r>
              <a:rPr lang="en-US" dirty="0"/>
              <a:t>, to reduce bandwidth and energy consumption</a:t>
            </a:r>
          </a:p>
          <a:p>
            <a:r>
              <a:rPr lang="en-US" dirty="0"/>
              <a:t>Can have drastic changes in what called from clients without the need to change the server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is very flexible</a:t>
            </a:r>
          </a:p>
          <a:p>
            <a:r>
              <a:rPr lang="en-US" dirty="0"/>
              <a:t>Note: could achieve same things in REST, but it will end up in </a:t>
            </a:r>
            <a:r>
              <a:rPr lang="en-US" i="1" dirty="0"/>
              <a:t>manually</a:t>
            </a:r>
            <a:r>
              <a:rPr lang="en-US" dirty="0"/>
              <a:t> re-implementing </a:t>
            </a:r>
            <a:r>
              <a:rPr lang="en-US" dirty="0" err="1"/>
              <a:t>GraphQL</a:t>
            </a:r>
            <a:r>
              <a:rPr lang="en-US" dirty="0"/>
              <a:t> on top of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33754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4"/>
            <a:ext cx="11777869" cy="48435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More difficult to implement the server (at least on the JVM)</a:t>
            </a:r>
          </a:p>
          <a:p>
            <a:r>
              <a:rPr lang="en-US" dirty="0"/>
              <a:t>Can use existing libraries, but still it is more difficult to achieve high </a:t>
            </a:r>
            <a:r>
              <a:rPr lang="en-US" i="1" dirty="0"/>
              <a:t>server-side</a:t>
            </a:r>
            <a:r>
              <a:rPr lang="en-US" dirty="0"/>
              <a:t> performance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think about how to create optimized SQL queries on databases which could be based on </a:t>
            </a:r>
            <a:r>
              <a:rPr lang="en-US" dirty="0" err="1"/>
              <a:t>GraphQL</a:t>
            </a:r>
            <a:r>
              <a:rPr lang="en-US" dirty="0"/>
              <a:t> queries of </a:t>
            </a:r>
            <a:r>
              <a:rPr lang="en-US" i="1" dirty="0"/>
              <a:t>any</a:t>
            </a:r>
            <a:r>
              <a:rPr lang="en-US" dirty="0"/>
              <a:t> shape on the graph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in REST, could provide high performant, optimized endpoints for widely used operations </a:t>
            </a:r>
          </a:p>
          <a:p>
            <a:r>
              <a:rPr lang="en-US" dirty="0"/>
              <a:t>No common semantics of “</a:t>
            </a:r>
            <a:r>
              <a:rPr lang="en-US" i="1" dirty="0"/>
              <a:t>mutations</a:t>
            </a:r>
            <a:r>
              <a:rPr lang="en-US" dirty="0"/>
              <a:t>” among different services</a:t>
            </a:r>
          </a:p>
          <a:p>
            <a:pPr lvl="1"/>
            <a:r>
              <a:rPr lang="en-US" dirty="0"/>
              <a:t>so, for each new service, need to study its docs/code to have an idea of what they do… which is quite different from typical POST/PUT in REST APIs</a:t>
            </a:r>
          </a:p>
          <a:p>
            <a:r>
              <a:rPr lang="en-US" dirty="0"/>
              <a:t>No native handling of authentication, versioning and caching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to rely on transport protocol like HTTP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more complex HTTP caches, as here there is only one single endpoint</a:t>
            </a:r>
          </a:p>
          <a:p>
            <a:r>
              <a:rPr lang="en-US" dirty="0"/>
              <a:t>Relatively new technology, so tooling still needs improvement</a:t>
            </a:r>
          </a:p>
          <a:p>
            <a:pPr lvl="1"/>
            <a:r>
              <a:rPr lang="en-US" dirty="0"/>
              <a:t>but this will get better with passing of time…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or </a:t>
            </a:r>
            <a:r>
              <a:rPr lang="en-US" dirty="0" err="1"/>
              <a:t>GraphQL</a:t>
            </a:r>
            <a:r>
              <a:rPr lang="en-US" dirty="0"/>
              <a:t>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579087" cy="4823653"/>
          </a:xfrm>
        </p:spPr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GraphQL</a:t>
            </a:r>
            <a:r>
              <a:rPr lang="en-US" dirty="0"/>
              <a:t> replace REST???</a:t>
            </a:r>
          </a:p>
          <a:p>
            <a:r>
              <a:rPr lang="en-US" dirty="0"/>
              <a:t>Maybe… maybe not… </a:t>
            </a:r>
            <a:r>
              <a:rPr lang="en-US" i="1" dirty="0"/>
              <a:t>too early to tell</a:t>
            </a:r>
          </a:p>
          <a:p>
            <a:r>
              <a:rPr lang="en-US" dirty="0"/>
              <a:t>Better for clients, but can be worse for servers</a:t>
            </a:r>
          </a:p>
          <a:p>
            <a:r>
              <a:rPr lang="en-US" dirty="0"/>
              <a:t>RPC for mutations has quite a few downsides</a:t>
            </a:r>
          </a:p>
          <a:p>
            <a:r>
              <a:rPr lang="en-US" dirty="0"/>
              <a:t>Personally, I quite like </a:t>
            </a:r>
            <a:r>
              <a:rPr lang="en-US" dirty="0" err="1"/>
              <a:t>GraphQL</a:t>
            </a:r>
            <a:r>
              <a:rPr lang="en-US" dirty="0"/>
              <a:t>, but current tooling still has many rough edges</a:t>
            </a:r>
          </a:p>
          <a:p>
            <a:pPr lvl="1"/>
            <a:r>
              <a:rPr lang="en-US" dirty="0"/>
              <a:t>especially on the JVM</a:t>
            </a:r>
          </a:p>
          <a:p>
            <a:pPr lvl="1"/>
            <a:r>
              <a:rPr lang="en-US" dirty="0"/>
              <a:t>support in JavaScript is better</a:t>
            </a:r>
          </a:p>
        </p:txBody>
      </p:sp>
    </p:spTree>
    <p:extLst>
      <p:ext uri="{BB962C8B-B14F-4D97-AF65-F5344CB8AC3E}">
        <p14:creationId xmlns:p14="http://schemas.microsoft.com/office/powerpoint/2010/main" val="369756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/resolver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/database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</a:t>
            </a:r>
            <a:r>
              <a:rPr lang="en-US" b="1" dirty="0" err="1"/>
              <a:t>graphql-dto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/mutation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/news-</a:t>
            </a:r>
            <a:r>
              <a:rPr lang="en-US" b="1" dirty="0" err="1"/>
              <a:t>graphql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231" y="365125"/>
            <a:ext cx="118789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Object Access Protocol (SOAP)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2117124"/>
            <a:ext cx="11631827" cy="4654379"/>
          </a:xfrm>
        </p:spPr>
        <p:txBody>
          <a:bodyPr>
            <a:normAutofit/>
          </a:bodyPr>
          <a:lstStyle/>
          <a:p>
            <a:r>
              <a:rPr lang="en-US" dirty="0"/>
              <a:t>An application-level communication </a:t>
            </a:r>
            <a:r>
              <a:rPr lang="en-US" b="1" dirty="0"/>
              <a:t>protocol</a:t>
            </a:r>
          </a:p>
          <a:p>
            <a:pPr lvl="1"/>
            <a:r>
              <a:rPr lang="en-US" dirty="0"/>
              <a:t>REST is not a protocol  </a:t>
            </a:r>
          </a:p>
          <a:p>
            <a:r>
              <a:rPr lang="en-US" dirty="0"/>
              <a:t>Typically used for Web Services communicating over HTTP</a:t>
            </a:r>
          </a:p>
          <a:p>
            <a:r>
              <a:rPr lang="en-US" dirty="0"/>
              <a:t>In contrast to REST, SOAP can be used outside of HTTP</a:t>
            </a:r>
          </a:p>
          <a:p>
            <a:r>
              <a:rPr lang="en-US" dirty="0"/>
              <a:t>SOAP is XML based</a:t>
            </a:r>
          </a:p>
          <a:p>
            <a:r>
              <a:rPr lang="en-US" dirty="0"/>
              <a:t>Started in 1998, by Microsoft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018831"/>
          </a:xfrm>
        </p:spPr>
        <p:txBody>
          <a:bodyPr>
            <a:normAutofit/>
          </a:bodyPr>
          <a:lstStyle/>
          <a:p>
            <a:r>
              <a:rPr lang="en-US" dirty="0"/>
              <a:t>SOAP, REST or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086" y="1124209"/>
            <a:ext cx="11631827" cy="566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Trends, late 2020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80C8E-5241-FF41-8D51-B8785F62B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690689"/>
            <a:ext cx="9979152" cy="50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Status of SOAP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Major way of developing web services in 2000s decade</a:t>
            </a:r>
          </a:p>
          <a:p>
            <a:r>
              <a:rPr lang="en-US" dirty="0"/>
              <a:t>But now mainly substituted by REST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(2015) being the new kid on the block</a:t>
            </a:r>
          </a:p>
          <a:p>
            <a:r>
              <a:rPr lang="en-US" dirty="0"/>
              <a:t>But there are still </a:t>
            </a:r>
            <a:r>
              <a:rPr lang="en-US" i="1" dirty="0"/>
              <a:t>a lot</a:t>
            </a:r>
            <a:r>
              <a:rPr lang="en-US" dirty="0"/>
              <a:t> of SOAP Web Services out there</a:t>
            </a:r>
          </a:p>
          <a:p>
            <a:r>
              <a:rPr lang="en-US" dirty="0"/>
              <a:t>Important to understand how to use existing SOAP services, but not so much how to implement a new one</a:t>
            </a:r>
          </a:p>
          <a:p>
            <a:r>
              <a:rPr lang="en-US" dirty="0"/>
              <a:t>Also important to understand </a:t>
            </a:r>
            <a:r>
              <a:rPr lang="en-US" i="1" dirty="0"/>
              <a:t>why</a:t>
            </a:r>
            <a:r>
              <a:rPr lang="en-US" dirty="0"/>
              <a:t> REST won over SOAP</a:t>
            </a:r>
          </a:p>
        </p:txBody>
      </p:sp>
    </p:spTree>
    <p:extLst>
      <p:ext uri="{BB962C8B-B14F-4D97-AF65-F5344CB8AC3E}">
        <p14:creationId xmlns:p14="http://schemas.microsoft.com/office/powerpoint/2010/main" val="34034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849"/>
            <a:ext cx="10515600" cy="1325563"/>
          </a:xfrm>
        </p:spPr>
        <p:txBody>
          <a:bodyPr/>
          <a:lstStyle/>
          <a:p>
            <a:r>
              <a:rPr lang="en-US" dirty="0"/>
              <a:t>SOAP Over HTTP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708" y="1204656"/>
            <a:ext cx="11870723" cy="2008101"/>
          </a:xfrm>
        </p:spPr>
        <p:txBody>
          <a:bodyPr>
            <a:normAutofit/>
          </a:bodyPr>
          <a:lstStyle/>
          <a:p>
            <a:r>
              <a:rPr lang="en-US" sz="2800" dirty="0"/>
              <a:t>One </a:t>
            </a:r>
            <a:r>
              <a:rPr lang="en-US" sz="2800" i="1" dirty="0"/>
              <a:t>single</a:t>
            </a:r>
            <a:r>
              <a:rPr lang="en-US" sz="2800" dirty="0"/>
              <a:t> HTTP endpoint, handling POST</a:t>
            </a:r>
          </a:p>
          <a:p>
            <a:r>
              <a:rPr lang="en-US" sz="2800" dirty="0"/>
              <a:t>HTTP XML payload not only contains data, but also the instructions of what to do with it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in following, asking NASDAQ to list current market centers</a:t>
            </a:r>
          </a:p>
          <a:p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29032" y="3229233"/>
            <a:ext cx="11065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&lt;?xml version="1.0" ?&gt;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&lt;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endParaRPr lang="en-US" sz="2400" dirty="0">
              <a:solidFill>
                <a:schemeClr val="accent5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</a:rPr>
              <a:t>xmlns:S</a:t>
            </a:r>
            <a:r>
              <a:rPr lang="en-US" sz="2400" dirty="0">
                <a:solidFill>
                  <a:schemeClr val="accent1"/>
                </a:solidFill>
              </a:rPr>
              <a:t>="http://schemas.xmlsoap.org/soap/envelope/"&gt;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    </a:t>
            </a:r>
            <a:r>
              <a:rPr lang="en-US" sz="2400" dirty="0" err="1">
                <a:solidFill>
                  <a:schemeClr val="accent1"/>
                </a:solidFill>
              </a:rPr>
              <a:t>xmlns</a:t>
            </a:r>
            <a:r>
              <a:rPr lang="en-US" sz="2400" dirty="0">
                <a:solidFill>
                  <a:schemeClr val="accent1"/>
                </a:solidFill>
              </a:rPr>
              <a:t>="http://ws.nasdaqdod.com/services/v1/"&gt;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&lt;/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</a:t>
            </a:r>
            <a:r>
              <a:rPr lang="en-US" sz="2400" dirty="0">
                <a:solidFill>
                  <a:schemeClr val="accent5"/>
                </a:solidFill>
              </a:rPr>
              <a:t>&lt;/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XML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SOAP messages are in XML</a:t>
            </a:r>
          </a:p>
          <a:p>
            <a:r>
              <a:rPr lang="en-US" dirty="0"/>
              <a:t>Specific tags, like &lt;Envelope&gt; and &lt;Body&gt;</a:t>
            </a:r>
          </a:p>
          <a:p>
            <a:r>
              <a:rPr lang="en-US" dirty="0"/>
              <a:t>Actual payload of SOAP will be in XML inside &lt;Body&gt;</a:t>
            </a:r>
          </a:p>
          <a:p>
            <a:r>
              <a:rPr lang="en-US" dirty="0"/>
              <a:t>Server needs to analyze what defined in the XML to determine how to respond, and which actions to take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create a new resource, delete it, or just fetch it</a:t>
            </a:r>
          </a:p>
        </p:txBody>
      </p:sp>
    </p:spTree>
    <p:extLst>
      <p:ext uri="{BB962C8B-B14F-4D97-AF65-F5344CB8AC3E}">
        <p14:creationId xmlns:p14="http://schemas.microsoft.com/office/powerpoint/2010/main" val="17530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Problems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Quite verbose protocol</a:t>
            </a:r>
          </a:p>
          <a:p>
            <a:pPr lvl="1"/>
            <a:r>
              <a:rPr lang="en-US" dirty="0"/>
              <a:t>And so very tedious to use manually</a:t>
            </a:r>
          </a:p>
          <a:p>
            <a:pPr lvl="1"/>
            <a:r>
              <a:rPr lang="en-US" dirty="0"/>
              <a:t>Need to use client-libraries specific for the target server</a:t>
            </a:r>
          </a:p>
          <a:p>
            <a:r>
              <a:rPr lang="en-US" dirty="0"/>
              <a:t>Stuck with XML</a:t>
            </a:r>
          </a:p>
          <a:p>
            <a:r>
              <a:rPr lang="en-US" dirty="0"/>
              <a:t>Coupling between server and client</a:t>
            </a:r>
          </a:p>
          <a:p>
            <a:pPr lvl="1"/>
            <a:r>
              <a:rPr lang="en-US" dirty="0"/>
              <a:t>Not necessarily a bad thing inside a distributed enterprise application, but it hurts maintainability </a:t>
            </a:r>
          </a:p>
          <a:p>
            <a:pPr lvl="1"/>
            <a:r>
              <a:rPr lang="en-US" dirty="0"/>
              <a:t>REST+JSON is more flexible </a:t>
            </a:r>
          </a:p>
        </p:txBody>
      </p:sp>
    </p:spTree>
    <p:extLst>
      <p:ext uri="{BB962C8B-B14F-4D97-AF65-F5344CB8AC3E}">
        <p14:creationId xmlns:p14="http://schemas.microsoft.com/office/powerpoint/2010/main" val="415998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1552</Words>
  <Application>Microsoft Macintosh PowerPoint</Application>
  <PresentationFormat>Widescreen</PresentationFormat>
  <Paragraphs>202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Programming 2  Lesson 07: SOAP and GraphQL </vt:lpstr>
      <vt:lpstr>Goals</vt:lpstr>
      <vt:lpstr>SOAP</vt:lpstr>
      <vt:lpstr>Simple Object Access Protocol (SOAP)</vt:lpstr>
      <vt:lpstr>SOAP, REST or GraphQL?</vt:lpstr>
      <vt:lpstr>Status of SOAP</vt:lpstr>
      <vt:lpstr>SOAP Over HTTP</vt:lpstr>
      <vt:lpstr>SOAP XML</vt:lpstr>
      <vt:lpstr>SOAP Problems </vt:lpstr>
      <vt:lpstr>GraphQL</vt:lpstr>
      <vt:lpstr>Graph Query Language (GraphQL)</vt:lpstr>
      <vt:lpstr>API Data as a Directed Graph</vt:lpstr>
      <vt:lpstr>GraphQL Queries</vt:lpstr>
      <vt:lpstr>PowerPoint Presentation</vt:lpstr>
      <vt:lpstr>Structure of a Query</vt:lpstr>
      <vt:lpstr>Cont.</vt:lpstr>
      <vt:lpstr>Response</vt:lpstr>
      <vt:lpstr>Change Operators</vt:lpstr>
      <vt:lpstr>GraphQL Over HTTP</vt:lpstr>
      <vt:lpstr>HTTP Idempotency</vt:lpstr>
      <vt:lpstr>GraphQL Benefits</vt:lpstr>
      <vt:lpstr>GraphQL Downsides</vt:lpstr>
      <vt:lpstr>REST or GraphQL???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Bogdan Marculescu</cp:lastModifiedBy>
  <cp:revision>547</cp:revision>
  <cp:lastPrinted>2017-12-21T12:07:11Z</cp:lastPrinted>
  <dcterms:created xsi:type="dcterms:W3CDTF">2017-12-10T14:32:25Z</dcterms:created>
  <dcterms:modified xsi:type="dcterms:W3CDTF">2021-10-04T06:12:07Z</dcterms:modified>
</cp:coreProperties>
</file>