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8" r:id="rId5"/>
    <p:sldId id="259" r:id="rId6"/>
    <p:sldId id="261" r:id="rId7"/>
    <p:sldId id="275" r:id="rId8"/>
    <p:sldId id="262" r:id="rId9"/>
    <p:sldId id="263" r:id="rId10"/>
    <p:sldId id="265" r:id="rId11"/>
    <p:sldId id="273" r:id="rId12"/>
    <p:sldId id="274" r:id="rId13"/>
    <p:sldId id="270" r:id="rId14"/>
    <p:sldId id="271" r:id="rId15"/>
    <p:sldId id="266" r:id="rId16"/>
    <p:sldId id="272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2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A4BF8C-F7B3-4F9F-B0A2-43022B6A3DD2}" type="datetimeFigureOut">
              <a:rPr lang="en-US" smtClean="0"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F9F7-FBC1-4FE6-8703-87676DE9EA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995" y="1349828"/>
            <a:ext cx="8825658" cy="2243187"/>
          </a:xfrm>
        </p:spPr>
        <p:txBody>
          <a:bodyPr/>
          <a:lstStyle/>
          <a:p>
            <a:r>
              <a:rPr lang="ro-RO" sz="4000" dirty="0" smtClean="0"/>
              <a:t>Studiul bazelor de date distribuite în sistemul de gestiune al bazelor de date MariaDB</a:t>
            </a:r>
            <a:endParaRPr lang="ro-R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375194" cy="861420"/>
          </a:xfrm>
        </p:spPr>
        <p:txBody>
          <a:bodyPr/>
          <a:lstStyle/>
          <a:p>
            <a:r>
              <a:rPr lang="ro-RO" dirty="0" smtClean="0"/>
              <a:t>Conducător științific 												   Absolvent</a:t>
            </a:r>
          </a:p>
          <a:p>
            <a:r>
              <a:rPr lang="ro-RO" dirty="0" smtClean="0"/>
              <a:t>Ș.l. Dr. Ing. Valentin PUPEZESCU				Bogdan - Petru MATRAGOCIU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69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/>
              <a:t>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Administrare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9" y="3186184"/>
            <a:ext cx="2017951" cy="3084843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253" y="2022271"/>
            <a:ext cx="5191125" cy="476250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1986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2052918"/>
            <a:ext cx="1992573" cy="4195481"/>
          </a:xfrm>
        </p:spPr>
        <p:txBody>
          <a:bodyPr/>
          <a:lstStyle/>
          <a:p>
            <a:r>
              <a:rPr lang="en-US" dirty="0" smtClean="0"/>
              <a:t>Cum se </a:t>
            </a:r>
            <a:r>
              <a:rPr lang="ro-RO" dirty="0" smtClean="0"/>
              <a:t>realizează</a:t>
            </a:r>
            <a:r>
              <a:rPr lang="en-US" dirty="0" smtClean="0"/>
              <a:t> </a:t>
            </a:r>
            <a:r>
              <a:rPr lang="ro-RO" dirty="0" smtClean="0"/>
              <a:t>replicarea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559388"/>
            <a:ext cx="9219372" cy="4689011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131873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24" y="1373124"/>
            <a:ext cx="4444048" cy="4469803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Configurare</a:t>
            </a:r>
            <a:r>
              <a:rPr lang="en-US" dirty="0" smtClean="0"/>
              <a:t> Master</a:t>
            </a:r>
            <a:endParaRPr lang="en-US" dirty="0"/>
          </a:p>
          <a:p>
            <a:pPr lvl="1"/>
            <a:r>
              <a:rPr lang="en-US" dirty="0" smtClean="0"/>
              <a:t>my.cnf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log-</a:t>
            </a:r>
            <a:r>
              <a:rPr lang="en-US" dirty="0"/>
              <a:t>basename</a:t>
            </a:r>
            <a:r>
              <a:rPr lang="en-US" dirty="0"/>
              <a:t>=master</a:t>
            </a:r>
          </a:p>
          <a:p>
            <a:pPr marL="0" indent="0">
              <a:buNone/>
            </a:pPr>
            <a:r>
              <a:rPr lang="en-US" dirty="0"/>
              <a:t>log-bin</a:t>
            </a:r>
          </a:p>
          <a:p>
            <a:pPr marL="0" indent="0">
              <a:buNone/>
            </a:pPr>
            <a:r>
              <a:rPr lang="en-US" dirty="0"/>
              <a:t>binlog</a:t>
            </a:r>
            <a:r>
              <a:rPr lang="en-US" dirty="0"/>
              <a:t>-format=row</a:t>
            </a:r>
          </a:p>
          <a:p>
            <a:pPr marL="0" indent="0">
              <a:buNone/>
            </a:pPr>
            <a:r>
              <a:rPr lang="en-US" dirty="0" smtClean="0"/>
              <a:t>server_id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GRANT REPLICATION SLAVE ON *.* TO </a:t>
            </a:r>
            <a:r>
              <a:rPr lang="en-US" dirty="0" smtClean="0"/>
              <a:t>utilizator_replicare</a:t>
            </a:r>
            <a:r>
              <a:rPr lang="en-US" dirty="0" smtClean="0"/>
              <a:t> IDENTIFIED BY ‘</a:t>
            </a:r>
            <a:r>
              <a:rPr lang="en-US" dirty="0" smtClean="0"/>
              <a:t>parola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SHOW MASTER STATUS;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82641" y="1373124"/>
            <a:ext cx="5547360" cy="534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o-RO" dirty="0" smtClean="0"/>
              <a:t>Configurare</a:t>
            </a:r>
            <a:r>
              <a:rPr lang="en-US" dirty="0" smtClean="0"/>
              <a:t> Slave</a:t>
            </a:r>
          </a:p>
          <a:p>
            <a:pPr marL="0" indent="0">
              <a:buNone/>
            </a:pPr>
            <a:r>
              <a:rPr lang="en-US" dirty="0"/>
              <a:t>CHANGE MASTER TO</a:t>
            </a:r>
          </a:p>
          <a:p>
            <a:pPr marL="0" indent="0">
              <a:buNone/>
            </a:pPr>
            <a:r>
              <a:rPr lang="en-US" dirty="0" smtClean="0"/>
              <a:t>MASTER_HOST=‘172.16.0.4',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MASTER_USER</a:t>
            </a:r>
            <a:r>
              <a:rPr lang="en-US" dirty="0" smtClean="0"/>
              <a:t>=‘</a:t>
            </a:r>
            <a:r>
              <a:rPr lang="en-US" dirty="0" smtClean="0"/>
              <a:t>utilizator_replicare</a:t>
            </a:r>
            <a:r>
              <a:rPr lang="en-US" dirty="0" smtClean="0"/>
              <a:t>',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MASTER_PASSWORD=‘</a:t>
            </a:r>
            <a:r>
              <a:rPr lang="en-US" dirty="0" smtClean="0"/>
              <a:t>parola</a:t>
            </a:r>
            <a:r>
              <a:rPr lang="en-US" dirty="0" smtClean="0"/>
              <a:t>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MASTER_PORT=3306,</a:t>
            </a:r>
          </a:p>
          <a:p>
            <a:pPr marL="0" indent="0">
              <a:buNone/>
            </a:pPr>
            <a:r>
              <a:rPr lang="en-US" dirty="0"/>
              <a:t>  MASTER_LOG_FILE='mariadb-bin.000096',</a:t>
            </a:r>
          </a:p>
          <a:p>
            <a:pPr marL="0" indent="0">
              <a:buNone/>
            </a:pPr>
            <a:r>
              <a:rPr lang="en-US" dirty="0"/>
              <a:t>  MASTER_LOG_POS=568,</a:t>
            </a:r>
          </a:p>
          <a:p>
            <a:pPr marL="0" indent="0">
              <a:buNone/>
            </a:pPr>
            <a:r>
              <a:rPr lang="en-US" dirty="0"/>
              <a:t>  MASTER_CONNECT_RETRY=10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SLAVE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SLAVE STATUS;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1" y="5679000"/>
            <a:ext cx="4635000" cy="1179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7607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Principiul</a:t>
            </a:r>
            <a:r>
              <a:rPr lang="en-US" dirty="0" smtClean="0"/>
              <a:t> master-slave</a:t>
            </a:r>
          </a:p>
          <a:p>
            <a:pPr lvl="1"/>
            <a:endParaRPr lang="ro-RO" dirty="0" smtClean="0"/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26" y="3385366"/>
            <a:ext cx="6381750" cy="22752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02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Topologii</a:t>
            </a:r>
            <a:r>
              <a:rPr lang="en-US" dirty="0"/>
              <a:t> de </a:t>
            </a:r>
            <a:r>
              <a:rPr lang="ro-RO" dirty="0"/>
              <a:t>replicare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master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activ-activ</a:t>
            </a:r>
          </a:p>
          <a:p>
            <a:r>
              <a:rPr lang="en-US" dirty="0" smtClean="0"/>
              <a:t>Master-master – mod </a:t>
            </a:r>
            <a:r>
              <a:rPr lang="ro-RO" dirty="0" smtClean="0"/>
              <a:t>pasiv-pasiv</a:t>
            </a:r>
          </a:p>
          <a:p>
            <a:r>
              <a:rPr lang="en-US" dirty="0" smtClean="0"/>
              <a:t>Master-master – cu </a:t>
            </a:r>
            <a:r>
              <a:rPr lang="ro-RO" dirty="0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multe</a:t>
            </a:r>
            <a:r>
              <a:rPr lang="en-US" dirty="0" smtClean="0"/>
              <a:t> slave-</a:t>
            </a:r>
            <a:r>
              <a:rPr lang="ro-RO" dirty="0" smtClean="0"/>
              <a:t>uri</a:t>
            </a:r>
          </a:p>
          <a:p>
            <a:r>
              <a:rPr lang="ro-RO" dirty="0" smtClean="0"/>
              <a:t>Inel</a:t>
            </a:r>
          </a:p>
          <a:p>
            <a:r>
              <a:rPr lang="en-US" dirty="0" smtClean="0"/>
              <a:t>Master de </a:t>
            </a:r>
            <a:r>
              <a:rPr lang="ro-RO" dirty="0" smtClean="0"/>
              <a:t>distribuție</a:t>
            </a:r>
          </a:p>
          <a:p>
            <a:r>
              <a:rPr lang="en-US" dirty="0" smtClean="0"/>
              <a:t>Arbore </a:t>
            </a:r>
            <a:r>
              <a:rPr lang="ro-RO" dirty="0" smtClean="0"/>
              <a:t>sau</a:t>
            </a:r>
            <a:r>
              <a:rPr lang="en-US" dirty="0" smtClean="0"/>
              <a:t> </a:t>
            </a:r>
            <a:r>
              <a:rPr lang="ro-RO" dirty="0" smtClean="0"/>
              <a:t>piramida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956" y="3124072"/>
            <a:ext cx="2885215" cy="3328979"/>
          </a:xfrm>
        </p:spPr>
        <p:txBody>
          <a:bodyPr/>
          <a:lstStyle/>
          <a:p>
            <a:r>
              <a:rPr lang="ro-RO" dirty="0" smtClean="0"/>
              <a:t>Topologia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1185869"/>
            <a:ext cx="8987245" cy="5440786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47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Configurație</a:t>
            </a:r>
            <a:r>
              <a:rPr lang="en-US" dirty="0" smtClean="0"/>
              <a:t> </a:t>
            </a:r>
            <a:r>
              <a:rPr lang="ro-RO" dirty="0" smtClean="0"/>
              <a:t>mașini</a:t>
            </a:r>
            <a:r>
              <a:rPr lang="en-US" dirty="0" smtClean="0"/>
              <a:t> </a:t>
            </a:r>
            <a:r>
              <a:rPr lang="ro-RO" dirty="0" smtClean="0"/>
              <a:t>virtuale</a:t>
            </a:r>
            <a:endParaRPr lang="en-US" dirty="0" smtClean="0"/>
          </a:p>
          <a:p>
            <a:pPr lvl="1"/>
            <a:r>
              <a:rPr lang="en-US" dirty="0" smtClean="0"/>
              <a:t>1 core - 1.6 GHz</a:t>
            </a:r>
          </a:p>
          <a:p>
            <a:pPr lvl="1"/>
            <a:r>
              <a:rPr lang="en-US" dirty="0" smtClean="0"/>
              <a:t>1.75 GB RAM</a:t>
            </a:r>
          </a:p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Rețea</a:t>
            </a:r>
            <a:r>
              <a:rPr lang="en-US" dirty="0" smtClean="0"/>
              <a:t> </a:t>
            </a:r>
            <a:r>
              <a:rPr lang="ro-RO" dirty="0" smtClean="0"/>
              <a:t>virtuală</a:t>
            </a:r>
          </a:p>
          <a:p>
            <a:pPr lvl="1"/>
            <a:r>
              <a:rPr lang="ro-RO" dirty="0" smtClean="0"/>
              <a:t>Clas</a:t>
            </a:r>
            <a:r>
              <a:rPr lang="ro-RO" dirty="0"/>
              <a:t>ă</a:t>
            </a:r>
            <a:r>
              <a:rPr lang="en-US" dirty="0" smtClean="0"/>
              <a:t> IP-</a:t>
            </a:r>
            <a:r>
              <a:rPr lang="ro-RO" dirty="0" smtClean="0"/>
              <a:t>uri</a:t>
            </a:r>
            <a:r>
              <a:rPr lang="en-US" dirty="0" smtClean="0"/>
              <a:t> </a:t>
            </a:r>
            <a:r>
              <a:rPr lang="ro-RO" dirty="0" smtClean="0"/>
              <a:t>folosite</a:t>
            </a:r>
            <a:r>
              <a:rPr lang="en-US" dirty="0" smtClean="0"/>
              <a:t>: 172.16.0.4 </a:t>
            </a:r>
            <a:r>
              <a:rPr lang="en-US" dirty="0" smtClean="0"/>
              <a:t>  &gt;  172.16.0.8</a:t>
            </a:r>
            <a:endParaRPr lang="en-US" dirty="0" smtClean="0"/>
          </a:p>
          <a:p>
            <a:pPr lvl="1"/>
            <a:r>
              <a:rPr lang="ro-RO" dirty="0" smtClean="0"/>
              <a:t>Lungi</a:t>
            </a:r>
            <a:r>
              <a:rPr lang="en-US" dirty="0" smtClean="0"/>
              <a:t>m</a:t>
            </a:r>
            <a:r>
              <a:rPr lang="ro-RO" dirty="0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de ban</a:t>
            </a:r>
            <a:r>
              <a:rPr lang="ro-RO" dirty="0" smtClean="0"/>
              <a:t>ă</a:t>
            </a:r>
            <a:r>
              <a:rPr lang="en-US" dirty="0" smtClean="0"/>
              <a:t> : 100 </a:t>
            </a:r>
            <a:r>
              <a:rPr lang="en-US" dirty="0" smtClean="0"/>
              <a:t>Mbps</a:t>
            </a:r>
          </a:p>
          <a:p>
            <a:pPr lvl="1"/>
            <a:r>
              <a:rPr lang="ro-RO" dirty="0" smtClean="0"/>
              <a:t>Locație</a:t>
            </a:r>
            <a:r>
              <a:rPr lang="en-US" dirty="0" smtClean="0"/>
              <a:t> : Europa de vest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41" y="2696390"/>
            <a:ext cx="3249450" cy="4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0" y="3900891"/>
            <a:ext cx="1274174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</a:t>
            </a:r>
            <a:r>
              <a:rPr lang="en-US" dirty="0"/>
              <a:t> </a:t>
            </a:r>
            <a:r>
              <a:rPr lang="ro-RO" dirty="0"/>
              <a:t>topologiei</a:t>
            </a:r>
            <a:r>
              <a:rPr lang="en-US" dirty="0"/>
              <a:t> in cloud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1375954"/>
            <a:ext cx="10337074" cy="4833257"/>
          </a:xfrm>
        </p:spPr>
        <p:txBody>
          <a:bodyPr>
            <a:normAutofit fontScale="92500"/>
          </a:bodyPr>
          <a:lstStyle/>
          <a:p>
            <a:r>
              <a:rPr lang="ro-RO" dirty="0" smtClean="0"/>
              <a:t>Crearea</a:t>
            </a:r>
            <a:r>
              <a:rPr lang="en-US" dirty="0" smtClean="0"/>
              <a:t> </a:t>
            </a:r>
            <a:r>
              <a:rPr lang="ro-RO" dirty="0" smtClean="0"/>
              <a:t>tabelelor</a:t>
            </a:r>
            <a:r>
              <a:rPr lang="en-US" dirty="0" smtClean="0"/>
              <a:t> cu </a:t>
            </a:r>
            <a:r>
              <a:rPr lang="ro-RO" dirty="0" smtClean="0"/>
              <a:t>sume</a:t>
            </a:r>
            <a:r>
              <a:rPr lang="en-US" dirty="0" smtClean="0"/>
              <a:t> de control</a:t>
            </a:r>
            <a:r>
              <a:rPr lang="ro-RO" dirty="0" smtClean="0"/>
              <a:t> :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en-US" dirty="0"/>
              <a:t>pt</a:t>
            </a:r>
            <a:r>
              <a:rPr lang="en-US" dirty="0"/>
              <a:t>-table-checksum -d </a:t>
            </a:r>
            <a:r>
              <a:rPr lang="en-US" dirty="0"/>
              <a:t>licenta</a:t>
            </a:r>
            <a:r>
              <a:rPr lang="en-US" dirty="0"/>
              <a:t> --replicate </a:t>
            </a:r>
            <a:r>
              <a:rPr lang="en-US" dirty="0"/>
              <a:t>percona.checksums</a:t>
            </a:r>
            <a:r>
              <a:rPr lang="en-US" dirty="0"/>
              <a:t> </a:t>
            </a:r>
            <a:r>
              <a:rPr lang="en-US" dirty="0" smtClean="0"/>
              <a:t>h=</a:t>
            </a:r>
            <a:r>
              <a:rPr lang="en-US" dirty="0" smtClean="0"/>
              <a:t>localhost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o-RO" dirty="0" smtClean="0"/>
              <a:t>Sincronizare diferențe: </a:t>
            </a:r>
            <a:endParaRPr lang="en-US" dirty="0" smtClean="0"/>
          </a:p>
          <a:p>
            <a:pPr lvl="1"/>
            <a:r>
              <a:rPr lang="ro-RO" dirty="0" smtClean="0"/>
              <a:t>Vizualizare</a:t>
            </a:r>
            <a:r>
              <a:rPr lang="en-US" dirty="0" smtClean="0"/>
              <a:t> :	</a:t>
            </a:r>
            <a:r>
              <a:rPr lang="en-US" dirty="0"/>
              <a:t>pt</a:t>
            </a:r>
            <a:r>
              <a:rPr lang="en-US" dirty="0"/>
              <a:t>-table-sync --sync-to-master --print h=172.16.0.8 --database </a:t>
            </a:r>
            <a:r>
              <a:rPr lang="en-US" dirty="0" smtClean="0"/>
              <a:t>licenta</a:t>
            </a:r>
            <a:endParaRPr lang="ro-RO" dirty="0" smtClean="0"/>
          </a:p>
          <a:p>
            <a:pPr lvl="1"/>
            <a:r>
              <a:rPr lang="ro-RO" dirty="0" smtClean="0"/>
              <a:t>Executare</a:t>
            </a:r>
            <a:r>
              <a:rPr lang="en-US" dirty="0" smtClean="0"/>
              <a:t> : 	</a:t>
            </a:r>
            <a:r>
              <a:rPr lang="en-US" dirty="0"/>
              <a:t>pt</a:t>
            </a:r>
            <a:r>
              <a:rPr lang="en-US" dirty="0"/>
              <a:t>-table-sync --sync-to-master </a:t>
            </a:r>
            <a:r>
              <a:rPr lang="en-US" dirty="0" smtClean="0"/>
              <a:t>--execute h=172.16.0.8 </a:t>
            </a:r>
            <a:r>
              <a:rPr lang="en-US" dirty="0"/>
              <a:t>--database </a:t>
            </a:r>
            <a:r>
              <a:rPr lang="en-US" dirty="0"/>
              <a:t>licenta</a:t>
            </a:r>
            <a:endParaRPr lang="en-US" dirty="0"/>
          </a:p>
          <a:p>
            <a:endParaRPr lang="ro-RO" dirty="0"/>
          </a:p>
          <a:p>
            <a:r>
              <a:rPr lang="ro-RO" dirty="0" smtClean="0"/>
              <a:t>Update</a:t>
            </a:r>
            <a:r>
              <a:rPr lang="en-US" dirty="0" smtClean="0"/>
              <a:t> </a:t>
            </a:r>
            <a:r>
              <a:rPr lang="ro-RO" dirty="0" smtClean="0"/>
              <a:t>timp </a:t>
            </a:r>
            <a:r>
              <a:rPr lang="ro-RO" dirty="0"/>
              <a:t>pe master 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--update </a:t>
            </a:r>
            <a:r>
              <a:rPr lang="ro-RO" dirty="0" smtClean="0"/>
              <a:t>h=</a:t>
            </a:r>
            <a:r>
              <a:rPr lang="ro-RO" dirty="0" smtClean="0"/>
              <a:t>localhost</a:t>
            </a:r>
            <a:r>
              <a:rPr lang="en-US" dirty="0" smtClean="0"/>
              <a:t> --create-table</a:t>
            </a:r>
            <a:endParaRPr lang="ro-RO" dirty="0"/>
          </a:p>
          <a:p>
            <a:endParaRPr lang="ro-RO" dirty="0"/>
          </a:p>
          <a:p>
            <a:r>
              <a:rPr lang="ro-RO" dirty="0"/>
              <a:t>Verificare timp </a:t>
            </a:r>
            <a:r>
              <a:rPr lang="en-US" dirty="0" smtClean="0"/>
              <a:t>de </a:t>
            </a:r>
            <a:r>
              <a:rPr lang="ro-RO" dirty="0" smtClean="0"/>
              <a:t>replicare pe</a:t>
            </a:r>
            <a:r>
              <a:rPr lang="en-US" dirty="0" smtClean="0"/>
              <a:t> slave-uri</a:t>
            </a:r>
            <a:r>
              <a:rPr lang="ro-RO" dirty="0" smtClean="0"/>
              <a:t>:</a:t>
            </a:r>
            <a:endParaRPr lang="en-US" dirty="0" smtClean="0"/>
          </a:p>
          <a:p>
            <a:pPr lvl="1"/>
            <a:r>
              <a:rPr lang="ro-RO" dirty="0" smtClean="0"/>
              <a:t>pt-heartbeat </a:t>
            </a:r>
            <a:r>
              <a:rPr lang="ro-RO" dirty="0"/>
              <a:t>-D licenta --check h=172.16.0.8 --master-server-id=1</a:t>
            </a:r>
            <a:endParaRPr lang="ro-RO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21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ro-RO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02636" y="2613738"/>
            <a:ext cx="8091672" cy="3286583"/>
          </a:xfrm>
        </p:spPr>
        <p:txBody>
          <a:bodyPr>
            <a:normAutofit/>
          </a:bodyPr>
          <a:lstStyle/>
          <a:p>
            <a:pPr lvl="1"/>
            <a:r>
              <a:rPr lang="ro-RO" dirty="0"/>
              <a:t>Aplicații</a:t>
            </a:r>
            <a:r>
              <a:rPr lang="en-US" dirty="0"/>
              <a:t> web </a:t>
            </a:r>
            <a:r>
              <a:rPr lang="ro-RO" dirty="0" smtClean="0"/>
              <a:t>moderne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Sistemul</a:t>
            </a:r>
            <a:r>
              <a:rPr lang="en-US" dirty="0"/>
              <a:t> de </a:t>
            </a:r>
            <a:r>
              <a:rPr lang="ro-RO" dirty="0"/>
              <a:t>gestiune</a:t>
            </a:r>
            <a:r>
              <a:rPr lang="en-US" dirty="0"/>
              <a:t> al </a:t>
            </a:r>
            <a:r>
              <a:rPr lang="ro-RO" dirty="0"/>
              <a:t>bazelor</a:t>
            </a:r>
            <a:r>
              <a:rPr lang="en-US" dirty="0"/>
              <a:t> de date </a:t>
            </a:r>
            <a:r>
              <a:rPr lang="ro-RO" dirty="0" err="1" smtClean="0"/>
              <a:t>MariaDB</a:t>
            </a:r>
            <a:endParaRPr lang="en-US" dirty="0" smtClean="0"/>
          </a:p>
          <a:p>
            <a:pPr lvl="1"/>
            <a:endParaRPr lang="ro-RO" dirty="0"/>
          </a:p>
          <a:p>
            <a:pPr lvl="1"/>
            <a:r>
              <a:rPr lang="ro-RO" dirty="0"/>
              <a:t>Posibilități</a:t>
            </a:r>
            <a:r>
              <a:rPr lang="en-US" dirty="0"/>
              <a:t> de </a:t>
            </a:r>
            <a:r>
              <a:rPr lang="ro-RO" dirty="0"/>
              <a:t>distribuire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replicare</a:t>
            </a:r>
          </a:p>
          <a:p>
            <a:pPr marL="0" indent="0">
              <a:buNone/>
            </a:pPr>
            <a:endParaRPr lang="en-US" dirty="0" smtClean="0"/>
          </a:p>
          <a:p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3801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 smtClean="0"/>
              <a:t>și</a:t>
            </a:r>
            <a:r>
              <a:rPr lang="en-US" dirty="0" smtClean="0"/>
              <a:t> </a:t>
            </a:r>
            <a:r>
              <a:rPr lang="ro-RO" dirty="0" smtClean="0"/>
              <a:t>răspunsuri</a:t>
            </a:r>
            <a:endParaRPr lang="ro-RO" dirty="0"/>
          </a:p>
        </p:txBody>
      </p:sp>
      <p:pic>
        <p:nvPicPr>
          <p:cNvPr id="4098" name="Picture 2" descr="http://www.rdpusa.com/wp-content/uploads/2012/05/Qand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53" y="2601393"/>
            <a:ext cx="4802306" cy="291904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8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514" y="1655755"/>
            <a:ext cx="7080106" cy="4195481"/>
          </a:xfrm>
        </p:spPr>
        <p:txBody>
          <a:bodyPr>
            <a:normAutofit/>
          </a:bodyPr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  <a:endParaRPr lang="ro-RO" dirty="0" smtClean="0"/>
          </a:p>
          <a:p>
            <a:r>
              <a:rPr lang="ro-RO" dirty="0" smtClean="0"/>
              <a:t>Aplicații </a:t>
            </a:r>
            <a:r>
              <a:rPr lang="ro-RO" dirty="0" smtClean="0"/>
              <a:t>web </a:t>
            </a:r>
            <a:r>
              <a:rPr lang="ro-RO" dirty="0" smtClean="0"/>
              <a:t>moderne</a:t>
            </a:r>
            <a:endParaRPr lang="en-US" dirty="0" smtClean="0"/>
          </a:p>
          <a:p>
            <a:r>
              <a:rPr lang="ro-RO" dirty="0" smtClean="0"/>
              <a:t>Tehnologii</a:t>
            </a:r>
            <a:r>
              <a:rPr lang="en-US" dirty="0" smtClean="0"/>
              <a:t> </a:t>
            </a:r>
            <a:r>
              <a:rPr lang="ro-RO" dirty="0" smtClean="0"/>
              <a:t>utilizate</a:t>
            </a:r>
          </a:p>
          <a:p>
            <a:r>
              <a:rPr lang="ro-RO" dirty="0" smtClean="0"/>
              <a:t>Baze</a:t>
            </a:r>
            <a:r>
              <a:rPr lang="en-US" dirty="0" smtClean="0"/>
              <a:t> de date</a:t>
            </a:r>
          </a:p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implementata</a:t>
            </a:r>
          </a:p>
          <a:p>
            <a:r>
              <a:rPr lang="ro-RO" dirty="0" smtClean="0"/>
              <a:t>Topologii</a:t>
            </a:r>
            <a:r>
              <a:rPr lang="en-US" dirty="0" smtClean="0"/>
              <a:t> de </a:t>
            </a:r>
            <a:r>
              <a:rPr lang="ro-RO" dirty="0" smtClean="0"/>
              <a:t>replicare</a:t>
            </a:r>
          </a:p>
          <a:p>
            <a:r>
              <a:rPr lang="ro-RO" dirty="0" smtClean="0"/>
              <a:t>Implementare</a:t>
            </a:r>
            <a:r>
              <a:rPr lang="en-US" dirty="0" smtClean="0"/>
              <a:t> </a:t>
            </a:r>
            <a:r>
              <a:rPr lang="ro-RO" dirty="0" smtClean="0"/>
              <a:t>topologiei</a:t>
            </a:r>
            <a:r>
              <a:rPr lang="en-US" dirty="0" smtClean="0"/>
              <a:t> in </a:t>
            </a:r>
            <a:r>
              <a:rPr lang="en-US" dirty="0" smtClean="0"/>
              <a:t>cloud</a:t>
            </a:r>
          </a:p>
          <a:p>
            <a:r>
              <a:rPr lang="ro-RO" dirty="0" smtClean="0"/>
              <a:t>Concluzii</a:t>
            </a:r>
          </a:p>
          <a:p>
            <a:r>
              <a:rPr lang="ro-RO" dirty="0" smtClean="0"/>
              <a:t>Întrebări</a:t>
            </a:r>
            <a:r>
              <a:rPr lang="en-US" dirty="0" smtClean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ro-RO" dirty="0"/>
              <a:t>răspunsuri</a:t>
            </a:r>
            <a:endParaRPr lang="en-US" dirty="0" smtClean="0"/>
          </a:p>
          <a:p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57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</a:t>
            </a:r>
            <a:r>
              <a:rPr lang="en-US" dirty="0" smtClean="0"/>
              <a:t> </a:t>
            </a:r>
            <a:r>
              <a:rPr lang="ro-RO" dirty="0" smtClean="0"/>
              <a:t>lucrării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Studiul</a:t>
            </a:r>
            <a:r>
              <a:rPr lang="en-US" dirty="0" smtClean="0"/>
              <a:t> </a:t>
            </a:r>
            <a:r>
              <a:rPr lang="ro-RO" dirty="0" smtClean="0"/>
              <a:t>si</a:t>
            </a:r>
            <a:r>
              <a:rPr lang="en-US" dirty="0" smtClean="0"/>
              <a:t> </a:t>
            </a:r>
            <a:r>
              <a:rPr lang="ro-RO" dirty="0" smtClean="0"/>
              <a:t>implementarea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ro-RO" dirty="0" smtClean="0"/>
              <a:t>Aplicații</a:t>
            </a:r>
            <a:r>
              <a:rPr lang="en-US" dirty="0" smtClean="0"/>
              <a:t> web </a:t>
            </a:r>
            <a:r>
              <a:rPr lang="ro-RO" dirty="0" smtClean="0"/>
              <a:t>moderne</a:t>
            </a:r>
          </a:p>
          <a:p>
            <a:pPr lvl="1"/>
            <a:r>
              <a:rPr lang="ro-RO" dirty="0" smtClean="0"/>
              <a:t>Sistemul</a:t>
            </a:r>
            <a:r>
              <a:rPr lang="en-US" dirty="0" smtClean="0"/>
              <a:t> de </a:t>
            </a:r>
            <a:r>
              <a:rPr lang="ro-RO" dirty="0" smtClean="0"/>
              <a:t>gestiune</a:t>
            </a:r>
            <a:r>
              <a:rPr lang="en-US" dirty="0" smtClean="0"/>
              <a:t> al </a:t>
            </a:r>
            <a:r>
              <a:rPr lang="ro-RO" dirty="0" smtClean="0"/>
              <a:t>bazelor</a:t>
            </a:r>
            <a:r>
              <a:rPr lang="en-US" dirty="0" smtClean="0"/>
              <a:t> de date </a:t>
            </a:r>
            <a:r>
              <a:rPr lang="ro-RO" dirty="0" smtClean="0"/>
              <a:t>MariaDB</a:t>
            </a:r>
            <a:endParaRPr lang="ro-RO" dirty="0" smtClean="0"/>
          </a:p>
          <a:p>
            <a:pPr lvl="1"/>
            <a:r>
              <a:rPr lang="ro-RO" dirty="0" smtClean="0"/>
              <a:t>Posibilități</a:t>
            </a:r>
            <a:r>
              <a:rPr lang="en-US" dirty="0" smtClean="0"/>
              <a:t> de </a:t>
            </a:r>
            <a:r>
              <a:rPr lang="ro-RO" dirty="0" smtClean="0"/>
              <a:t>distribuire</a:t>
            </a:r>
            <a:r>
              <a:rPr lang="en-US" dirty="0" smtClean="0"/>
              <a:t> </a:t>
            </a:r>
            <a:r>
              <a:rPr lang="ro-RO" dirty="0"/>
              <a:t>ș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replicare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36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</a:t>
            </a:r>
            <a:r>
              <a:rPr lang="ro-RO" dirty="0"/>
              <a:t>web moderne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563" y="1668520"/>
            <a:ext cx="3509818" cy="4195481"/>
          </a:xfrm>
        </p:spPr>
        <p:txBody>
          <a:bodyPr/>
          <a:lstStyle/>
          <a:p>
            <a:r>
              <a:rPr lang="en-US" dirty="0" smtClean="0"/>
              <a:t>Spring – Java</a:t>
            </a:r>
          </a:p>
          <a:p>
            <a:r>
              <a:rPr lang="en-US" dirty="0" smtClean="0"/>
              <a:t>Struts – Java</a:t>
            </a:r>
          </a:p>
          <a:p>
            <a:r>
              <a:rPr lang="en-US" dirty="0" smtClean="0"/>
              <a:t>Play – Scala</a:t>
            </a:r>
          </a:p>
          <a:p>
            <a:r>
              <a:rPr lang="en-US" dirty="0" smtClean="0"/>
              <a:t>Zend – PHP</a:t>
            </a:r>
          </a:p>
          <a:p>
            <a:r>
              <a:rPr lang="en-US" dirty="0" smtClean="0"/>
              <a:t>Django – Phyton</a:t>
            </a:r>
          </a:p>
          <a:p>
            <a:r>
              <a:rPr lang="en-US" dirty="0" smtClean="0"/>
              <a:t>Rails – Ruby</a:t>
            </a:r>
          </a:p>
          <a:p>
            <a:r>
              <a:rPr lang="en-US" dirty="0" smtClean="0"/>
              <a:t>Grails – Groovy</a:t>
            </a:r>
          </a:p>
          <a:p>
            <a:r>
              <a:rPr lang="en-US" dirty="0" smtClean="0"/>
              <a:t>Catalyst – Perl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02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 folosite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361" y="1338514"/>
            <a:ext cx="2075317" cy="565600"/>
          </a:xfrm>
        </p:spPr>
        <p:txBody>
          <a:bodyPr/>
          <a:lstStyle/>
          <a:p>
            <a:r>
              <a:rPr lang="en-US" dirty="0" smtClean="0"/>
              <a:t>Client</a:t>
            </a:r>
            <a:endParaRPr lang="ro-RO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69220" y="1338514"/>
            <a:ext cx="2075317" cy="444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</a:t>
            </a:r>
            <a:r>
              <a:rPr lang="en-US" dirty="0" smtClean="0"/>
              <a:t>erver</a:t>
            </a:r>
            <a:endParaRPr lang="ro-RO" dirty="0"/>
          </a:p>
        </p:txBody>
      </p:sp>
      <p:pic>
        <p:nvPicPr>
          <p:cNvPr id="1030" name="Picture 6" descr="http://kuniga.files.wordpress.com/2011/09/mave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8" y="2149994"/>
            <a:ext cx="1519512" cy="519703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ewrelic.com/wp-content/uploads/java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3619518"/>
            <a:ext cx="1249789" cy="767919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freedomsponsors.org/media/project_images/image3x1_258_2014043001545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2834014"/>
            <a:ext cx="2178322" cy="60584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52" y="5615405"/>
            <a:ext cx="1209375" cy="411352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blogs.vmware.com/tp/.a/6a00d8341c328153ef016766a4de97970b-p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68" y="4646233"/>
            <a:ext cx="1153160" cy="674911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megahost.ro/blog/wp-content/uploads/2014/02/tomca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67" y="2834014"/>
            <a:ext cx="1281339" cy="616764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devget.net/wp-content/uploads/2014/05/html-css-j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1904114"/>
            <a:ext cx="2575135" cy="151074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arrayvelocity.com/wp-content/uploads/2014/02/ajax-jquer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3733846"/>
            <a:ext cx="3044644" cy="66419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93" y="4717030"/>
            <a:ext cx="1750581" cy="980326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0" y="4758736"/>
            <a:ext cx="1613177" cy="1213162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3393" y="493161"/>
            <a:ext cx="2359356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Baze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375" y="2279341"/>
            <a:ext cx="8946541" cy="3328979"/>
          </a:xfrm>
        </p:spPr>
        <p:txBody>
          <a:bodyPr/>
          <a:lstStyle/>
          <a:p>
            <a:r>
              <a:rPr lang="en-US" dirty="0" smtClean="0"/>
              <a:t>MariaDB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SQL </a:t>
            </a:r>
            <a:r>
              <a:rPr lang="ro-RO" dirty="0" smtClean="0"/>
              <a:t>sau</a:t>
            </a:r>
            <a:r>
              <a:rPr lang="en-US" dirty="0" smtClean="0"/>
              <a:t> NoSQL ?</a:t>
            </a:r>
          </a:p>
        </p:txBody>
      </p:sp>
      <p:pic>
        <p:nvPicPr>
          <p:cNvPr id="7" name="Picture 36" descr="http://badges.mariadb.org/logo/Mariadb-seal-shaded-browntext-a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26" y="2279341"/>
            <a:ext cx="2422237" cy="182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547" y="1501095"/>
            <a:ext cx="1393261" cy="9425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86" y="4645868"/>
            <a:ext cx="1662981" cy="75812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708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02" y="2521663"/>
            <a:ext cx="4332289" cy="3943792"/>
          </a:xfrm>
        </p:spPr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73891"/>
            <a:ext cx="4895274" cy="667789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2711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</a:t>
            </a:r>
            <a:r>
              <a:rPr lang="ro-RO" dirty="0" smtClean="0"/>
              <a:t>implementat</a:t>
            </a:r>
            <a:r>
              <a:rPr lang="ro-RO" dirty="0"/>
              <a:t>ă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3074"/>
            <a:ext cx="8946541" cy="5055325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Interfața de management al articolelor, știrilor, evenimentelor, întrebărilor și răspunsurilor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Domeniul medical, stomatologic</a:t>
            </a:r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86" y="1938090"/>
            <a:ext cx="5667257" cy="3708566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989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</a:t>
            </a:r>
            <a:r>
              <a:rPr lang="en-US" dirty="0" smtClean="0"/>
              <a:t> implementat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31" y="2331592"/>
            <a:ext cx="8946541" cy="3328979"/>
          </a:xfrm>
        </p:spPr>
        <p:txBody>
          <a:bodyPr/>
          <a:lstStyle/>
          <a:p>
            <a:r>
              <a:rPr lang="ro-RO" dirty="0" smtClean="0"/>
              <a:t>Meniu</a:t>
            </a:r>
            <a:r>
              <a:rPr lang="en-US" dirty="0" smtClean="0"/>
              <a:t> </a:t>
            </a:r>
            <a:r>
              <a:rPr lang="ro-RO" dirty="0" smtClean="0"/>
              <a:t>navigare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Autentificare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o-RO" dirty="0" smtClean="0"/>
              <a:t>Rețele</a:t>
            </a:r>
            <a:r>
              <a:rPr lang="en-US" dirty="0" smtClean="0"/>
              <a:t> </a:t>
            </a:r>
            <a:r>
              <a:rPr lang="ro-RO" dirty="0" smtClean="0"/>
              <a:t>sociale</a:t>
            </a:r>
          </a:p>
          <a:p>
            <a:endParaRPr lang="en-US" dirty="0" smtClean="0"/>
          </a:p>
          <a:p>
            <a:pPr marL="0" indent="0">
              <a:buNone/>
            </a:pPr>
            <a:endParaRPr lang="ro-RO" dirty="0" smtClean="0"/>
          </a:p>
          <a:p>
            <a:endParaRPr lang="ro-RO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395629"/>
            <a:ext cx="6390005" cy="306705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07023"/>
            <a:ext cx="1766072" cy="68905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4746017"/>
            <a:ext cx="1466850" cy="78105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22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516</TotalTime>
  <Words>331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Studiul bazelor de date distribuite în sistemul de gestiune al bazelor de date MariaDB</vt:lpstr>
      <vt:lpstr>Cuprins</vt:lpstr>
      <vt:lpstr>Scopul lucrării</vt:lpstr>
      <vt:lpstr>Aplicații web moderne </vt:lpstr>
      <vt:lpstr>Tehnologii folosite</vt:lpstr>
      <vt:lpstr>Baze de date</vt:lpstr>
      <vt:lpstr>Aplicația implementată</vt:lpstr>
      <vt:lpstr>Aplicația implementată </vt:lpstr>
      <vt:lpstr>Aplicația implementată </vt:lpstr>
      <vt:lpstr>Aplicația implementată</vt:lpstr>
      <vt:lpstr>Topologii de replicare</vt:lpstr>
      <vt:lpstr>Topologii de replicare</vt:lpstr>
      <vt:lpstr>Topologii de replicare</vt:lpstr>
      <vt:lpstr>Topologii de replicare</vt:lpstr>
      <vt:lpstr>Implementare topologiei in cloud</vt:lpstr>
      <vt:lpstr>Implementare topologiei in cloud</vt:lpstr>
      <vt:lpstr>Implementare topologiei in cloud</vt:lpstr>
      <vt:lpstr>Concluzii</vt:lpstr>
      <vt:lpstr> Întrebări și răspunsuri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Studiul bazelor de date distribuite în sistemul de gestiune al bazelor de date MariaDB</dc:title>
  <dc:creator>Bogdan Petru Matragociu</dc:creator>
  <cp:lastModifiedBy>Bogdan Petru Matragociu</cp:lastModifiedBy>
  <cp:revision>51</cp:revision>
  <dcterms:created xsi:type="dcterms:W3CDTF">2014-06-27T11:41:37Z</dcterms:created>
  <dcterms:modified xsi:type="dcterms:W3CDTF">2014-07-02T13:12:04Z</dcterms:modified>
</cp:coreProperties>
</file>