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61" r:id="rId5"/>
    <p:sldId id="273" r:id="rId6"/>
    <p:sldId id="278" r:id="rId7"/>
    <p:sldId id="279" r:id="rId8"/>
    <p:sldId id="280" r:id="rId9"/>
    <p:sldId id="283" r:id="rId10"/>
    <p:sldId id="262" r:id="rId11"/>
    <p:sldId id="263" r:id="rId12"/>
    <p:sldId id="265" r:id="rId13"/>
    <p:sldId id="284" r:id="rId14"/>
    <p:sldId id="282" r:id="rId15"/>
    <p:sldId id="275" r:id="rId16"/>
    <p:sldId id="277" r:id="rId17"/>
    <p:sldId id="266" r:id="rId18"/>
    <p:sldId id="272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2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81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9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0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0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7/4/2014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7/4/2014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5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7/4/2014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6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A4BF8C-F7B3-4F9F-B0A2-43022B6A3DD2}" type="datetimeFigureOut">
              <a:rPr lang="en-US" smtClean="0"/>
              <a:t>7/4/2014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5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.png"/><Relationship Id="rId5" Type="http://schemas.openxmlformats.org/officeDocument/2006/relationships/image" Target="../media/image21.png"/><Relationship Id="rId10" Type="http://schemas.openxmlformats.org/officeDocument/2006/relationships/image" Target="../media/image26.jpe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995" y="1349828"/>
            <a:ext cx="8825658" cy="2243187"/>
          </a:xfrm>
        </p:spPr>
        <p:txBody>
          <a:bodyPr/>
          <a:lstStyle/>
          <a:p>
            <a:r>
              <a:rPr lang="ro-RO" sz="4000" dirty="0" smtClean="0"/>
              <a:t>Studiul bazelor de date distribuite în sistemul de gestiune al bazelor de date MariaDB</a:t>
            </a:r>
            <a:endParaRPr lang="ro-R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375194" cy="861420"/>
          </a:xfrm>
        </p:spPr>
        <p:txBody>
          <a:bodyPr/>
          <a:lstStyle/>
          <a:p>
            <a:r>
              <a:rPr lang="ro-RO" dirty="0" smtClean="0"/>
              <a:t>Conducător științific 												   Absolvent</a:t>
            </a:r>
          </a:p>
          <a:p>
            <a:r>
              <a:rPr lang="ro-RO" dirty="0" smtClean="0"/>
              <a:t>Ș.l. Dr. Ing. Valentin PUPEZESCU				Bogdan - Petru MATRAGOCIU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691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Prezentarea</a:t>
            </a:r>
            <a:r>
              <a:rPr lang="en-US" dirty="0"/>
              <a:t> </a:t>
            </a:r>
            <a:r>
              <a:rPr lang="ro-RO" dirty="0"/>
              <a:t>aplicației</a:t>
            </a:r>
            <a:br>
              <a:rPr lang="ro-RO" dirty="0"/>
            </a:b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3074"/>
            <a:ext cx="8946541" cy="5055325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Interfața de management al articolelor, știrilor, evenimentelor, întrebărilor și răspunsurilor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Domeniul medical, stomatologic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0" y="1866453"/>
            <a:ext cx="5667257" cy="3708566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9897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Prezentarea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Meniu</a:t>
            </a:r>
            <a:r>
              <a:rPr lang="en-US" dirty="0" smtClean="0"/>
              <a:t> </a:t>
            </a:r>
            <a:r>
              <a:rPr lang="ro-RO" dirty="0" smtClean="0"/>
              <a:t>navigare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Rețele</a:t>
            </a:r>
            <a:r>
              <a:rPr lang="en-US" dirty="0" smtClean="0"/>
              <a:t> </a:t>
            </a:r>
            <a:r>
              <a:rPr lang="ro-RO" dirty="0" smtClean="0"/>
              <a:t>sociale</a:t>
            </a:r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2395629"/>
            <a:ext cx="6390005" cy="306705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307023"/>
            <a:ext cx="1766072" cy="68905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4746017"/>
            <a:ext cx="1466850" cy="78105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822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Prezentarea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Administrare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839" y="3186184"/>
            <a:ext cx="2017951" cy="3084843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253" y="2022271"/>
            <a:ext cx="5191125" cy="476250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1986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folosite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6258" y="1353450"/>
            <a:ext cx="2075317" cy="565600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ro-R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6111" y="1353450"/>
            <a:ext cx="2075317" cy="44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</a:t>
            </a:r>
            <a:r>
              <a:rPr lang="en-US" dirty="0" smtClean="0"/>
              <a:t>erver</a:t>
            </a:r>
            <a:endParaRPr lang="ro-RO" dirty="0"/>
          </a:p>
        </p:txBody>
      </p:sp>
      <p:pic>
        <p:nvPicPr>
          <p:cNvPr id="1030" name="Picture 6" descr="http://kuniga.files.wordpress.com/2011/09/m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036" y="5336982"/>
            <a:ext cx="1519512" cy="519703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newrelic.com/wp-content/uploads/java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0" y="2173754"/>
            <a:ext cx="1249789" cy="767919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freedomsponsors.org/media/project_images/image3x1_258_201404300154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0" y="3123217"/>
            <a:ext cx="2178322" cy="605846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git-scm.com/images/logos/1color-orange-lightbg@2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173" y="4738995"/>
            <a:ext cx="1209375" cy="411352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logs.vmware.com/tp/.a/6a00d8341c328153ef016766a4de97970b-p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0" y="3955053"/>
            <a:ext cx="1153160" cy="674911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megahost.ro/blog/wp-content/uploads/2014/02/tomca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0" y="4925155"/>
            <a:ext cx="1281339" cy="616764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devget.net/wp-content/uploads/2014/05/html-css-j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374" y="2143927"/>
            <a:ext cx="2575135" cy="151074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arrayvelocity.com/wp-content/uploads/2014/02/ajax-jquer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852" y="3879550"/>
            <a:ext cx="3044644" cy="66419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revillweb.com/wp-content/uploads/2013/12/twitter-bootstrap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25" y="4992397"/>
            <a:ext cx="1750581" cy="980326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497" y="4269398"/>
            <a:ext cx="1613177" cy="121316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34192" y="6043320"/>
            <a:ext cx="2359356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82841" y="957707"/>
            <a:ext cx="3535986" cy="33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09" y="1227781"/>
            <a:ext cx="4883832" cy="2351442"/>
          </a:xfrm>
        </p:spPr>
        <p:txBody>
          <a:bodyPr/>
          <a:lstStyle/>
          <a:p>
            <a:r>
              <a:rPr lang="ro-RO" dirty="0"/>
              <a:t>Implementarea</a:t>
            </a:r>
            <a:r>
              <a:rPr lang="en-US" dirty="0"/>
              <a:t> </a:t>
            </a:r>
            <a:r>
              <a:rPr lang="ro-RO" dirty="0"/>
              <a:t>aplicației</a:t>
            </a:r>
            <a:br>
              <a:rPr lang="ro-RO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308" y="4249965"/>
            <a:ext cx="2610272" cy="58764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Schema </a:t>
            </a:r>
            <a:r>
              <a:rPr lang="ro-RO" dirty="0" smtClean="0"/>
              <a:t>bazei</a:t>
            </a:r>
            <a:r>
              <a:rPr lang="en-US" dirty="0" smtClean="0"/>
              <a:t> de 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87" y="174043"/>
            <a:ext cx="5765482" cy="656639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5758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02" y="2521663"/>
            <a:ext cx="4332289" cy="3943792"/>
          </a:xfrm>
        </p:spPr>
        <p:txBody>
          <a:bodyPr/>
          <a:lstStyle/>
          <a:p>
            <a:r>
              <a:rPr lang="ro-RO" dirty="0"/>
              <a:t>Implementarea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1" y="73891"/>
            <a:ext cx="4895274" cy="667789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0271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96" y="2967791"/>
            <a:ext cx="12261455" cy="3150205"/>
          </a:xfrm>
          <a:effectLst>
            <a:softEdge rad="152400"/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66105" y="2139427"/>
            <a:ext cx="10063449" cy="66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dirty="0" smtClean="0"/>
              <a:t>Diagrama</a:t>
            </a:r>
            <a:r>
              <a:rPr lang="en-US" dirty="0" smtClean="0"/>
              <a:t> UML – </a:t>
            </a:r>
            <a:r>
              <a:rPr lang="ro-RO" dirty="0" smtClean="0"/>
              <a:t>fluxul</a:t>
            </a:r>
            <a:r>
              <a:rPr lang="en-US" dirty="0" smtClean="0"/>
              <a:t> de date </a:t>
            </a:r>
            <a:r>
              <a:rPr lang="ro-RO" dirty="0" smtClean="0"/>
              <a:t>pentru</a:t>
            </a:r>
            <a:r>
              <a:rPr lang="en-US" dirty="0" smtClean="0"/>
              <a:t> </a:t>
            </a:r>
            <a:r>
              <a:rPr lang="ro-RO" dirty="0" smtClean="0"/>
              <a:t>pagina</a:t>
            </a:r>
            <a:r>
              <a:rPr lang="en-US" dirty="0" smtClean="0"/>
              <a:t> de </a:t>
            </a:r>
            <a:r>
              <a:rPr lang="ro-RO" dirty="0" smtClean="0"/>
              <a:t>întrebări</a:t>
            </a:r>
            <a:r>
              <a:rPr lang="en-US" dirty="0" smtClean="0"/>
              <a:t> </a:t>
            </a:r>
            <a:r>
              <a:rPr lang="ro-RO" dirty="0"/>
              <a:t>ș</a:t>
            </a:r>
            <a:r>
              <a:rPr lang="ro-RO" dirty="0" smtClean="0"/>
              <a:t>i</a:t>
            </a:r>
            <a:r>
              <a:rPr lang="en-US" dirty="0" smtClean="0"/>
              <a:t> </a:t>
            </a:r>
            <a:r>
              <a:rPr lang="ro-RO" dirty="0" smtClean="0"/>
              <a:t>răspunsuri</a:t>
            </a:r>
          </a:p>
        </p:txBody>
      </p:sp>
    </p:spTree>
    <p:extLst>
      <p:ext uri="{BB962C8B-B14F-4D97-AF65-F5344CB8AC3E}">
        <p14:creationId xmlns:p14="http://schemas.microsoft.com/office/powerpoint/2010/main" val="27867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956" y="3124072"/>
            <a:ext cx="2885215" cy="3328979"/>
          </a:xfrm>
        </p:spPr>
        <p:txBody>
          <a:bodyPr/>
          <a:lstStyle/>
          <a:p>
            <a:r>
              <a:rPr lang="ro-RO" dirty="0" smtClean="0"/>
              <a:t>Topologia</a:t>
            </a:r>
            <a:r>
              <a:rPr lang="en-US" dirty="0" smtClean="0"/>
              <a:t> </a:t>
            </a:r>
            <a:r>
              <a:rPr lang="ro-RO" dirty="0" smtClean="0"/>
              <a:t>implementata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1" y="1185869"/>
            <a:ext cx="8987245" cy="5440786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479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Configurație</a:t>
            </a:r>
            <a:r>
              <a:rPr lang="en-US" dirty="0" smtClean="0"/>
              <a:t> </a:t>
            </a:r>
            <a:r>
              <a:rPr lang="ro-RO" dirty="0" smtClean="0"/>
              <a:t>mașini</a:t>
            </a:r>
            <a:r>
              <a:rPr lang="en-US" dirty="0" smtClean="0"/>
              <a:t> </a:t>
            </a:r>
            <a:r>
              <a:rPr lang="ro-RO" dirty="0" smtClean="0"/>
              <a:t>virtuale</a:t>
            </a:r>
            <a:endParaRPr lang="en-US" dirty="0" smtClean="0"/>
          </a:p>
          <a:p>
            <a:pPr lvl="1"/>
            <a:r>
              <a:rPr lang="en-US" dirty="0" smtClean="0"/>
              <a:t>1 core - 1.6 GHz</a:t>
            </a:r>
          </a:p>
          <a:p>
            <a:pPr lvl="1"/>
            <a:r>
              <a:rPr lang="en-US" dirty="0" smtClean="0"/>
              <a:t>1.75 GB RAM</a:t>
            </a:r>
          </a:p>
          <a:p>
            <a:pPr marL="0" indent="0">
              <a:buNone/>
            </a:pPr>
            <a:endParaRPr lang="en-US" dirty="0"/>
          </a:p>
          <a:p>
            <a:r>
              <a:rPr lang="ro-RO" dirty="0" smtClean="0"/>
              <a:t>Rețea</a:t>
            </a:r>
            <a:r>
              <a:rPr lang="en-US" dirty="0" smtClean="0"/>
              <a:t> </a:t>
            </a:r>
            <a:r>
              <a:rPr lang="ro-RO" dirty="0" smtClean="0"/>
              <a:t>virtuală</a:t>
            </a:r>
          </a:p>
          <a:p>
            <a:pPr lvl="1"/>
            <a:r>
              <a:rPr lang="ro-RO" dirty="0" smtClean="0"/>
              <a:t>Clas</a:t>
            </a:r>
            <a:r>
              <a:rPr lang="ro-RO" dirty="0"/>
              <a:t>ă</a:t>
            </a:r>
            <a:r>
              <a:rPr lang="en-US" dirty="0" smtClean="0"/>
              <a:t> IP-</a:t>
            </a:r>
            <a:r>
              <a:rPr lang="ro-RO" dirty="0" smtClean="0"/>
              <a:t>uri</a:t>
            </a:r>
            <a:r>
              <a:rPr lang="en-US" dirty="0" smtClean="0"/>
              <a:t> </a:t>
            </a:r>
            <a:r>
              <a:rPr lang="ro-RO" dirty="0" smtClean="0"/>
              <a:t>folosite</a:t>
            </a:r>
            <a:r>
              <a:rPr lang="en-US" dirty="0" smtClean="0"/>
              <a:t>: 172.16.0.4   &gt;  172.16.0.8</a:t>
            </a:r>
          </a:p>
          <a:p>
            <a:pPr lvl="1"/>
            <a:r>
              <a:rPr lang="ro-RO" dirty="0" smtClean="0"/>
              <a:t>Lungi</a:t>
            </a:r>
            <a:r>
              <a:rPr lang="en-US" dirty="0" smtClean="0"/>
              <a:t>m</a:t>
            </a:r>
            <a:r>
              <a:rPr lang="ro-RO" dirty="0" smtClean="0"/>
              <a:t>e</a:t>
            </a:r>
            <a:r>
              <a:rPr lang="en-US" dirty="0" smtClean="0"/>
              <a:t> de ban</a:t>
            </a:r>
            <a:r>
              <a:rPr lang="ro-RO" dirty="0" smtClean="0"/>
              <a:t>ă</a:t>
            </a:r>
            <a:r>
              <a:rPr lang="en-US" dirty="0" smtClean="0"/>
              <a:t> : 100 Mbps</a:t>
            </a:r>
          </a:p>
          <a:p>
            <a:pPr lvl="1"/>
            <a:r>
              <a:rPr lang="ro-RO" dirty="0" smtClean="0"/>
              <a:t>Locație</a:t>
            </a:r>
            <a:r>
              <a:rPr lang="en-US" dirty="0" smtClean="0"/>
              <a:t> : Europa de vest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041" y="2696390"/>
            <a:ext cx="3249450" cy="475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50" y="3900891"/>
            <a:ext cx="1274174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0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" y="1375954"/>
            <a:ext cx="10337074" cy="4833257"/>
          </a:xfrm>
        </p:spPr>
        <p:txBody>
          <a:bodyPr>
            <a:normAutofit fontScale="92500"/>
          </a:bodyPr>
          <a:lstStyle/>
          <a:p>
            <a:r>
              <a:rPr lang="ro-RO" dirty="0" smtClean="0"/>
              <a:t>Crearea</a:t>
            </a:r>
            <a:r>
              <a:rPr lang="en-US" dirty="0" smtClean="0"/>
              <a:t> </a:t>
            </a:r>
            <a:r>
              <a:rPr lang="ro-RO" dirty="0" smtClean="0"/>
              <a:t>tabelelor</a:t>
            </a:r>
            <a:r>
              <a:rPr lang="en-US" dirty="0" smtClean="0"/>
              <a:t> cu </a:t>
            </a:r>
            <a:r>
              <a:rPr lang="ro-RO" dirty="0" smtClean="0"/>
              <a:t>sume</a:t>
            </a:r>
            <a:r>
              <a:rPr lang="en-US" dirty="0" smtClean="0"/>
              <a:t> de control</a:t>
            </a:r>
            <a:r>
              <a:rPr lang="ro-RO" dirty="0" smtClean="0"/>
              <a:t> :</a:t>
            </a:r>
            <a:endParaRPr lang="en-US" dirty="0" smtClean="0"/>
          </a:p>
          <a:p>
            <a:pPr lvl="1"/>
            <a:r>
              <a:rPr lang="ro-RO" dirty="0" smtClean="0"/>
              <a:t> </a:t>
            </a:r>
            <a:r>
              <a:rPr lang="en-US" dirty="0"/>
              <a:t>pt-table-checksum -d licenta --replicate percona.checksums </a:t>
            </a:r>
            <a:r>
              <a:rPr lang="en-US" dirty="0" smtClean="0"/>
              <a:t>h=localhost</a:t>
            </a:r>
          </a:p>
          <a:p>
            <a:pPr lvl="1"/>
            <a:endParaRPr lang="en-US" dirty="0" smtClean="0"/>
          </a:p>
          <a:p>
            <a:r>
              <a:rPr lang="ro-RO" dirty="0" smtClean="0"/>
              <a:t>Sincronizare diferențe: </a:t>
            </a:r>
            <a:endParaRPr lang="en-US" dirty="0" smtClean="0"/>
          </a:p>
          <a:p>
            <a:pPr lvl="1"/>
            <a:r>
              <a:rPr lang="ro-RO" dirty="0" smtClean="0"/>
              <a:t>Vizualizare</a:t>
            </a:r>
            <a:r>
              <a:rPr lang="en-US" dirty="0" smtClean="0"/>
              <a:t> :	</a:t>
            </a:r>
            <a:r>
              <a:rPr lang="en-US" dirty="0"/>
              <a:t>pt-table-sync --sync-to-master --print h=172.16.0.8 --database </a:t>
            </a:r>
            <a:r>
              <a:rPr lang="en-US" dirty="0" smtClean="0"/>
              <a:t>licenta</a:t>
            </a:r>
            <a:endParaRPr lang="ro-RO" dirty="0" smtClean="0"/>
          </a:p>
          <a:p>
            <a:pPr lvl="1"/>
            <a:r>
              <a:rPr lang="ro-RO" dirty="0" smtClean="0"/>
              <a:t>Executare</a:t>
            </a:r>
            <a:r>
              <a:rPr lang="en-US" dirty="0" smtClean="0"/>
              <a:t> : 	</a:t>
            </a:r>
            <a:r>
              <a:rPr lang="en-US" dirty="0"/>
              <a:t>pt-table-sync --sync-to-master </a:t>
            </a:r>
            <a:r>
              <a:rPr lang="en-US" dirty="0" smtClean="0"/>
              <a:t>--execute h=172.16.0.8 </a:t>
            </a:r>
            <a:r>
              <a:rPr lang="en-US" dirty="0"/>
              <a:t>--database licenta</a:t>
            </a:r>
          </a:p>
          <a:p>
            <a:endParaRPr lang="ro-RO" dirty="0"/>
          </a:p>
          <a:p>
            <a:r>
              <a:rPr lang="ro-RO" dirty="0" smtClean="0"/>
              <a:t>Update</a:t>
            </a:r>
            <a:r>
              <a:rPr lang="en-US" dirty="0" smtClean="0"/>
              <a:t> </a:t>
            </a:r>
            <a:r>
              <a:rPr lang="ro-RO" dirty="0" smtClean="0"/>
              <a:t>timp </a:t>
            </a:r>
            <a:r>
              <a:rPr lang="ro-RO" dirty="0"/>
              <a:t>pe master 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--update </a:t>
            </a:r>
            <a:r>
              <a:rPr lang="ro-RO" dirty="0" smtClean="0"/>
              <a:t>h=localhost</a:t>
            </a:r>
            <a:r>
              <a:rPr lang="en-US" dirty="0" smtClean="0"/>
              <a:t> --create-table</a:t>
            </a:r>
            <a:endParaRPr lang="ro-RO" dirty="0"/>
          </a:p>
          <a:p>
            <a:endParaRPr lang="ro-RO" dirty="0"/>
          </a:p>
          <a:p>
            <a:r>
              <a:rPr lang="ro-RO" dirty="0"/>
              <a:t>Verificare timp </a:t>
            </a:r>
            <a:r>
              <a:rPr lang="en-US" dirty="0" smtClean="0"/>
              <a:t>de </a:t>
            </a:r>
            <a:r>
              <a:rPr lang="ro-RO" dirty="0" smtClean="0"/>
              <a:t>replicare pe</a:t>
            </a:r>
            <a:r>
              <a:rPr lang="en-US" dirty="0" smtClean="0"/>
              <a:t> slave-uri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--check h=172.16.0.8 --master-server-id=1</a:t>
            </a:r>
            <a:endParaRPr lang="ro-RO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21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6011" y="1917012"/>
            <a:ext cx="7080106" cy="4195481"/>
          </a:xfrm>
        </p:spPr>
        <p:txBody>
          <a:bodyPr>
            <a:normAutofit/>
          </a:bodyPr>
          <a:lstStyle/>
          <a:p>
            <a:r>
              <a:rPr lang="ro-RO" dirty="0" smtClean="0"/>
              <a:t>Scopul</a:t>
            </a:r>
            <a:r>
              <a:rPr lang="en-US" dirty="0" smtClean="0"/>
              <a:t> </a:t>
            </a:r>
            <a:r>
              <a:rPr lang="ro-RO" dirty="0" smtClean="0"/>
              <a:t>lucrării</a:t>
            </a:r>
          </a:p>
          <a:p>
            <a:r>
              <a:rPr lang="ro-RO" dirty="0" smtClean="0"/>
              <a:t>Baze</a:t>
            </a:r>
            <a:r>
              <a:rPr lang="en-US" dirty="0" smtClean="0"/>
              <a:t> de date</a:t>
            </a:r>
          </a:p>
          <a:p>
            <a:r>
              <a:rPr lang="ro-RO" dirty="0" smtClean="0"/>
              <a:t>Topologii</a:t>
            </a:r>
            <a:r>
              <a:rPr lang="en-US" dirty="0" smtClean="0"/>
              <a:t> de </a:t>
            </a:r>
            <a:r>
              <a:rPr lang="ro-RO" dirty="0" smtClean="0"/>
              <a:t>replicare</a:t>
            </a:r>
            <a:endParaRPr lang="en-US" dirty="0" smtClean="0"/>
          </a:p>
          <a:p>
            <a:r>
              <a:rPr lang="ro-RO" dirty="0"/>
              <a:t>Aplicații web </a:t>
            </a:r>
            <a:r>
              <a:rPr lang="ro-RO" dirty="0" smtClean="0"/>
              <a:t>moderne</a:t>
            </a:r>
            <a:endParaRPr lang="en-US" dirty="0" smtClean="0"/>
          </a:p>
          <a:p>
            <a:r>
              <a:rPr lang="ro-RO" dirty="0" smtClean="0"/>
              <a:t>Prezentarea</a:t>
            </a:r>
            <a:r>
              <a:rPr lang="en-US" dirty="0" smtClean="0"/>
              <a:t> </a:t>
            </a:r>
            <a:r>
              <a:rPr lang="ro-RO" dirty="0" smtClean="0"/>
              <a:t>aplicației</a:t>
            </a:r>
          </a:p>
          <a:p>
            <a:r>
              <a:rPr lang="ro-RO" dirty="0" smtClean="0"/>
              <a:t>Tehnologii</a:t>
            </a:r>
            <a:r>
              <a:rPr lang="en-US" dirty="0" smtClean="0"/>
              <a:t> </a:t>
            </a:r>
            <a:r>
              <a:rPr lang="ro-RO" dirty="0" smtClean="0"/>
              <a:t>utilizate</a:t>
            </a:r>
            <a:endParaRPr lang="en-US" dirty="0" smtClean="0"/>
          </a:p>
          <a:p>
            <a:r>
              <a:rPr lang="ro-RO" dirty="0" smtClean="0"/>
              <a:t>Implementarea</a:t>
            </a:r>
            <a:r>
              <a:rPr lang="en-US" dirty="0" smtClean="0"/>
              <a:t> </a:t>
            </a:r>
            <a:r>
              <a:rPr lang="ro-RO" dirty="0" smtClean="0"/>
              <a:t>aplicației</a:t>
            </a:r>
          </a:p>
          <a:p>
            <a:r>
              <a:rPr lang="ro-RO" dirty="0" smtClean="0"/>
              <a:t>Implementare</a:t>
            </a:r>
            <a:r>
              <a:rPr lang="en-US" dirty="0" smtClean="0"/>
              <a:t> </a:t>
            </a:r>
            <a:r>
              <a:rPr lang="ro-RO" dirty="0" smtClean="0"/>
              <a:t>topologiei</a:t>
            </a:r>
            <a:r>
              <a:rPr lang="en-US" dirty="0" smtClean="0"/>
              <a:t> in cloud</a:t>
            </a:r>
          </a:p>
          <a:p>
            <a:r>
              <a:rPr lang="ro-RO" dirty="0" smtClean="0"/>
              <a:t>Concluzii</a:t>
            </a:r>
          </a:p>
        </p:txBody>
      </p:sp>
    </p:spTree>
    <p:extLst>
      <p:ext uri="{BB962C8B-B14F-4D97-AF65-F5344CB8AC3E}">
        <p14:creationId xmlns:p14="http://schemas.microsoft.com/office/powerpoint/2010/main" val="30657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02636" y="2613738"/>
            <a:ext cx="8091672" cy="3286583"/>
          </a:xfrm>
        </p:spPr>
        <p:txBody>
          <a:bodyPr>
            <a:normAutofit/>
          </a:bodyPr>
          <a:lstStyle/>
          <a:p>
            <a:pPr lvl="1"/>
            <a:r>
              <a:rPr lang="ro-RO" dirty="0" smtClean="0"/>
              <a:t>Aplicații</a:t>
            </a:r>
            <a:r>
              <a:rPr lang="en-US" dirty="0" smtClean="0"/>
              <a:t> web </a:t>
            </a:r>
            <a:r>
              <a:rPr lang="ro-RO" dirty="0" smtClean="0"/>
              <a:t>moderne</a:t>
            </a:r>
            <a:endParaRPr lang="en-US" dirty="0" smtClean="0"/>
          </a:p>
          <a:p>
            <a:pPr lvl="1"/>
            <a:endParaRPr lang="ro-RO" dirty="0"/>
          </a:p>
          <a:p>
            <a:pPr lvl="1"/>
            <a:r>
              <a:rPr lang="ro-RO" dirty="0"/>
              <a:t>Sistemul</a:t>
            </a:r>
            <a:r>
              <a:rPr lang="en-US" dirty="0"/>
              <a:t> de </a:t>
            </a:r>
            <a:r>
              <a:rPr lang="ro-RO" dirty="0"/>
              <a:t>gestiune</a:t>
            </a:r>
            <a:r>
              <a:rPr lang="en-US" dirty="0"/>
              <a:t> al </a:t>
            </a:r>
            <a:r>
              <a:rPr lang="ro-RO" dirty="0"/>
              <a:t>bazelor</a:t>
            </a:r>
            <a:r>
              <a:rPr lang="en-US" dirty="0"/>
              <a:t> de date </a:t>
            </a:r>
            <a:r>
              <a:rPr lang="ro-RO" dirty="0" smtClean="0"/>
              <a:t>MariaDB</a:t>
            </a:r>
            <a:endParaRPr lang="en-US" dirty="0" smtClean="0"/>
          </a:p>
          <a:p>
            <a:pPr lvl="1"/>
            <a:endParaRPr lang="ro-RO" dirty="0"/>
          </a:p>
          <a:p>
            <a:pPr lvl="1"/>
            <a:r>
              <a:rPr lang="ro-RO" dirty="0"/>
              <a:t>Posibilități</a:t>
            </a:r>
            <a:r>
              <a:rPr lang="en-US" dirty="0"/>
              <a:t> de </a:t>
            </a:r>
            <a:r>
              <a:rPr lang="ro-RO" dirty="0"/>
              <a:t>distribuire</a:t>
            </a:r>
            <a:r>
              <a:rPr lang="en-US" dirty="0"/>
              <a:t>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ro-RO" dirty="0"/>
              <a:t>replicare</a:t>
            </a:r>
          </a:p>
          <a:p>
            <a:pPr marL="0" indent="0">
              <a:buNone/>
            </a:pPr>
            <a:endParaRPr lang="en-US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3801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V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mulțumesc</a:t>
            </a:r>
            <a:endParaRPr lang="ro-RO" dirty="0"/>
          </a:p>
        </p:txBody>
      </p:sp>
      <p:pic>
        <p:nvPicPr>
          <p:cNvPr id="1028" name="Picture 4" descr="http://drpmarketingsolutions.com/wp-content/uploads/2014/06/Thank-you-sign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242" y="2347275"/>
            <a:ext cx="4514442" cy="3461072"/>
          </a:xfrm>
          <a:prstGeom prst="rect">
            <a:avLst/>
          </a:prstGeom>
          <a:noFill/>
          <a:effectLst>
            <a:softEdge rad="444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8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Scopul</a:t>
            </a:r>
            <a:r>
              <a:rPr lang="en-US" dirty="0" smtClean="0"/>
              <a:t> </a:t>
            </a:r>
            <a:r>
              <a:rPr lang="ro-RO" dirty="0" smtClean="0"/>
              <a:t>lucrării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Studiul</a:t>
            </a:r>
            <a:r>
              <a:rPr lang="en-US" dirty="0" smtClean="0"/>
              <a:t> </a:t>
            </a:r>
            <a:r>
              <a:rPr lang="ro-RO" dirty="0" smtClean="0"/>
              <a:t>si</a:t>
            </a:r>
            <a:r>
              <a:rPr lang="en-US" dirty="0" smtClean="0"/>
              <a:t> </a:t>
            </a:r>
            <a:r>
              <a:rPr lang="ro-RO" dirty="0" smtClean="0"/>
              <a:t>implementarea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ro-RO" dirty="0" smtClean="0"/>
              <a:t>Sistemul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ro-RO" dirty="0" smtClean="0"/>
              <a:t>gestiune</a:t>
            </a:r>
            <a:r>
              <a:rPr lang="en-US" dirty="0" smtClean="0"/>
              <a:t> al </a:t>
            </a:r>
            <a:r>
              <a:rPr lang="ro-RO" dirty="0" smtClean="0"/>
              <a:t>bazelor</a:t>
            </a:r>
            <a:r>
              <a:rPr lang="en-US" dirty="0" smtClean="0"/>
              <a:t> de date </a:t>
            </a:r>
            <a:r>
              <a:rPr lang="ro-RO" dirty="0" smtClean="0"/>
              <a:t>MariaDB</a:t>
            </a:r>
          </a:p>
          <a:p>
            <a:pPr lvl="1"/>
            <a:r>
              <a:rPr lang="ro-RO" dirty="0" smtClean="0"/>
              <a:t>Posibilități</a:t>
            </a:r>
            <a:r>
              <a:rPr lang="en-US" dirty="0" smtClean="0"/>
              <a:t> de </a:t>
            </a:r>
            <a:r>
              <a:rPr lang="ro-RO" dirty="0" smtClean="0"/>
              <a:t>distribuire</a:t>
            </a:r>
            <a:r>
              <a:rPr lang="en-US" dirty="0" smtClean="0"/>
              <a:t> </a:t>
            </a:r>
            <a:r>
              <a:rPr lang="ro-RO" dirty="0"/>
              <a:t>ș</a:t>
            </a:r>
            <a:r>
              <a:rPr lang="ro-RO" dirty="0" smtClean="0"/>
              <a:t>i</a:t>
            </a:r>
            <a:r>
              <a:rPr lang="en-US" dirty="0" smtClean="0"/>
              <a:t> </a:t>
            </a:r>
            <a:r>
              <a:rPr lang="ro-RO" dirty="0" smtClean="0"/>
              <a:t>replicare</a:t>
            </a:r>
            <a:endParaRPr lang="en-US" dirty="0" smtClean="0"/>
          </a:p>
          <a:p>
            <a:pPr lvl="1"/>
            <a:r>
              <a:rPr lang="ro-RO" dirty="0"/>
              <a:t>Aplicații</a:t>
            </a:r>
            <a:r>
              <a:rPr lang="en-US" dirty="0"/>
              <a:t> web </a:t>
            </a:r>
            <a:r>
              <a:rPr lang="ro-RO" dirty="0"/>
              <a:t>moderne</a:t>
            </a:r>
          </a:p>
          <a:p>
            <a:pPr lvl="1"/>
            <a:endParaRPr lang="ro-RO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36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Baze de date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232" y="3222345"/>
            <a:ext cx="2806836" cy="1664490"/>
          </a:xfrm>
        </p:spPr>
        <p:txBody>
          <a:bodyPr/>
          <a:lstStyle/>
          <a:p>
            <a:r>
              <a:rPr lang="en-US" dirty="0" smtClean="0"/>
              <a:t>MariaDB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SQL </a:t>
            </a:r>
            <a:r>
              <a:rPr lang="ro-RO" dirty="0" smtClean="0"/>
              <a:t>sau</a:t>
            </a:r>
            <a:r>
              <a:rPr lang="en-US" dirty="0" smtClean="0"/>
              <a:t> NoSQL ?</a:t>
            </a:r>
          </a:p>
        </p:txBody>
      </p:sp>
      <p:pic>
        <p:nvPicPr>
          <p:cNvPr id="7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317" y="2277036"/>
            <a:ext cx="3470326" cy="260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12" y="1197070"/>
            <a:ext cx="970006" cy="65617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948" y="5606015"/>
            <a:ext cx="1274334" cy="580946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959181" y="3116792"/>
            <a:ext cx="2741406" cy="1660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dirty="0" smtClean="0"/>
              <a:t>Baze</a:t>
            </a:r>
            <a:r>
              <a:rPr lang="en-US" dirty="0" smtClean="0"/>
              <a:t> de date</a:t>
            </a:r>
          </a:p>
          <a:p>
            <a:pPr lvl="1"/>
            <a:r>
              <a:rPr lang="ro-RO" dirty="0" smtClean="0"/>
              <a:t>Centralizate</a:t>
            </a:r>
          </a:p>
          <a:p>
            <a:pPr lvl="1"/>
            <a:r>
              <a:rPr lang="ro-RO" dirty="0" smtClean="0"/>
              <a:t>Distribuite</a:t>
            </a:r>
          </a:p>
        </p:txBody>
      </p:sp>
    </p:spTree>
    <p:extLst>
      <p:ext uri="{BB962C8B-B14F-4D97-AF65-F5344CB8AC3E}">
        <p14:creationId xmlns:p14="http://schemas.microsoft.com/office/powerpoint/2010/main" val="7080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752" y="1953083"/>
            <a:ext cx="2293808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Cum se </a:t>
            </a:r>
            <a:r>
              <a:rPr lang="ro-RO" dirty="0" smtClean="0"/>
              <a:t>realizează</a:t>
            </a:r>
            <a:r>
              <a:rPr lang="en-US" dirty="0" smtClean="0"/>
              <a:t> </a:t>
            </a:r>
            <a:r>
              <a:rPr lang="ro-RO" dirty="0" smtClean="0"/>
              <a:t>replicarea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o-RO" dirty="0" smtClean="0"/>
              <a:t>Tipuri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mixed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60" y="1559388"/>
            <a:ext cx="9219372" cy="4689011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13187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424" y="1373124"/>
            <a:ext cx="4444048" cy="4469803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Configurare</a:t>
            </a:r>
            <a:r>
              <a:rPr lang="en-US" dirty="0" smtClean="0"/>
              <a:t> Master</a:t>
            </a:r>
            <a:endParaRPr lang="en-US" dirty="0"/>
          </a:p>
          <a:p>
            <a:pPr lvl="1"/>
            <a:r>
              <a:rPr lang="en-US" dirty="0" smtClean="0"/>
              <a:t>my.cnf</a:t>
            </a:r>
          </a:p>
          <a:p>
            <a:pPr marL="0" indent="0">
              <a:buNone/>
            </a:pPr>
            <a:r>
              <a:rPr lang="en-US" dirty="0"/>
              <a:t>log-basename=master</a:t>
            </a:r>
          </a:p>
          <a:p>
            <a:pPr marL="0" indent="0">
              <a:buNone/>
            </a:pPr>
            <a:r>
              <a:rPr lang="en-US" dirty="0"/>
              <a:t>log-bin</a:t>
            </a:r>
          </a:p>
          <a:p>
            <a:pPr marL="0" indent="0">
              <a:buNone/>
            </a:pPr>
            <a:r>
              <a:rPr lang="en-US" dirty="0"/>
              <a:t>binlog-format=row</a:t>
            </a:r>
          </a:p>
          <a:p>
            <a:pPr marL="0" indent="0">
              <a:buNone/>
            </a:pPr>
            <a:r>
              <a:rPr lang="en-US" dirty="0" smtClean="0"/>
              <a:t>server_id=1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GRANT REPLICATION SLAVE ON *.* TO </a:t>
            </a:r>
            <a:r>
              <a:rPr lang="en-US" dirty="0" smtClean="0"/>
              <a:t>utilizator_replicare IDENTIFIED BY ‘parola’;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SHOW MASTER STATUS;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82641" y="1373124"/>
            <a:ext cx="5547360" cy="534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dirty="0" smtClean="0"/>
              <a:t>Configurare</a:t>
            </a:r>
            <a:r>
              <a:rPr lang="en-US" dirty="0" smtClean="0"/>
              <a:t> Slave</a:t>
            </a:r>
          </a:p>
          <a:p>
            <a:pPr marL="0" indent="0">
              <a:buNone/>
            </a:pPr>
            <a:r>
              <a:rPr lang="en-US" dirty="0"/>
              <a:t>CHANGE MASTER TO</a:t>
            </a:r>
          </a:p>
          <a:p>
            <a:pPr marL="0" indent="0">
              <a:buNone/>
            </a:pPr>
            <a:r>
              <a:rPr lang="en-US" dirty="0" smtClean="0"/>
              <a:t>MASTER_HOST=‘172.16.0.4',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MASTER_USER</a:t>
            </a:r>
            <a:r>
              <a:rPr lang="en-US" dirty="0" smtClean="0"/>
              <a:t>=‘utilizator_replicare',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MASTER_PASSWORD=‘parola’,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MASTER_PORT=3306,</a:t>
            </a:r>
          </a:p>
          <a:p>
            <a:pPr marL="0" indent="0">
              <a:buNone/>
            </a:pPr>
            <a:r>
              <a:rPr lang="en-US" dirty="0"/>
              <a:t>  MASTER_LOG_FILE='mariadb-bin.000096',</a:t>
            </a:r>
          </a:p>
          <a:p>
            <a:pPr marL="0" indent="0">
              <a:buNone/>
            </a:pPr>
            <a:r>
              <a:rPr lang="en-US" dirty="0"/>
              <a:t>  MASTER_LOG_POS=568,</a:t>
            </a:r>
          </a:p>
          <a:p>
            <a:pPr marL="0" indent="0">
              <a:buNone/>
            </a:pPr>
            <a:r>
              <a:rPr lang="en-US" dirty="0"/>
              <a:t>  MASTER_CONNECT_RETRY=10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SLAVE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SHOW SLAVE STATUS;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1" y="5679000"/>
            <a:ext cx="4635000" cy="1179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94117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Principiul</a:t>
            </a:r>
            <a:r>
              <a:rPr lang="en-US" dirty="0" smtClean="0"/>
              <a:t> master-slave</a:t>
            </a:r>
          </a:p>
          <a:p>
            <a:pPr lvl="1"/>
            <a:endParaRPr lang="ro-RO" dirty="0" smtClean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26" y="3385366"/>
            <a:ext cx="6381750" cy="227520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739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master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activ-activ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pasiv-pasiv</a:t>
            </a:r>
          </a:p>
          <a:p>
            <a:r>
              <a:rPr lang="en-US" dirty="0" smtClean="0"/>
              <a:t>Master-master – cu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ro-RO" dirty="0" smtClean="0"/>
              <a:t>Inel</a:t>
            </a:r>
          </a:p>
          <a:p>
            <a:r>
              <a:rPr lang="en-US" dirty="0" smtClean="0"/>
              <a:t>Master de </a:t>
            </a:r>
            <a:r>
              <a:rPr lang="ro-RO" dirty="0" smtClean="0"/>
              <a:t>distribuție</a:t>
            </a:r>
          </a:p>
          <a:p>
            <a:r>
              <a:rPr lang="en-US" dirty="0" smtClean="0"/>
              <a:t>Arbore </a:t>
            </a:r>
            <a:r>
              <a:rPr lang="ro-RO" dirty="0" smtClean="0"/>
              <a:t>sau</a:t>
            </a:r>
            <a:r>
              <a:rPr lang="en-US" dirty="0" smtClean="0"/>
              <a:t> </a:t>
            </a:r>
            <a:r>
              <a:rPr lang="ro-RO" dirty="0" smtClean="0"/>
              <a:t>piramida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5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Aplicații </a:t>
            </a:r>
            <a:r>
              <a:rPr lang="ro-RO" dirty="0"/>
              <a:t>web moderne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36" y="1772305"/>
            <a:ext cx="3509818" cy="4195481"/>
          </a:xfrm>
        </p:spPr>
        <p:txBody>
          <a:bodyPr/>
          <a:lstStyle/>
          <a:p>
            <a:r>
              <a:rPr lang="en-US" dirty="0" smtClean="0"/>
              <a:t>Spring – Java</a:t>
            </a:r>
          </a:p>
          <a:p>
            <a:r>
              <a:rPr lang="en-US" dirty="0" smtClean="0"/>
              <a:t>Struts – Java</a:t>
            </a:r>
          </a:p>
          <a:p>
            <a:r>
              <a:rPr lang="en-US" dirty="0" smtClean="0"/>
              <a:t>Play – Scala</a:t>
            </a:r>
          </a:p>
          <a:p>
            <a:r>
              <a:rPr lang="en-US" dirty="0" smtClean="0"/>
              <a:t>Zend – PHP</a:t>
            </a:r>
          </a:p>
          <a:p>
            <a:r>
              <a:rPr lang="en-US" dirty="0" smtClean="0"/>
              <a:t>Django – Phyton</a:t>
            </a:r>
          </a:p>
          <a:p>
            <a:r>
              <a:rPr lang="en-US" dirty="0" smtClean="0"/>
              <a:t>Rails – Ruby</a:t>
            </a:r>
          </a:p>
          <a:p>
            <a:r>
              <a:rPr lang="en-US" dirty="0" smtClean="0"/>
              <a:t>Grails – Groovy</a:t>
            </a:r>
          </a:p>
          <a:p>
            <a:r>
              <a:rPr lang="en-US" dirty="0" smtClean="0"/>
              <a:t>Catalyst – Perl</a:t>
            </a:r>
          </a:p>
          <a:p>
            <a:r>
              <a:rPr lang="en-US" dirty="0" smtClean="0"/>
              <a:t>.NET – C#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84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567</TotalTime>
  <Words>363</Words>
  <Application>Microsoft Office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Studiul bazelor de date distribuite în sistemul de gestiune al bazelor de date MariaDB</vt:lpstr>
      <vt:lpstr>Cuprins</vt:lpstr>
      <vt:lpstr>Scopul lucrării</vt:lpstr>
      <vt:lpstr>Baze de date</vt:lpstr>
      <vt:lpstr>Topologii de replicare</vt:lpstr>
      <vt:lpstr>Topologii de replicare</vt:lpstr>
      <vt:lpstr>Topologii de replicare</vt:lpstr>
      <vt:lpstr>Topologii de replicare</vt:lpstr>
      <vt:lpstr>Aplicații web moderne </vt:lpstr>
      <vt:lpstr>Prezentarea aplicației  </vt:lpstr>
      <vt:lpstr>Prezentarea aplicației</vt:lpstr>
      <vt:lpstr>Prezentarea aplicației</vt:lpstr>
      <vt:lpstr>Tehnologii folosite</vt:lpstr>
      <vt:lpstr>Implementarea aplicației </vt:lpstr>
      <vt:lpstr>Implementarea aplicației</vt:lpstr>
      <vt:lpstr>Implementarea aplicației</vt:lpstr>
      <vt:lpstr>Implementare topologiei in cloud</vt:lpstr>
      <vt:lpstr>Implementare topologiei in cloud</vt:lpstr>
      <vt:lpstr>Implementare topologiei in cloud</vt:lpstr>
      <vt:lpstr>Concluzii</vt:lpstr>
      <vt:lpstr> Vă mulțumesc</vt:lpstr>
    </vt:vector>
  </TitlesOfParts>
  <Company>Endava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Studiul bazelor de date distribuite în sistemul de gestiune al bazelor de date MariaDB</dc:title>
  <dc:creator>Bogdan Petru Matragociu</dc:creator>
  <cp:lastModifiedBy>Bogdan Petru Matragociu</cp:lastModifiedBy>
  <cp:revision>64</cp:revision>
  <dcterms:created xsi:type="dcterms:W3CDTF">2014-06-27T11:41:37Z</dcterms:created>
  <dcterms:modified xsi:type="dcterms:W3CDTF">2014-07-04T08:44:17Z</dcterms:modified>
</cp:coreProperties>
</file>