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Inter SemiBold"/>
      <p:regular r:id="rId20"/>
      <p:bold r:id="rId21"/>
      <p:italic r:id="rId22"/>
      <p:boldItalic r:id="rId23"/>
    </p:embeddedFont>
    <p:embeddedFont>
      <p:font typeface="Inter Light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regular.fntdata"/><Relationship Id="rId22" Type="http://schemas.openxmlformats.org/officeDocument/2006/relationships/font" Target="fonts/InterSemiBold-italic.fntdata"/><Relationship Id="rId21" Type="http://schemas.openxmlformats.org/officeDocument/2006/relationships/font" Target="fonts/InterSemiBold-bold.fntdata"/><Relationship Id="rId24" Type="http://schemas.openxmlformats.org/officeDocument/2006/relationships/font" Target="fonts/InterLight-regular.fntdata"/><Relationship Id="rId23" Type="http://schemas.openxmlformats.org/officeDocument/2006/relationships/font" Target="fonts/Inter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Light-italic.fntdata"/><Relationship Id="rId25" Type="http://schemas.openxmlformats.org/officeDocument/2006/relationships/font" Target="fonts/InterLight-bold.fntdata"/><Relationship Id="rId28" Type="http://schemas.openxmlformats.org/officeDocument/2006/relationships/font" Target="fonts/Inter-regular.fntdata"/><Relationship Id="rId27" Type="http://schemas.openxmlformats.org/officeDocument/2006/relationships/font" Target="fonts/Inter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37" Type="http://schemas.openxmlformats.org/officeDocument/2006/relationships/font" Target="fonts/DMSans-bold.fntdata"/><Relationship Id="rId14" Type="http://schemas.openxmlformats.org/officeDocument/2006/relationships/slide" Target="slides/slide8.xml"/><Relationship Id="rId36" Type="http://schemas.openxmlformats.org/officeDocument/2006/relationships/font" Target="fonts/DMSans-regular.fntdata"/><Relationship Id="rId17" Type="http://schemas.openxmlformats.org/officeDocument/2006/relationships/font" Target="fonts/DMSansMedium-bold.fntdata"/><Relationship Id="rId39" Type="http://schemas.openxmlformats.org/officeDocument/2006/relationships/font" Target="fonts/DMSans-boldItalic.fntdata"/><Relationship Id="rId16" Type="http://schemas.openxmlformats.org/officeDocument/2006/relationships/font" Target="fonts/DMSansMedium-regular.fntdata"/><Relationship Id="rId38" Type="http://schemas.openxmlformats.org/officeDocument/2006/relationships/font" Target="fonts/DMSans-italic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256d4f208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256d4f208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256d4f208c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256d4f208c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256d4f208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256d4f208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256d4f208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256d4f208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2f9d57bc0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2f9d57bc0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2f9d57bc0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2f9d57bc0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34893654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34893654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256d4f208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256d4f208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TOPv2 е набор от данни, предназначен за виртуални асистенти - “събитие”, “напомняне”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Ms-LaTTE - todo entries - “задача”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- “събитие”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 публикации на влогъри - “бележка”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256d4f208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256d4f208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1" name="Google Shape;34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57" name="Google Shape;35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4" name="Google Shape;3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5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5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5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5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5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2" name="Google Shape;392;p5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8" name="Google Shape;398;p5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9" name="Google Shape;399;p5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5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4" name="Google Shape;404;p5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5" name="Google Shape;405;p5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6" name="Google Shape;406;p5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5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5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5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3" name="Google Shape;413;p5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4" name="Google Shape;414;p5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5" name="Google Shape;415;p5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6" name="Google Shape;416;p5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7" name="Google Shape;417;p5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9" name="Google Shape;419;p5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5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23" name="Google Shape;42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7" name="Google Shape;427;p5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32" name="Google Shape;432;p5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3" name="Google Shape;433;p5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6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6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6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9" name="Google Shape;439;p6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6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1" name="Google Shape;44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43" name="Google Shape;443;p6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6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5" name="Google Shape;445;p6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6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6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6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6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58" name="Google Shape;458;p6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6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6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3" name="Google Shape;463;p6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6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6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66" name="Google Shape;466;p6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9" name="Google Shape;46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6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1" name="Google Shape;471;p6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2" name="Google Shape;472;p6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3" name="Google Shape;473;p6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4" name="Google Shape;474;p6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6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6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79" name="Google Shape;479;p6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0" name="Google Shape;480;p6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6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84" name="Google Shape;484;p6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5" name="Google Shape;485;p6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6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91" name="Google Shape;491;p6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6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6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98" name="Google Shape;498;p6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6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6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6" name="Google Shape;506;p6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07" name="Google Shape;507;p6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7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1" name="Google Shape;511;p7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2" name="Google Shape;512;p7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3" name="Google Shape;513;p7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4" name="Google Shape;514;p7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5" name="Google Shape;515;p7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6" name="Google Shape;516;p7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7" name="Google Shape;517;p7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8" name="Google Shape;518;p7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9" name="Google Shape;519;p7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0" name="Google Shape;520;p7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1" name="Google Shape;521;p7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2" name="Google Shape;522;p7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3" name="Google Shape;523;p7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4" name="Google Shape;524;p7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5" name="Google Shape;525;p7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6" name="Google Shape;526;p7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7" name="Google Shape;527;p7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8" name="Google Shape;528;p7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29" name="Google Shape;529;p7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0" name="Google Shape;530;p7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1" name="Google Shape;531;p7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2" name="Google Shape;532;p7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3" name="Google Shape;533;p7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4" name="Google Shape;534;p7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5" name="Google Shape;535;p7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6" name="Google Shape;536;p7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37" name="Google Shape;537;p7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38" name="Google Shape;538;p7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7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2" name="Google Shape;542;p7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Recognizer</a:t>
            </a:r>
            <a:endParaRPr/>
          </a:p>
        </p:txBody>
      </p:sp>
      <p:sp>
        <p:nvSpPr>
          <p:cNvPr id="548" name="Google Shape;548;p7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Изготвен от: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Богдан Миронов 0MI0800002</a:t>
            </a:r>
            <a:endParaRPr/>
          </a:p>
        </p:txBody>
      </p:sp>
      <p:pic>
        <p:nvPicPr>
          <p:cNvPr descr="Blue and green wave pattern. " id="549" name="Google Shape;549;p7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7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56" name="Google Shape;556;p7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557" name="Google Shape;557;p7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Какво е Sound Recognizer?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8" name="Google Shape;558;p7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 на системата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9" name="Google Shape;559;p7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Данни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0" name="Google Shape;560;p7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Метрики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1" name="Google Shape;561;p7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2" name="Google Shape;562;p7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3" name="Google Shape;563;p7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4" name="Google Shape;564;p7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5" name="Google Shape;565;p73"/>
          <p:cNvSpPr txBox="1"/>
          <p:nvPr/>
        </p:nvSpPr>
        <p:spPr>
          <a:xfrm>
            <a:off x="196954" y="40891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6" name="Google Shape;566;p73"/>
          <p:cNvSpPr txBox="1"/>
          <p:nvPr/>
        </p:nvSpPr>
        <p:spPr>
          <a:xfrm>
            <a:off x="588762" y="40891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Технологии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4"/>
          <p:cNvSpPr txBox="1"/>
          <p:nvPr/>
        </p:nvSpPr>
        <p:spPr>
          <a:xfrm>
            <a:off x="728575" y="739125"/>
            <a:ext cx="75918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Какво е Sound recognizer?</a:t>
            </a:r>
            <a:endParaRPr sz="3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74"/>
          <p:cNvSpPr txBox="1"/>
          <p:nvPr/>
        </p:nvSpPr>
        <p:spPr>
          <a:xfrm>
            <a:off x="802475" y="1953400"/>
            <a:ext cx="62850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Sound recognizer е система, която разпознава текста от аудио записи и го класифицира като “задача”, “напомняне”, “бележка”, “събитие”.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74"/>
          <p:cNvSpPr txBox="1"/>
          <p:nvPr/>
        </p:nvSpPr>
        <p:spPr>
          <a:xfrm>
            <a:off x="802475" y="3209900"/>
            <a:ext cx="62745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Целта на системата е да улесни организацията на ежедневието на един човек. Предоставя му възможността, когато се сети за идея или задача, той да може веднага да я предаде на устройството си по бърз и ефективен начин.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0D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75"/>
          <p:cNvSpPr txBox="1"/>
          <p:nvPr>
            <p:ph idx="1" type="subTitle"/>
          </p:nvPr>
        </p:nvSpPr>
        <p:spPr>
          <a:xfrm>
            <a:off x="975300" y="6497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Структура на системата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75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583" name="Google Shape;583;p7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584" name="Google Shape;584;p75"/>
          <p:cNvSpPr txBox="1"/>
          <p:nvPr/>
        </p:nvSpPr>
        <p:spPr>
          <a:xfrm>
            <a:off x="934175" y="1634300"/>
            <a:ext cx="7127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Системата е съставена от два модела, имплементирани в сървърна система: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-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Сървър на Flask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-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База данни на Sqlite3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-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Модел за разпознаване на текст в аудио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-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Модел за класифициране на текст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Като вход системата ще приема mp4 файл със запис на английски език. 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Този запис се подава на модел за разпознаване на текст в аудио, който връща текста на английски.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Получения текст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се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подава на модела за класификация.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Като резултат в сайта се показва транскрибирания текст и класификацията му.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0D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76"/>
          <p:cNvSpPr txBox="1"/>
          <p:nvPr>
            <p:ph idx="1" type="subTitle"/>
          </p:nvPr>
        </p:nvSpPr>
        <p:spPr>
          <a:xfrm>
            <a:off x="975300" y="6497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Whisper 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7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592" name="Google Shape;592;p7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593" name="Google Shape;593;p76"/>
          <p:cNvSpPr txBox="1"/>
          <p:nvPr/>
        </p:nvSpPr>
        <p:spPr>
          <a:xfrm>
            <a:off x="934175" y="1634300"/>
            <a:ext cx="7127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Whisper AI е дълбок невронен модел за разпознаване на реч, разработен от OpenAI.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Има способността да преобразува аудио записи в текст, като използва трансформър архитектура.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Обработва аудио с различно качество и акценти.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0D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77"/>
          <p:cNvSpPr txBox="1"/>
          <p:nvPr>
            <p:ph idx="1" type="subTitle"/>
          </p:nvPr>
        </p:nvSpPr>
        <p:spPr>
          <a:xfrm>
            <a:off x="975300" y="6497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Текстов класификатор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p77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601" name="Google Shape;601;p7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934175" y="1634300"/>
            <a:ext cx="7127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Съставен от 2 части: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-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Векторизация с TF‑IDF.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		Преобразува текстовите данни в числови вектори, така че машинното обучение да може да ги обработва. За всеки текст се изчислява честотата (TF) на всяка дума, както и обратната честота на документа (IDF), която измерва колко рядко се среща дадена дума в целия набор от текстове.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-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Логистична регрес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ия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Мултиномиална логистична регресия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0D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78"/>
          <p:cNvSpPr txBox="1"/>
          <p:nvPr>
            <p:ph idx="1" type="subTitle"/>
          </p:nvPr>
        </p:nvSpPr>
        <p:spPr>
          <a:xfrm>
            <a:off x="975300" y="649775"/>
            <a:ext cx="71934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Метрики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7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610" name="Google Shape;610;p7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611" name="Google Shape;611;p78"/>
          <p:cNvSpPr txBox="1"/>
          <p:nvPr/>
        </p:nvSpPr>
        <p:spPr>
          <a:xfrm>
            <a:off x="818550" y="2202800"/>
            <a:ext cx="7127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Ще оценяваме представянето 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само на класификационния модел.</a:t>
            </a:r>
            <a:b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	- Accuracy - 0.98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	- F1 score - 0.98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	- Confusion Matrix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12" name="Google Shape;61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75" y="1522875"/>
            <a:ext cx="4119026" cy="342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0DF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/>
              <a:t>‹#›</a:t>
            </a:fld>
            <a:endParaRPr sz="700"/>
          </a:p>
        </p:txBody>
      </p:sp>
      <p:sp>
        <p:nvSpPr>
          <p:cNvPr id="618" name="Google Shape;618;p79"/>
          <p:cNvSpPr txBox="1"/>
          <p:nvPr>
            <p:ph idx="1" type="subTitle"/>
          </p:nvPr>
        </p:nvSpPr>
        <p:spPr>
          <a:xfrm>
            <a:off x="975300" y="8926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Данни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9" name="Google Shape;619;p79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Forming a Hypothesis</a:t>
            </a:r>
            <a:endParaRPr sz="700"/>
          </a:p>
        </p:txBody>
      </p:sp>
      <p:sp>
        <p:nvSpPr>
          <p:cNvPr id="620" name="Google Shape;620;p7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Science Presentation</a:t>
            </a:r>
            <a:endParaRPr sz="700"/>
          </a:p>
        </p:txBody>
      </p:sp>
      <p:sp>
        <p:nvSpPr>
          <p:cNvPr id="621" name="Google Shape;621;p79"/>
          <p:cNvSpPr txBox="1"/>
          <p:nvPr/>
        </p:nvSpPr>
        <p:spPr>
          <a:xfrm>
            <a:off x="1298750" y="1974525"/>
            <a:ext cx="68700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Използват се следните набори от данни: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-"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TOPv2  - “събитие”, “напомняне”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-"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MS-LaTTE - “задача”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-"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What’s Happening LA Calendar Dataset - “събитие” 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-"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Blog Authorship Corpus -  “бележка”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  <a:endParaRPr/>
          </a:p>
        </p:txBody>
      </p:sp>
      <p:sp>
        <p:nvSpPr>
          <p:cNvPr id="627" name="Google Shape;627;p80"/>
          <p:cNvSpPr txBox="1"/>
          <p:nvPr>
            <p:ph idx="1" type="body"/>
          </p:nvPr>
        </p:nvSpPr>
        <p:spPr>
          <a:xfrm>
            <a:off x="197375" y="25717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OpenAI Whisper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Python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Flask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Sqllite3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Pandas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Scikit-Learn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Hugging Face Datasets Library</a:t>
            </a:r>
            <a:endParaRPr sz="1300"/>
          </a:p>
        </p:txBody>
      </p:sp>
      <p:sp>
        <p:nvSpPr>
          <p:cNvPr id="628" name="Google Shape;62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80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Making Observations</a:t>
            </a:r>
            <a:endParaRPr/>
          </a:p>
        </p:txBody>
      </p:sp>
      <p:sp>
        <p:nvSpPr>
          <p:cNvPr id="630" name="Google Shape;630;p8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pic>
        <p:nvPicPr>
          <p:cNvPr id="631" name="Google Shape;63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300" y="863150"/>
            <a:ext cx="1365981" cy="18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597" y="3601800"/>
            <a:ext cx="2478497" cy="10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138" y="3013550"/>
            <a:ext cx="1933500" cy="19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0150" y="1347578"/>
            <a:ext cx="1933501" cy="104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952" y="770850"/>
            <a:ext cx="840451" cy="92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4701" y="613475"/>
            <a:ext cx="840448" cy="10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2450" y="847334"/>
            <a:ext cx="1626348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