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9"/>
  </p:notesMasterIdLst>
  <p:sldIdLst>
    <p:sldId id="256" r:id="rId5"/>
    <p:sldId id="364" r:id="rId6"/>
    <p:sldId id="291" r:id="rId7"/>
    <p:sldId id="283" r:id="rId8"/>
    <p:sldId id="293" r:id="rId9"/>
    <p:sldId id="292" r:id="rId10"/>
    <p:sldId id="284" r:id="rId11"/>
    <p:sldId id="305" r:id="rId12"/>
    <p:sldId id="286" r:id="rId13"/>
    <p:sldId id="285" r:id="rId14"/>
    <p:sldId id="294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288" r:id="rId25"/>
    <p:sldId id="295" r:id="rId26"/>
    <p:sldId id="290" r:id="rId27"/>
    <p:sldId id="365" r:id="rId28"/>
    <p:sldId id="306" r:id="rId29"/>
    <p:sldId id="307" r:id="rId30"/>
    <p:sldId id="308" r:id="rId31"/>
    <p:sldId id="309" r:id="rId32"/>
    <p:sldId id="311" r:id="rId33"/>
    <p:sldId id="312" r:id="rId34"/>
    <p:sldId id="314" r:id="rId35"/>
    <p:sldId id="315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6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5" r:id="rId54"/>
    <p:sldId id="336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48" r:id="rId64"/>
    <p:sldId id="349" r:id="rId65"/>
    <p:sldId id="350" r:id="rId66"/>
    <p:sldId id="351" r:id="rId67"/>
    <p:sldId id="352" r:id="rId68"/>
    <p:sldId id="367" r:id="rId69"/>
    <p:sldId id="353" r:id="rId70"/>
    <p:sldId id="356" r:id="rId71"/>
    <p:sldId id="357" r:id="rId72"/>
    <p:sldId id="358" r:id="rId73"/>
    <p:sldId id="361" r:id="rId74"/>
    <p:sldId id="362" r:id="rId75"/>
    <p:sldId id="363" r:id="rId76"/>
    <p:sldId id="326" r:id="rId77"/>
    <p:sldId id="282" r:id="rId7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CC435-FCA2-4869-B7B1-D70870C54F2C}" v="6" dt="2021-09-16T18:40:30.940"/>
    <p1510:client id="{560B7BED-DD6B-4F19-8C0C-9D25BEEB36EB}" v="1" dt="2021-09-26T22:01:28.530"/>
    <p1510:client id="{5AAFA77B-9A6D-45F1-BA9B-0825856AE482}" v="1" dt="2021-09-19T12:59:18.023"/>
    <p1510:client id="{AF487679-417C-4DDA-957D-AF9031E89F4D}" v="17" dt="2021-09-22T21:39:45.509"/>
    <p1510:client id="{B8F4DB7A-009B-45CC-BD45-CA766F66CFCC}" v="2" dt="2021-11-04T20:09:35.668"/>
    <p1510:client id="{BFDFCB33-6B5B-4544-97A1-F0A83ECD7C4F}" v="1" dt="2021-09-16T14:22:31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45" autoAdjust="0"/>
  </p:normalViewPr>
  <p:slideViewPr>
    <p:cSldViewPr>
      <p:cViewPr varScale="1">
        <p:scale>
          <a:sx n="65" d="100"/>
          <a:sy n="65" d="100"/>
        </p:scale>
        <p:origin x="-36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microsoft.com/office/2016/11/relationships/changesInfo" Target="changesInfos/changesInfo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алахов Руслан Наилевич" userId="S::runsalahov@stud.kpfu.ru::430cb1e5-e048-46f0-996f-3a82e9dcdb4a" providerId="AD" clId="Web-{560B7BED-DD6B-4F19-8C0C-9D25BEEB36EB}"/>
    <pc:docChg chg="modSld">
      <pc:chgData name="Салахов Руслан Наилевич" userId="S::runsalahov@stud.kpfu.ru::430cb1e5-e048-46f0-996f-3a82e9dcdb4a" providerId="AD" clId="Web-{560B7BED-DD6B-4F19-8C0C-9D25BEEB36EB}" dt="2021-09-26T22:01:28.530" v="0" actId="1076"/>
      <pc:docMkLst>
        <pc:docMk/>
      </pc:docMkLst>
      <pc:sldChg chg="modSp">
        <pc:chgData name="Салахов Руслан Наилевич" userId="S::runsalahov@stud.kpfu.ru::430cb1e5-e048-46f0-996f-3a82e9dcdb4a" providerId="AD" clId="Web-{560B7BED-DD6B-4F19-8C0C-9D25BEEB36EB}" dt="2021-09-26T22:01:28.530" v="0" actId="1076"/>
        <pc:sldMkLst>
          <pc:docMk/>
          <pc:sldMk cId="2148302779" sldId="358"/>
        </pc:sldMkLst>
        <pc:picChg chg="mod">
          <ac:chgData name="Салахов Руслан Наилевич" userId="S::runsalahov@stud.kpfu.ru::430cb1e5-e048-46f0-996f-3a82e9dcdb4a" providerId="AD" clId="Web-{560B7BED-DD6B-4F19-8C0C-9D25BEEB36EB}" dt="2021-09-26T22:01:28.530" v="0" actId="1076"/>
          <ac:picMkLst>
            <pc:docMk/>
            <pc:sldMk cId="2148302779" sldId="358"/>
            <ac:picMk id="3" creationId="{00000000-0000-0000-0000-000000000000}"/>
          </ac:picMkLst>
        </pc:picChg>
      </pc:sldChg>
    </pc:docChg>
  </pc:docChgLst>
  <pc:docChgLst>
    <pc:chgData name="Закирова Камиля Рашитовна" userId="S::kamilrzakirova@stud.kpfu.ru::7ecd4d60-976b-4ddd-bf2c-31c28bfd8fdc" providerId="AD" clId="Web-{AF487679-417C-4DDA-957D-AF9031E89F4D}"/>
    <pc:docChg chg="modSld">
      <pc:chgData name="Закирова Камиля Рашитовна" userId="S::kamilrzakirova@stud.kpfu.ru::7ecd4d60-976b-4ddd-bf2c-31c28bfd8fdc" providerId="AD" clId="Web-{AF487679-417C-4DDA-957D-AF9031E89F4D}" dt="2021-09-22T21:39:45.493" v="12" actId="20577"/>
      <pc:docMkLst>
        <pc:docMk/>
      </pc:docMkLst>
      <pc:sldChg chg="modSp">
        <pc:chgData name="Закирова Камиля Рашитовна" userId="S::kamilrzakirova@stud.kpfu.ru::7ecd4d60-976b-4ddd-bf2c-31c28bfd8fdc" providerId="AD" clId="Web-{AF487679-417C-4DDA-957D-AF9031E89F4D}" dt="2021-09-22T21:39:22.352" v="7" actId="20577"/>
        <pc:sldMkLst>
          <pc:docMk/>
          <pc:sldMk cId="2956198799" sldId="356"/>
        </pc:sldMkLst>
        <pc:spChg chg="mod">
          <ac:chgData name="Закирова Камиля Рашитовна" userId="S::kamilrzakirova@stud.kpfu.ru::7ecd4d60-976b-4ddd-bf2c-31c28bfd8fdc" providerId="AD" clId="Web-{AF487679-417C-4DDA-957D-AF9031E89F4D}" dt="2021-09-22T21:39:22.352" v="7" actId="20577"/>
          <ac:spMkLst>
            <pc:docMk/>
            <pc:sldMk cId="2956198799" sldId="356"/>
            <ac:spMk id="6" creationId="{00000000-0000-0000-0000-000000000000}"/>
          </ac:spMkLst>
        </pc:spChg>
      </pc:sldChg>
      <pc:sldChg chg="modSp">
        <pc:chgData name="Закирова Камиля Рашитовна" userId="S::kamilrzakirova@stud.kpfu.ru::7ecd4d60-976b-4ddd-bf2c-31c28bfd8fdc" providerId="AD" clId="Web-{AF487679-417C-4DDA-957D-AF9031E89F4D}" dt="2021-09-22T21:39:45.493" v="12" actId="20577"/>
        <pc:sldMkLst>
          <pc:docMk/>
          <pc:sldMk cId="231501072" sldId="361"/>
        </pc:sldMkLst>
        <pc:spChg chg="mod">
          <ac:chgData name="Закирова Камиля Рашитовна" userId="S::kamilrzakirova@stud.kpfu.ru::7ecd4d60-976b-4ddd-bf2c-31c28bfd8fdc" providerId="AD" clId="Web-{AF487679-417C-4DDA-957D-AF9031E89F4D}" dt="2021-09-22T21:39:45.493" v="12" actId="20577"/>
          <ac:spMkLst>
            <pc:docMk/>
            <pc:sldMk cId="231501072" sldId="361"/>
            <ac:spMk id="6" creationId="{00000000-0000-0000-0000-000000000000}"/>
          </ac:spMkLst>
        </pc:spChg>
      </pc:sldChg>
    </pc:docChg>
  </pc:docChgLst>
  <pc:docChgLst>
    <pc:chgData name="Халиуллин Азат Ильгамович" userId="S::azihaliullin@stud.kpfu.ru::bdb453d1-df97-47af-b2a6-316182cfeee2" providerId="AD" clId="Web-{BFDFCB33-6B5B-4544-97A1-F0A83ECD7C4F}"/>
    <pc:docChg chg="modSld">
      <pc:chgData name="Халиуллин Азат Ильгамович" userId="S::azihaliullin@stud.kpfu.ru::bdb453d1-df97-47af-b2a6-316182cfeee2" providerId="AD" clId="Web-{BFDFCB33-6B5B-4544-97A1-F0A83ECD7C4F}" dt="2021-09-16T14:22:31.378" v="0"/>
      <pc:docMkLst>
        <pc:docMk/>
      </pc:docMkLst>
      <pc:sldChg chg="addSp">
        <pc:chgData name="Халиуллин Азат Ильгамович" userId="S::azihaliullin@stud.kpfu.ru::bdb453d1-df97-47af-b2a6-316182cfeee2" providerId="AD" clId="Web-{BFDFCB33-6B5B-4544-97A1-F0A83ECD7C4F}" dt="2021-09-16T14:22:31.378" v="0"/>
        <pc:sldMkLst>
          <pc:docMk/>
          <pc:sldMk cId="4035258410" sldId="283"/>
        </pc:sldMkLst>
        <pc:spChg chg="add">
          <ac:chgData name="Халиуллин Азат Ильгамович" userId="S::azihaliullin@stud.kpfu.ru::bdb453d1-df97-47af-b2a6-316182cfeee2" providerId="AD" clId="Web-{BFDFCB33-6B5B-4544-97A1-F0A83ECD7C4F}" dt="2021-09-16T14:22:31.378" v="0"/>
          <ac:spMkLst>
            <pc:docMk/>
            <pc:sldMk cId="4035258410" sldId="283"/>
            <ac:spMk id="2" creationId="{A7630D0D-AD0D-4933-A426-7ACDE819947E}"/>
          </ac:spMkLst>
        </pc:spChg>
      </pc:sldChg>
    </pc:docChg>
  </pc:docChgLst>
  <pc:docChgLst>
    <pc:chgData name="Родионова Александра Николаевна" userId="S::anrodionova@stud.kpfu.ru::4de80bfa-f5fb-4dd4-bc18-a854e7fd4953" providerId="AD" clId="Web-{288CC435-FCA2-4869-B7B1-D70870C54F2C}"/>
    <pc:docChg chg="modSld">
      <pc:chgData name="Родионова Александра Николаевна" userId="S::anrodionova@stud.kpfu.ru::4de80bfa-f5fb-4dd4-bc18-a854e7fd4953" providerId="AD" clId="Web-{288CC435-FCA2-4869-B7B1-D70870C54F2C}" dt="2021-09-16T18:40:30.940" v="2" actId="20577"/>
      <pc:docMkLst>
        <pc:docMk/>
      </pc:docMkLst>
      <pc:sldChg chg="modSp">
        <pc:chgData name="Родионова Александра Николаевна" userId="S::anrodionova@stud.kpfu.ru::4de80bfa-f5fb-4dd4-bc18-a854e7fd4953" providerId="AD" clId="Web-{288CC435-FCA2-4869-B7B1-D70870C54F2C}" dt="2021-09-16T18:40:30.940" v="2" actId="20577"/>
        <pc:sldMkLst>
          <pc:docMk/>
          <pc:sldMk cId="381938327" sldId="292"/>
        </pc:sldMkLst>
        <pc:spChg chg="mod">
          <ac:chgData name="Родионова Александра Николаевна" userId="S::anrodionova@stud.kpfu.ru::4de80bfa-f5fb-4dd4-bc18-a854e7fd4953" providerId="AD" clId="Web-{288CC435-FCA2-4869-B7B1-D70870C54F2C}" dt="2021-09-16T18:40:30.940" v="2" actId="20577"/>
          <ac:spMkLst>
            <pc:docMk/>
            <pc:sldMk cId="381938327" sldId="292"/>
            <ac:spMk id="6" creationId="{00000000-0000-0000-0000-000000000000}"/>
          </ac:spMkLst>
        </pc:spChg>
      </pc:sldChg>
    </pc:docChg>
  </pc:docChgLst>
  <pc:docChgLst>
    <pc:chgData name="Закирова Камиля Рашитовна" userId="S::kamilrzakirova@stud.kpfu.ru::7ecd4d60-976b-4ddd-bf2c-31c28bfd8fdc" providerId="AD" clId="Web-{B8F4DB7A-009B-45CC-BD45-CA766F66CFCC}"/>
    <pc:docChg chg="sldOrd">
      <pc:chgData name="Закирова Камиля Рашитовна" userId="S::kamilrzakirova@stud.kpfu.ru::7ecd4d60-976b-4ddd-bf2c-31c28bfd8fdc" providerId="AD" clId="Web-{B8F4DB7A-009B-45CC-BD45-CA766F66CFCC}" dt="2021-11-04T20:09:35.668" v="1"/>
      <pc:docMkLst>
        <pc:docMk/>
      </pc:docMkLst>
      <pc:sldChg chg="ord">
        <pc:chgData name="Закирова Камиля Рашитовна" userId="S::kamilrzakirova@stud.kpfu.ru::7ecd4d60-976b-4ddd-bf2c-31c28bfd8fdc" providerId="AD" clId="Web-{B8F4DB7A-009B-45CC-BD45-CA766F66CFCC}" dt="2021-11-04T20:09:35.668" v="1"/>
        <pc:sldMkLst>
          <pc:docMk/>
          <pc:sldMk cId="4035258410" sldId="283"/>
        </pc:sldMkLst>
      </pc:sldChg>
    </pc:docChg>
  </pc:docChgLst>
  <pc:docChgLst>
    <pc:chgData name="Имамутдинов Артур Ринатович" userId="S::arimamutdinov@stud.kpfu.ru::661ab312-177a-45e1-a969-c4b2b6c33f6c" providerId="AD" clId="Web-{5AAFA77B-9A6D-45F1-BA9B-0825856AE482}"/>
    <pc:docChg chg="modSld">
      <pc:chgData name="Имамутдинов Артур Ринатович" userId="S::arimamutdinov@stud.kpfu.ru::661ab312-177a-45e1-a969-c4b2b6c33f6c" providerId="AD" clId="Web-{5AAFA77B-9A6D-45F1-BA9B-0825856AE482}" dt="2021-09-19T12:59:18.023" v="0" actId="1076"/>
      <pc:docMkLst>
        <pc:docMk/>
      </pc:docMkLst>
      <pc:sldChg chg="modSp">
        <pc:chgData name="Имамутдинов Артур Ринатович" userId="S::arimamutdinov@stud.kpfu.ru::661ab312-177a-45e1-a969-c4b2b6c33f6c" providerId="AD" clId="Web-{5AAFA77B-9A6D-45F1-BA9B-0825856AE482}" dt="2021-09-19T12:59:18.023" v="0" actId="1076"/>
        <pc:sldMkLst>
          <pc:docMk/>
          <pc:sldMk cId="3544748965" sldId="341"/>
        </pc:sldMkLst>
        <pc:picChg chg="mod">
          <ac:chgData name="Имамутдинов Артур Ринатович" userId="S::arimamutdinov@stud.kpfu.ru::661ab312-177a-45e1-a969-c4b2b6c33f6c" providerId="AD" clId="Web-{5AAFA77B-9A6D-45F1-BA9B-0825856AE482}" dt="2021-09-19T12:59:18.023" v="0" actId="1076"/>
          <ac:picMkLst>
            <pc:docMk/>
            <pc:sldMk cId="3544748965" sldId="341"/>
            <ac:picMk id="4100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04E09-D337-4A75-A0CB-E15DC91B627E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38575-92F3-4E41-8753-ADD258DF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34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38575-92F3-4E41-8753-ADD258DFB6C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563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413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413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345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345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345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345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345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345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345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345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83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83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635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057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833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83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833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83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833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833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833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8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5563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332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981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5773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368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368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368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368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3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515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368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368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157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6354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2834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3270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03860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7157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08727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83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41465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38575-92F3-4E41-8753-ADD258DFB6C2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52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91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2542C-9FA1-484A-BBD1-D7800CB77E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41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7D4F-40A3-4F02-AD33-9DE2F6F981D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B8F-0B8E-4194-8677-6B6AE06D1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14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7D4F-40A3-4F02-AD33-9DE2F6F981D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B8F-0B8E-4194-8677-6B6AE06D1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45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7D4F-40A3-4F02-AD33-9DE2F6F981D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B8F-0B8E-4194-8677-6B6AE06D1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63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7D4F-40A3-4F02-AD33-9DE2F6F981D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B8F-0B8E-4194-8677-6B6AE06D1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28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7D4F-40A3-4F02-AD33-9DE2F6F981D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B8F-0B8E-4194-8677-6B6AE06D1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16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7D4F-40A3-4F02-AD33-9DE2F6F981D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B8F-0B8E-4194-8677-6B6AE06D1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94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7D4F-40A3-4F02-AD33-9DE2F6F981D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B8F-0B8E-4194-8677-6B6AE06D1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97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7D4F-40A3-4F02-AD33-9DE2F6F981D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B8F-0B8E-4194-8677-6B6AE06D1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59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7D4F-40A3-4F02-AD33-9DE2F6F981D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B8F-0B8E-4194-8677-6B6AE06D1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7D4F-40A3-4F02-AD33-9DE2F6F981D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B8F-0B8E-4194-8677-6B6AE06D1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56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7D4F-40A3-4F02-AD33-9DE2F6F981D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B8F-0B8E-4194-8677-6B6AE06D1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24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F7D4F-40A3-4F02-AD33-9DE2F6F981D3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2B8F-0B8E-4194-8677-6B6AE06D1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29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xinyminutes.com/docs/ru-ru/python-ru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36.png"/><Relationship Id="rId3" Type="http://schemas.openxmlformats.org/officeDocument/2006/relationships/notesSlide" Target="../notesSlides/notesSlide27.xml"/><Relationship Id="rId21" Type="http://schemas.openxmlformats.org/officeDocument/2006/relationships/image" Target="../media/image39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1.wmf"/><Relationship Id="rId1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33.png"/><Relationship Id="rId10" Type="http://schemas.openxmlformats.org/officeDocument/2006/relationships/image" Target="../media/image30.wmf"/><Relationship Id="rId19" Type="http://schemas.openxmlformats.org/officeDocument/2006/relationships/image" Target="../media/image37.png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32.wmf"/><Relationship Id="rId2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python.org/ftp/python/3.8.6/python-3.8.6-amd64.ex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aka.ms/vs/16/release/vs_buildtools.exe" TargetMode="External"/><Relationship Id="rId4" Type="http://schemas.openxmlformats.org/officeDocument/2006/relationships/hyperlink" Target="https://www.python.org/ftp/python/3.8.6/python-3.8.6-amd64.exe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jpe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s://pyprog.pro/mpl/mpl_short_guide.html" TargetMode="External"/><Relationship Id="rId13" Type="http://schemas.openxmlformats.org/officeDocument/2006/relationships/hyperlink" Target="https://opensource.com/article/17/12/game-framework-python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evpractice.ru/matplotlib-lessons/" TargetMode="External"/><Relationship Id="rId12" Type="http://schemas.openxmlformats.org/officeDocument/2006/relationships/hyperlink" Target="https://www.pygame.org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post/352678/" TargetMode="External"/><Relationship Id="rId11" Type="http://schemas.openxmlformats.org/officeDocument/2006/relationships/hyperlink" Target="https://pythonru.com/uroki/biblioteka-pygame-chast-1-vvedenie" TargetMode="External"/><Relationship Id="rId5" Type="http://schemas.openxmlformats.org/officeDocument/2006/relationships/hyperlink" Target="https://pythonworld.ru/numpy" TargetMode="External"/><Relationship Id="rId10" Type="http://schemas.openxmlformats.org/officeDocument/2006/relationships/hyperlink" Target="https://younglinux.info/pygame/pygame" TargetMode="External"/><Relationship Id="rId4" Type="http://schemas.openxmlformats.org/officeDocument/2006/relationships/hyperlink" Target="https://python-scripts.com/numpy" TargetMode="External"/><Relationship Id="rId9" Type="http://schemas.openxmlformats.org/officeDocument/2006/relationships/hyperlink" Target="https://www.tutorialspoint.com/matplotlib/index.htm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colab.research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209800" y="3573017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Машинное обучение</a:t>
            </a:r>
            <a:endParaRPr lang="ru-RU" sz="20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#</a:t>
            </a:r>
            <a:r>
              <a:rPr lang="ru-RU" sz="2000" b="1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2000" b="1" dirty="0" err="1">
                <a:solidFill>
                  <a:schemeClr val="tx2">
                    <a:lumMod val="50000"/>
                  </a:schemeClr>
                </a:solidFill>
              </a:rPr>
              <a:t>Python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000" b="1" dirty="0">
                <a:solidFill>
                  <a:schemeClr val="tx2">
                    <a:lumMod val="50000"/>
                  </a:schemeClr>
                </a:solidFill>
              </a:rPr>
              <a:t>и библиотеки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ru-RU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895600" y="4531568"/>
            <a:ext cx="6400800" cy="625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к.ф.-м.н.  Агафонов Александр Алексеевич</a:t>
            </a:r>
          </a:p>
          <a:p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12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1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1200" dirty="0">
                <a:solidFill>
                  <a:schemeClr val="tx2">
                    <a:lumMod val="75000"/>
                  </a:schemeClr>
                </a:solidFill>
              </a:rPr>
              <a:t>Казанский федеральный университет</a:t>
            </a:r>
          </a:p>
          <a:p>
            <a:r>
              <a:rPr lang="ru-RU" sz="1200" dirty="0">
                <a:solidFill>
                  <a:schemeClr val="tx2">
                    <a:lumMod val="75000"/>
                  </a:schemeClr>
                </a:solidFill>
              </a:rPr>
              <a:t>Института математики и механики им. Н.И. Лобачевского</a:t>
            </a:r>
          </a:p>
          <a:p>
            <a:r>
              <a:rPr lang="ru-RU" sz="1200" dirty="0">
                <a:solidFill>
                  <a:schemeClr val="tx2">
                    <a:lumMod val="75000"/>
                  </a:schemeClr>
                </a:solidFill>
              </a:rPr>
              <a:t>Кафедра высшей математики и математического моделирования</a:t>
            </a:r>
            <a:br>
              <a:rPr lang="ru-RU" sz="14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ru-RU" sz="1400" b="1" dirty="0">
                <a:solidFill>
                  <a:schemeClr val="tx2">
                    <a:lumMod val="50000"/>
                  </a:schemeClr>
                </a:solidFill>
              </a:rPr>
            </a:b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0" y="980728"/>
            <a:ext cx="12192000" cy="1584176"/>
            <a:chOff x="-1524000" y="908720"/>
            <a:chExt cx="12192000" cy="1584176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-1524000" y="908720"/>
              <a:ext cx="12192000" cy="1584176"/>
            </a:xfrm>
            <a:prstGeom prst="rect">
              <a:avLst/>
            </a:prstGeom>
            <a:solidFill>
              <a:srgbClr val="004F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5673" y="1052736"/>
              <a:ext cx="1332654" cy="1296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471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2582441" y="491870"/>
            <a:ext cx="7027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Типы данных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400" dirty="0">
                <a:hlinkClick r:id="rId4"/>
              </a:rPr>
              <a:t>https://learnxinyminutes.com/docs/ru-ru/python-ru/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Математические действия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+ 1   # =&gt;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8 - 1   # =&gt; 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* 2  # =&gt; 20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35 / 5  # =&gt; 7.0</a:t>
            </a: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Результат целочисленного деления округляется в меньшую сторону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# =&gt; 1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# =&gt; -2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Результат деления возвращает число с плавающей запятой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10.0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# =&gt; 3.3333333333333335</a:t>
            </a:r>
            <a:endParaRPr lang="ru-RU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Остаток от деления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# =&gt;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Возведение в степень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# =&gt; 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Приоритет операций указывается скобками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# =&gt; 7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3)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# =&gt; 8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6605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5145102" y="548683"/>
            <a:ext cx="1901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Типы данных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Для отрицания используется ключевое слово </a:t>
            </a:r>
            <a:r>
              <a:rPr lang="ru-RU" sz="1800" dirty="0" err="1"/>
              <a:t>not</a:t>
            </a:r>
            <a:r>
              <a:rPr lang="ru-RU" sz="18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# =&gt;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Булевы операторы # Обратите внимание: ключевые слова "</a:t>
            </a:r>
            <a:r>
              <a:rPr lang="ru-RU" sz="1800" dirty="0" err="1"/>
              <a:t>and</a:t>
            </a:r>
            <a:r>
              <a:rPr lang="ru-RU" sz="1800" dirty="0"/>
              <a:t>" и "</a:t>
            </a:r>
            <a:r>
              <a:rPr lang="ru-RU" sz="1800" dirty="0" err="1"/>
              <a:t>or</a:t>
            </a:r>
            <a:r>
              <a:rPr lang="ru-RU" sz="1800" dirty="0"/>
              <a:t>" чувствительны к регистру букв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# =&gt;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# =&gt;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Равенство — это ==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# =&gt;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Неравенство — это !=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# =&gt;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Ещё немного сравнений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10 # =&gt;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10 # =&gt;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# =&gt;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# =&gt;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Сравнения могут быть записаны цепочкой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# =&gt;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8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5145102" y="548683"/>
            <a:ext cx="1901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Типы данных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Строки определяются символом " или '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"Это строка."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'Это тоже строка.'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И строки тоже могут складываться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"Привет " + "мир!" # =&gt; "Привет мир! 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Со строкой можно работать, как со списком символов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"Привет мир!"[0] # =&gt; 'П'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Вы можете найти длину строки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("Это строка") # =&gt; 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Вы также можете форматировать, используя f-строки (в </a:t>
            </a:r>
            <a:r>
              <a:rPr lang="ru-RU" sz="1800" dirty="0" err="1"/>
              <a:t>Python</a:t>
            </a:r>
            <a:r>
              <a:rPr lang="ru-RU" sz="1800" dirty="0"/>
              <a:t> 3.6+)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"Рейко "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f"Она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сказала, что ее зовут {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}." # =&gt; "Она сказала, что ее зовут Рейко“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 </a:t>
            </a:r>
            <a:r>
              <a:rPr lang="ru-RU" sz="1800" dirty="0" err="1"/>
              <a:t>Python</a:t>
            </a:r>
            <a:r>
              <a:rPr lang="ru-RU" sz="1800" dirty="0"/>
              <a:t> есть функция </a:t>
            </a:r>
            <a:r>
              <a:rPr lang="ru-RU" sz="1800" dirty="0" err="1"/>
              <a:t>Print</a:t>
            </a:r>
            <a:r>
              <a:rPr lang="ru-RU" sz="1800" dirty="0"/>
              <a:t> 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("Я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Приятно познакомиться!") # =&gt; Я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Приятно познакомиться!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8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281565" y="548683"/>
            <a:ext cx="3628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Переменные и Коллекции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Объявлять переменные перед инициализацией не нужно. 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some_var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Списки хранят последовательности 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[] #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Можно сразу начать с заполненного списка 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other_li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[4, 5, 6]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Объекты добавляются в конец списка методом </a:t>
            </a:r>
            <a:r>
              <a:rPr lang="ru-RU" sz="1800" dirty="0" err="1"/>
              <a:t>append</a:t>
            </a:r>
            <a:r>
              <a:rPr lang="ru-RU" sz="1800" dirty="0"/>
              <a:t>() 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 # [1]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 # [1, 2]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(4) # [1, 2, 4]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 # [1, 2, 4, 3]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И удаляются с конца методом </a:t>
            </a:r>
            <a:r>
              <a:rPr lang="ru-RU" sz="1800" dirty="0" err="1"/>
              <a:t>pop</a:t>
            </a:r>
            <a:r>
              <a:rPr lang="ru-RU" sz="1800" dirty="0"/>
              <a:t>() 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# =&gt; возвращает 3 и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становится равен [1, 2, 4]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Обращайтесь со списком, как с обычным массивом 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 # =&gt; 1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Обратимся к последнему элементу 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1] # =&gt; 3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7220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5538801" y="548683"/>
            <a:ext cx="1114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Списки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Можно обращаться к диапазону, используя так называемые срезы 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[1:3] # Вернуть список из индекса с 1 по 3 =&gt; [2, 4]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[2:] # Вернуть список, начиная с индекса 2 =&gt; [4, 3]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[:3] # Вернуть список с начала до индекса 3 =&gt; [1, 2, 4]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[::2] # Вернуть список, выбирая каждую вторую запись =&gt; [1, 4]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[::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1] # Вернуть список в обратном порядке =&gt; [3, 4, 2, 1]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Используйте сочетания всего вышеназванного для выделения более сложных срезов 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начало:конец:шаг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2581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5438776" y="548683"/>
            <a:ext cx="1314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Кортежи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Кортежи похожи на списки, только неизменяемые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(1, 2, 3)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 # =&gt; 1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# Выбрасывает ошибку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Операции с кортежами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# =&gt; 3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(4, 5, 6) # =&gt; (1, 2, 3, 4, 5, 6)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[:2] # =&gt; (1, 2)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Вы можете распаковывать кортежи (или списки) в переменные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b, c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(1, 2, 3) # a == 1, b == 2 и c == 3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02417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5450640" y="548683"/>
            <a:ext cx="1290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Словари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Словари содержат ассоциативные массивы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empty_dict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{}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Вот так описывается </a:t>
            </a:r>
            <a:r>
              <a:rPr lang="ru-RU" sz="1800" dirty="0" err="1"/>
              <a:t>предзаполненный</a:t>
            </a:r>
            <a:r>
              <a:rPr lang="ru-RU" sz="1800" dirty="0"/>
              <a:t> словарь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filled_dict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1, 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2, 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3}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Обратите внимание, что ключи для словарей должны быть неизменяемыми типами. Это сделано для того, чтобы ключ может быть преобразован в </a:t>
            </a:r>
            <a:r>
              <a:rPr lang="ru-RU" sz="1800" dirty="0" err="1"/>
              <a:t>хеш</a:t>
            </a:r>
            <a:r>
              <a:rPr lang="ru-RU" sz="1800" dirty="0"/>
              <a:t> для быстрого поиска.  Неизменяемые типы включают целые числа, числа с плавающей запятой, строки, кортежи.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invalid_dict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{[1,2,3]: "123"} # =&gt; Выбрасывает ошибку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unhashable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valid_dict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{(1,2,3):[1,2,3]}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Однако значения могут быть любого типа.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Поиск значений с помощью []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filled_dict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"] # =&gt; 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Все ключи в виде списка получаются с помощью метода </a:t>
            </a:r>
            <a:r>
              <a:rPr lang="ru-RU" sz="1800" dirty="0" err="1"/>
              <a:t>keys</a:t>
            </a:r>
            <a:r>
              <a:rPr lang="ru-RU" sz="1800" dirty="0"/>
              <a:t>().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filled_dict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# =&gt; ["one", "two", "three"]</a:t>
            </a:r>
          </a:p>
          <a:p>
            <a:pPr marL="457200" lvl="1" indent="0">
              <a:buNone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381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5257511" y="548683"/>
            <a:ext cx="1676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Множества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Множества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empty_set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Инициализация множества набором значений.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filled_set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{1, 2, 2, 3, 4} # =&gt; {1, 2, 3, 4}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Как и ключи словаря, элементы множества должны быть неизменяемыми.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{[1], 1} # =&gt;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Выбрасывает ошибку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unhashable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type: 'list'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valid_set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{(1,), 1}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Множеству можно назначать новую переменную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filled_set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filled_set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(5) # {1, 2, 3, 4, 5}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 множествах нет повторяющихся элементов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filled_set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(5) # {1, 2, 3, 4, 5}</a:t>
            </a:r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67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893399" y="548683"/>
            <a:ext cx="2405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Циклы и условия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Условный оператор </a:t>
            </a:r>
            <a:r>
              <a:rPr lang="ru-RU" sz="1800" dirty="0" err="1"/>
              <a:t>if</a:t>
            </a:r>
            <a:r>
              <a:rPr lang="ru-RU" sz="1800" dirty="0"/>
              <a:t>. Отступы в </a:t>
            </a:r>
            <a:r>
              <a:rPr lang="ru-RU" sz="1800" dirty="0" err="1"/>
              <a:t>python</a:t>
            </a:r>
            <a:r>
              <a:rPr lang="ru-RU" sz="1800" dirty="0"/>
              <a:t> очень важны! </a:t>
            </a:r>
          </a:p>
          <a:p>
            <a:pPr marL="0" indent="0">
              <a:buNone/>
            </a:pPr>
            <a:r>
              <a:rPr lang="ru-RU" sz="18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some_var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10: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some_var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точно больше, чем 10.")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some_var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10: # Выражение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необязательно.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some_var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меньше, чем 10.")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# Это тоже необязательно.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some_var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равно 10.")</a:t>
            </a:r>
          </a:p>
        </p:txBody>
      </p:sp>
    </p:spTree>
    <p:extLst>
      <p:ext uri="{BB962C8B-B14F-4D97-AF65-F5344CB8AC3E}">
        <p14:creationId xmlns:p14="http://schemas.microsoft.com/office/powerpoint/2010/main" val="3119560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893399" y="548683"/>
            <a:ext cx="2405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Циклы и условия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Циклы </a:t>
            </a:r>
            <a:r>
              <a:rPr lang="ru-RU" sz="1800" dirty="0" err="1"/>
              <a:t>For</a:t>
            </a:r>
            <a:r>
              <a:rPr lang="ru-RU" sz="1800" dirty="0"/>
              <a:t> проходят по спискам.  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["собака", "кошка", "мышь"]: # Можете использовать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для интерполяции форматированных строк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("{} — это млекопитающее"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(4):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8):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animals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["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собака", "кошка", "мышь"]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value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(animals):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3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008112"/>
            <a:ext cx="12192000" cy="3501008"/>
          </a:xfrm>
          <a:prstGeom prst="rect">
            <a:avLst/>
          </a:prstGeom>
          <a:solidFill>
            <a:srgbClr val="004F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209800" y="2204864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Python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10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62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893399" y="548683"/>
            <a:ext cx="2405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Циклы и условия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Циклы </a:t>
            </a:r>
            <a:r>
              <a:rPr lang="ru-RU" sz="1800" dirty="0" err="1"/>
              <a:t>while</a:t>
            </a:r>
            <a:r>
              <a:rPr lang="ru-RU" sz="1800" dirty="0"/>
              <a:t> продолжаются до тех пор, пока указанное условие не станет ложным.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x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# Краткая запись для x = x + 1</a:t>
            </a:r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75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5422581" y="548683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Функции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Используйте </a:t>
            </a:r>
            <a:r>
              <a:rPr lang="ru-RU" sz="1800" b="1" dirty="0" err="1"/>
              <a:t>def</a:t>
            </a:r>
            <a:r>
              <a:rPr lang="ru-RU" sz="1800" dirty="0"/>
              <a:t> для создания новых функций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add(x, y):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print("x is {} and y is {}".format(x, y))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print(add(5, 6))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print(add(y=6, x=5))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[1,1,1]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= [2,0,-1]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(vect1,vect2):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vectSum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(vect1) ==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(vect2):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(vect1)):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vectSum.append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(vect1[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+ vect2[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vectSum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804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5484424" y="548683"/>
            <a:ext cx="122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Модули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(16))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/2))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random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random.uniform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1))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20))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 = []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random.uniform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(0,1),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random.uniform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(0,1)])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print(li)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62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828700" y="548683"/>
            <a:ext cx="2534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Классы и объекты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Оператор </a:t>
            </a:r>
            <a:r>
              <a:rPr lang="ru-RU" sz="1800" b="1" dirty="0" err="1"/>
              <a:t>class</a:t>
            </a:r>
            <a:r>
              <a:rPr lang="ru-RU" sz="1800" dirty="0"/>
              <a:t> для создания класса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Particle():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radius, mass, position):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mass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position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100),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100)]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number_of_particles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my_particles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n in range(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number_of_particles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particle = Particle(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20),10,[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100),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100)])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my_particles.append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(particle)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particle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my_particles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Старое положение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particle.update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Новое положение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76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008112"/>
            <a:ext cx="12192000" cy="3501008"/>
          </a:xfrm>
          <a:prstGeom prst="rect">
            <a:avLst/>
          </a:prstGeom>
          <a:solidFill>
            <a:srgbClr val="004F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209800" y="2204864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Numpy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10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39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5546654" y="548683"/>
            <a:ext cx="109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Скаляр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b="1" dirty="0"/>
          </a:p>
          <a:p>
            <a:r>
              <a:rPr lang="ru-RU" sz="1800" dirty="0"/>
              <a:t>Скаляр — это просто число, в отличие от вектора или матрицы. </a:t>
            </a:r>
            <a:endParaRPr lang="en-US" sz="1800" dirty="0"/>
          </a:p>
          <a:p>
            <a:r>
              <a:rPr lang="ru-RU" sz="1800" dirty="0"/>
              <a:t>Несколько скаляров образуют вектор. </a:t>
            </a:r>
            <a:endParaRPr lang="en-US" sz="1800" dirty="0"/>
          </a:p>
          <a:p>
            <a:r>
              <a:rPr lang="ru-RU" sz="1800" dirty="0"/>
              <a:t>Скаляры могут быть представлены разными типами чисел: вещественными, действительными или натуральными. </a:t>
            </a:r>
            <a:endParaRPr lang="en-US" sz="1800" dirty="0"/>
          </a:p>
          <a:p>
            <a:r>
              <a:rPr lang="ru-RU" sz="1800" dirty="0"/>
              <a:t>Обозначаются скаляры строчными и прописными буквами латинского и греческого алфавита:</a:t>
            </a:r>
          </a:p>
        </p:txBody>
      </p:sp>
      <p:pic>
        <p:nvPicPr>
          <p:cNvPr id="7" name="Рисунок 6" descr="https://s3.tproger.ru/uploads/2019/07/image-7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3712689"/>
            <a:ext cx="1152128" cy="50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2317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5546654" y="548683"/>
            <a:ext cx="109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Вектор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b="1" dirty="0"/>
          </a:p>
          <a:p>
            <a:r>
              <a:rPr lang="ru-RU" sz="1800" dirty="0"/>
              <a:t>Вектор — это упорядоченный массив скаляров. </a:t>
            </a:r>
            <a:endParaRPr lang="en-US" sz="1800" dirty="0"/>
          </a:p>
          <a:p>
            <a:r>
              <a:rPr lang="ru-RU" sz="1800" dirty="0"/>
              <a:t>Скаляры выступают в роли координат точек в пространстве. </a:t>
            </a:r>
            <a:endParaRPr lang="en-US" sz="1800" dirty="0"/>
          </a:p>
          <a:p>
            <a:r>
              <a:rPr lang="ru-RU" sz="1800" dirty="0"/>
              <a:t>Векторы можно складывать вместе, перемножать друг на друга и масштабировать. </a:t>
            </a:r>
            <a:endParaRPr lang="en-US" sz="1800" dirty="0"/>
          </a:p>
          <a:p>
            <a:r>
              <a:rPr lang="ru-RU" sz="1800" dirty="0"/>
              <a:t>Вектора обозначаются жирным шрифтом. </a:t>
            </a:r>
            <a:endParaRPr lang="en-US" sz="1800" dirty="0"/>
          </a:p>
          <a:p>
            <a:r>
              <a:rPr lang="ru-RU" sz="1800" dirty="0"/>
              <a:t>Каждый элемент вектора имеет индекс. </a:t>
            </a:r>
          </a:p>
        </p:txBody>
      </p:sp>
      <p:pic>
        <p:nvPicPr>
          <p:cNvPr id="6" name="Рисунок 5" descr="https://s3.tproger.ru/uploads/2019/07/image-8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3863184"/>
            <a:ext cx="1872208" cy="190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2775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5418221" y="548683"/>
            <a:ext cx="1355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Матрица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b="1" dirty="0"/>
          </a:p>
          <a:p>
            <a:r>
              <a:rPr lang="ru-RU" sz="1800" dirty="0"/>
              <a:t>Матрица — это двумерный массив скаляров. </a:t>
            </a:r>
          </a:p>
          <a:p>
            <a:r>
              <a:rPr lang="ru-RU" sz="1800" dirty="0"/>
              <a:t>Обозначается жирным шрифтом в верхнем регистре. </a:t>
            </a:r>
          </a:p>
          <a:p>
            <a:r>
              <a:rPr lang="ru-RU" sz="1800" dirty="0"/>
              <a:t>Матрица из вещественных чисел, где </a:t>
            </a:r>
            <a:r>
              <a:rPr lang="ru-RU" sz="1800" i="1" dirty="0"/>
              <a:t>m</a:t>
            </a:r>
            <a:r>
              <a:rPr lang="ru-RU" sz="1800" dirty="0"/>
              <a:t> рядов и </a:t>
            </a:r>
            <a:r>
              <a:rPr lang="ru-RU" sz="1800" i="1" dirty="0"/>
              <a:t>n</a:t>
            </a:r>
            <a:r>
              <a:rPr lang="ru-RU" sz="1800" dirty="0"/>
              <a:t> столбцов, записывается такая матрица вот так:</a:t>
            </a:r>
          </a:p>
          <a:p>
            <a:endParaRPr lang="ru-RU" sz="1800" b="1" dirty="0"/>
          </a:p>
          <a:p>
            <a:endParaRPr lang="ru-RU" sz="1800" dirty="0"/>
          </a:p>
          <a:p>
            <a:r>
              <a:rPr lang="ru-RU" sz="1800" dirty="0"/>
              <a:t>Поскольку матрица — двумерный массив, элементы матрицы имеют два индекса:</a:t>
            </a:r>
            <a:endParaRPr lang="ru-RU" sz="1800" b="1" dirty="0"/>
          </a:p>
          <a:p>
            <a:endParaRPr lang="ru-RU" sz="1800" b="1" dirty="0"/>
          </a:p>
        </p:txBody>
      </p:sp>
      <p:pic>
        <p:nvPicPr>
          <p:cNvPr id="7" name="Рисунок 6" descr="https://s3.tproger.ru/uploads/2019/07/image-1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988069"/>
            <a:ext cx="1856978" cy="583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https://s3.tproger.ru/uploads/2019/07/image-11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4005064"/>
            <a:ext cx="2448272" cy="1153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9442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283295" y="548683"/>
            <a:ext cx="3625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Операции над матрицами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b="1" dirty="0"/>
          </a:p>
          <a:p>
            <a:r>
              <a:rPr lang="ru-RU" sz="1800" b="1" dirty="0"/>
              <a:t>Равные матрицы. </a:t>
            </a:r>
            <a:r>
              <a:rPr lang="ru-RU" sz="1800" dirty="0"/>
              <a:t>Две матрицы называются равными, если они имеют одинаковые размеры и их соответствующие элементы равны.</a:t>
            </a:r>
          </a:p>
          <a:p>
            <a:r>
              <a:rPr lang="ru-RU" sz="1800" b="1" dirty="0"/>
              <a:t>Произведением матрицы на число</a:t>
            </a:r>
            <a:r>
              <a:rPr lang="ru-RU" sz="1800" dirty="0"/>
              <a:t> называется матрица, полученная из исходной умножением каждого ее элемента на заданное число.</a:t>
            </a:r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r>
              <a:rPr lang="ru-RU" sz="1800" b="1" dirty="0"/>
              <a:t>Суммой матриц</a:t>
            </a:r>
            <a:r>
              <a:rPr lang="ru-RU" sz="1800" dirty="0"/>
              <a:t> A и B одного размера называется матрица C=A+BC=A+B такого же размера, получаемая из исходных путем сложения соответствующих элементов.</a:t>
            </a:r>
          </a:p>
          <a:p>
            <a:endParaRPr lang="ru-RU" sz="1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172457"/>
            <a:ext cx="1095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3196105"/>
            <a:ext cx="12573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5013176"/>
            <a:ext cx="20193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720" y="5041751"/>
            <a:ext cx="15811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5170338"/>
            <a:ext cx="13430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001" y="5089375"/>
            <a:ext cx="10953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48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196958" y="548683"/>
            <a:ext cx="379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Произведение двух матриц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dirty="0"/>
              <a:t>Произведением</a:t>
            </a:r>
            <a:r>
              <a:rPr lang="ru-RU" sz="1800" dirty="0"/>
              <a:t> матрицы             на матрицу            называется матрица           такая, что элемент матрицы  </a:t>
            </a:r>
            <a:r>
              <a:rPr lang="ru-RU" sz="1800" i="1" dirty="0"/>
              <a:t>С</a:t>
            </a:r>
            <a:r>
              <a:rPr lang="ru-RU" sz="1800" dirty="0"/>
              <a:t>, стоящий в i-ой строке и j-ом столбце, т.е. элемент        , равен сумме произведений элементов i-ой строки матрицы </a:t>
            </a:r>
            <a:r>
              <a:rPr lang="en-US" sz="1800" i="1" dirty="0"/>
              <a:t>A</a:t>
            </a:r>
            <a:r>
              <a:rPr lang="ru-RU" sz="1800" dirty="0"/>
              <a:t> на соответствующие элементы j-ого столбца матрицы  </a:t>
            </a:r>
            <a:r>
              <a:rPr lang="en-US" sz="1800" i="1" dirty="0"/>
              <a:t>B</a:t>
            </a:r>
            <a:r>
              <a:rPr lang="ru-RU" sz="1800" dirty="0"/>
              <a:t>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b="1" dirty="0"/>
          </a:p>
          <a:p>
            <a:r>
              <a:rPr lang="ru-RU" sz="1800" b="1" dirty="0"/>
              <a:t>Свойства произведения матриц:</a:t>
            </a:r>
          </a:p>
          <a:p>
            <a:pPr lvl="1"/>
            <a:r>
              <a:rPr lang="ru-RU" sz="1400" dirty="0"/>
              <a:t>Ассоциативность</a:t>
            </a:r>
            <a:r>
              <a:rPr lang="en-US" sz="1400" dirty="0"/>
              <a:t> </a:t>
            </a:r>
          </a:p>
          <a:p>
            <a:pPr lvl="1"/>
            <a:r>
              <a:rPr lang="ru-RU" sz="1400" dirty="0"/>
              <a:t>Ассоциативность по умножению</a:t>
            </a:r>
            <a:r>
              <a:rPr lang="en-US" sz="1400" dirty="0"/>
              <a:t> </a:t>
            </a:r>
          </a:p>
          <a:p>
            <a:pPr lvl="1"/>
            <a:r>
              <a:rPr lang="ru-RU" sz="1400" dirty="0"/>
              <a:t>Дистрибутивность </a:t>
            </a:r>
            <a:endParaRPr lang="en-US" sz="1400" dirty="0"/>
          </a:p>
          <a:p>
            <a:pPr lvl="1"/>
            <a:r>
              <a:rPr lang="ru-RU" sz="1400" dirty="0"/>
              <a:t>Умножение на единичную матрицу </a:t>
            </a:r>
            <a:endParaRPr lang="en-US" sz="1400" dirty="0"/>
          </a:p>
          <a:p>
            <a:pPr lvl="1"/>
            <a:r>
              <a:rPr lang="ru-RU" sz="1400" dirty="0"/>
              <a:t>В общем случае умножение матриц не коммутативно, т.е.</a:t>
            </a:r>
            <a:endParaRPr lang="en-US" sz="1400" dirty="0"/>
          </a:p>
          <a:p>
            <a:pPr lvl="1"/>
            <a:r>
              <a:rPr lang="en-US" sz="1400" dirty="0"/>
              <a:t> </a:t>
            </a:r>
            <a:br>
              <a:rPr lang="en-US" sz="1800" dirty="0"/>
            </a:b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25928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208731"/>
              </p:ext>
            </p:extLst>
          </p:nvPr>
        </p:nvGraphicFramePr>
        <p:xfrm>
          <a:off x="3638510" y="1584540"/>
          <a:ext cx="57606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7" imgW="304668" imgH="228501" progId="Equation.DSMT4">
                  <p:embed/>
                </p:oleObj>
              </mc:Choice>
              <mc:Fallback>
                <p:oleObj name="Equation" r:id="rId7" imgW="30466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10" y="1584540"/>
                        <a:ext cx="576064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354291"/>
              </p:ext>
            </p:extLst>
          </p:nvPr>
        </p:nvGraphicFramePr>
        <p:xfrm>
          <a:off x="5375920" y="1581461"/>
          <a:ext cx="492249" cy="407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9" imgW="279400" imgH="228600" progId="Equation.DSMT4">
                  <p:embed/>
                </p:oleObj>
              </mc:Choice>
              <mc:Fallback>
                <p:oleObj name="Equation" r:id="rId9" imgW="27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920" y="1581461"/>
                        <a:ext cx="492249" cy="4073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30761"/>
              </p:ext>
            </p:extLst>
          </p:nvPr>
        </p:nvGraphicFramePr>
        <p:xfrm>
          <a:off x="7995049" y="1600203"/>
          <a:ext cx="549223" cy="411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11" imgW="304668" imgH="228501" progId="Equation.DSMT4">
                  <p:embed/>
                </p:oleObj>
              </mc:Choice>
              <mc:Fallback>
                <p:oleObj name="Equation" r:id="rId11" imgW="30466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5049" y="1600203"/>
                        <a:ext cx="549223" cy="4119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560624"/>
              </p:ext>
            </p:extLst>
          </p:nvPr>
        </p:nvGraphicFramePr>
        <p:xfrm>
          <a:off x="7104112" y="1844824"/>
          <a:ext cx="400404" cy="47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13" imgW="203112" imgH="241195" progId="Equation.DSMT4">
                  <p:embed/>
                </p:oleObj>
              </mc:Choice>
              <mc:Fallback>
                <p:oleObj name="Equation" r:id="rId13" imgW="20311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112" y="1844824"/>
                        <a:ext cx="400404" cy="4766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502227"/>
            <a:ext cx="57531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866" y="2645102"/>
            <a:ext cx="1590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4098548"/>
            <a:ext cx="1924199" cy="26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9" y="4365104"/>
            <a:ext cx="1941956" cy="25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028" y="4668169"/>
            <a:ext cx="4861148" cy="27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216" y="4915000"/>
            <a:ext cx="2442027" cy="28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67" y="5187843"/>
            <a:ext cx="888678" cy="2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5386937"/>
            <a:ext cx="615346" cy="27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Объект 2"/>
          <p:cNvSpPr txBox="1">
            <a:spLocks/>
          </p:cNvSpPr>
          <p:nvPr/>
        </p:nvSpPr>
        <p:spPr>
          <a:xfrm>
            <a:off x="623392" y="6001075"/>
            <a:ext cx="10972800" cy="524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dirty="0"/>
              <a:t>Скалярное произведение векторов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645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3875652" y="548683"/>
            <a:ext cx="4440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Язык программирования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Python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 err="1"/>
              <a:t>Python</a:t>
            </a:r>
            <a:r>
              <a:rPr lang="ru-RU" sz="1800" dirty="0"/>
              <a:t> — это высокоуровневый язык программирования, который используется в различных сферах IT, таких как машинное обучение, разработка приложений, </a:t>
            </a:r>
            <a:r>
              <a:rPr lang="ru-RU" sz="1800" dirty="0" err="1"/>
              <a:t>web</a:t>
            </a:r>
            <a:r>
              <a:rPr lang="ru-RU" sz="1800" dirty="0"/>
              <a:t>, </a:t>
            </a:r>
            <a:r>
              <a:rPr lang="ru-RU" sz="1800" dirty="0" err="1"/>
              <a:t>парсинг</a:t>
            </a:r>
            <a:r>
              <a:rPr lang="ru-RU" sz="1800" dirty="0"/>
              <a:t> и другие.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Автор языка </a:t>
            </a:r>
            <a:r>
              <a:rPr lang="ru-RU" sz="1800" dirty="0" err="1"/>
              <a:t>Python</a:t>
            </a:r>
            <a:r>
              <a:rPr lang="ru-RU" sz="1800" dirty="0"/>
              <a:t>, Гвидо </a:t>
            </a:r>
            <a:r>
              <a:rPr lang="ru-RU" sz="1800" dirty="0" err="1"/>
              <a:t>ван</a:t>
            </a:r>
            <a:r>
              <a:rPr lang="ru-RU" sz="1800" dirty="0"/>
              <a:t> </a:t>
            </a:r>
            <a:r>
              <a:rPr lang="ru-RU" sz="1800" dirty="0" err="1"/>
              <a:t>Россумом</a:t>
            </a:r>
            <a:r>
              <a:rPr lang="ru-RU" sz="1800" dirty="0"/>
              <a:t>, назвал его в честь британского комедийного шоу “</a:t>
            </a:r>
            <a:r>
              <a:rPr lang="ru-RU" sz="1800" dirty="0" err="1"/>
              <a:t>Monty</a:t>
            </a:r>
            <a:r>
              <a:rPr lang="ru-RU" sz="1800" dirty="0"/>
              <a:t> </a:t>
            </a:r>
            <a:r>
              <a:rPr lang="ru-RU" sz="1800" dirty="0" err="1"/>
              <a:t>Python</a:t>
            </a:r>
            <a:r>
              <a:rPr lang="ru-RU" sz="1800" dirty="0"/>
              <a:t>”, которое было популярно в начале 1970-х годов.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 2019 году </a:t>
            </a:r>
            <a:r>
              <a:rPr lang="ru-RU" sz="1800" dirty="0" err="1"/>
              <a:t>Python</a:t>
            </a:r>
            <a:r>
              <a:rPr lang="ru-RU" sz="1800" dirty="0"/>
              <a:t> стал самым популярным языком программирования, обогнав </a:t>
            </a:r>
            <a:r>
              <a:rPr lang="ru-RU" sz="1800" dirty="0" err="1"/>
              <a:t>Java</a:t>
            </a:r>
            <a:r>
              <a:rPr lang="ru-RU" sz="1800" dirty="0"/>
              <a:t> на 10%. </a:t>
            </a:r>
          </a:p>
          <a:p>
            <a:pPr fontAlgn="base"/>
            <a:r>
              <a:rPr lang="ru-RU" sz="1800" dirty="0"/>
              <a:t>3 декабря 2008 в релиз вышла третья версия </a:t>
            </a:r>
            <a:r>
              <a:rPr lang="ru-RU" sz="1800" dirty="0" err="1"/>
              <a:t>Python</a:t>
            </a:r>
            <a:r>
              <a:rPr lang="ru-RU" sz="1800" dirty="0"/>
              <a:t>, которая является основной до сих пор.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 err="1"/>
              <a:t>Python</a:t>
            </a:r>
            <a:r>
              <a:rPr lang="ru-RU" sz="1800" dirty="0"/>
              <a:t> упрощает написание кода и делает разработку быстрой благодаря: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/>
              <a:t>Интерпретируемый язык.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/>
              <a:t>Привязка типа данных к значению, а не к переменной.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/>
              <a:t>Динамическая типизация.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/>
              <a:t>Удобный возврат нескольких значений функцией.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/>
              <a:t>Автоматическое выделение памяти.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/>
              <a:t>Встраивание кода на С,  готовые инструменты</a:t>
            </a:r>
          </a:p>
        </p:txBody>
      </p:sp>
      <p:pic>
        <p:nvPicPr>
          <p:cNvPr id="1026" name="Picture 2" descr="https://all-python.ru/wp-content/uploads/2019/10/6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779515"/>
            <a:ext cx="2448272" cy="75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ll-python.ru/wp-content/uploads/2019/10/7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4035530"/>
            <a:ext cx="4462686" cy="241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10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96958" y="548683"/>
            <a:ext cx="379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Произведение двух матриц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3" y="1239045"/>
            <a:ext cx="2438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5" y="1124744"/>
            <a:ext cx="14954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Размер матрицы, полученной в результате произведен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7" y="1363226"/>
            <a:ext cx="1609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Первый элемент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486653"/>
            <a:ext cx="3988072" cy="201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Второй элемент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7" y="2554585"/>
            <a:ext cx="3876897" cy="19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Третий элемент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3" y="4788148"/>
            <a:ext cx="3866249" cy="195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54" y="5487202"/>
            <a:ext cx="16954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9" descr="Второй элемент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334" y="2486653"/>
            <a:ext cx="3876897" cy="19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9" descr="Второй элемент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7" y="2486653"/>
            <a:ext cx="3876897" cy="19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Второй элемент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7" y="2522122"/>
            <a:ext cx="3876897" cy="19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191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429874" y="548683"/>
            <a:ext cx="3332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Произведение Адамара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Произведение Адамара (произведение Шура, покомпонентное произведение) — операция над двумя матрицами одинаковой размерности, результатом которой является матрица той же размерности, в которой каждый элемент с индексами </a:t>
            </a:r>
            <a:r>
              <a:rPr lang="ru-RU" sz="1800" dirty="0" err="1"/>
              <a:t>i,j</a:t>
            </a:r>
            <a:r>
              <a:rPr lang="ru-RU" sz="1800" dirty="0"/>
              <a:t> — это произведение элементов с индексами </a:t>
            </a:r>
            <a:r>
              <a:rPr lang="ru-RU" sz="1800" dirty="0" err="1"/>
              <a:t>i,j</a:t>
            </a:r>
            <a:r>
              <a:rPr lang="ru-RU" sz="1800" dirty="0"/>
              <a:t> исходных матриц.</a:t>
            </a:r>
            <a:br>
              <a:rPr lang="en-US" sz="1800" dirty="0"/>
            </a:b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AutoShape 4" descr="{\displaystyle {\begin{bmatrix}a_{11}&amp;a_{12}&amp;a_{13}\\a_{21}&amp;a_{22}&amp;a_{23}\\a_{31}&amp;a_{32}&amp;a_{33}\end{bmatrix}}\circ {\begin{bmatrix}b_{11}&amp;b_{12}&amp;b_{13}\\b_{21}&amp;b_{22}&amp;b_{23}\\b_{31}&amp;b_{32}&amp;b_{33}\end{bmatrix}}={\begin{bmatrix}a_{11}\,b_{11}&amp;a_{12}\,b_{12}&amp;a_{13}\,b_{13}\\a_{21}\,b_{21}&amp;a_{22}\,b_{22}&amp;a_{23}\,b_{23}\\a_{31}\,b_{31}&amp;a_{32}\,b_{32}&amp;a_{33}\,b_{33}\end{bmatrix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852738"/>
            <a:ext cx="70199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068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196958" y="548683"/>
            <a:ext cx="379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Транспонирование матриц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dirty="0"/>
              <a:t>Транспонирование матрицы</a:t>
            </a:r>
            <a:r>
              <a:rPr lang="ru-RU" sz="1800" dirty="0"/>
              <a:t> - это операция над матрицей, когда ее строки становятся столбцами с теми же номерами.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ru-RU" sz="1800" b="1" dirty="0"/>
              <a:t>Свойства транспонирования матриц:</a:t>
            </a:r>
          </a:p>
          <a:p>
            <a:endParaRPr lang="ru-RU" sz="1800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500805"/>
            <a:ext cx="32480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58" y="4092959"/>
            <a:ext cx="22669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Транспонированная матриц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2420888"/>
            <a:ext cx="59245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837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5555823" y="548683"/>
            <a:ext cx="1080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Тензор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Тензор — это многомерный массив чисел. </a:t>
            </a:r>
            <a:endParaRPr lang="en-US" sz="1800" dirty="0"/>
          </a:p>
          <a:p>
            <a:r>
              <a:rPr lang="ru-RU" sz="1800" dirty="0"/>
              <a:t>Обычно в нём больше двух измерений, так что он может быть изображён как многомерная сетка, состоящая из чисел. </a:t>
            </a:r>
            <a:endParaRPr lang="en-US" sz="1800" dirty="0"/>
          </a:p>
          <a:p>
            <a:r>
              <a:rPr lang="ru-RU" sz="1800" dirty="0"/>
              <a:t>Матрицы — те же тензоры, только они двухмерные, вот и все их отличия. </a:t>
            </a:r>
          </a:p>
          <a:p>
            <a:r>
              <a:rPr lang="ru-RU" sz="1800" dirty="0"/>
              <a:t>Тензоры получили известность благодаря </a:t>
            </a:r>
            <a:r>
              <a:rPr lang="ru-RU" sz="1800" dirty="0" err="1"/>
              <a:t>фреймворкам</a:t>
            </a:r>
            <a:r>
              <a:rPr lang="ru-RU" sz="1800" dirty="0"/>
              <a:t> для машинного обучения, например, </a:t>
            </a:r>
            <a:r>
              <a:rPr lang="en-US" sz="1800" dirty="0" err="1"/>
              <a:t>PyTorch</a:t>
            </a:r>
            <a:r>
              <a:rPr lang="ru-RU" sz="1800" dirty="0"/>
              <a:t>.</a:t>
            </a:r>
            <a:endParaRPr lang="ru-RU" sz="1800" b="1" dirty="0"/>
          </a:p>
          <a:p>
            <a:endParaRPr lang="ru-RU" sz="1800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8" name="Picture 2" descr="Что такое тензорные ядра: вычисления со смешанной точностью / Хаб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702383"/>
            <a:ext cx="5400247" cy="242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260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963192" y="548683"/>
            <a:ext cx="2265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NumPy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в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Python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700" dirty="0"/>
              <a:t>Математические операции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np.arctan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np.log(a)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numpy.random</a:t>
            </a:r>
            <a:endParaRPr lang="ru-RU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(1000) #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Инициализация генератора случайных чисел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np.random.sample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# 0.6336371838734877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np.random.sample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 # array([ 0.53478558,  0.1441317 ,  0.15711313])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3, 10) # array([0, 2, 0, 1, 1, 0, 2, 2, 2, 0])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np.random.uniform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(2, 8, (2, 10))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array([[ 3.1517914 ,  3.10313483,  2.84007134,  3.21556436,  4.64531786,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2.99232714,  7.03064897,  4.38691765,  5.27488548,  2.63472454],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[ 6.39470358,  5.63084131,  4.69996748,  7.07260546,  7.44340813,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4.10722203,  7.52956646,  4.8596943 ,  3.97923973,  5.64505363]])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19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5409789" y="548683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Массивы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5141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Главной особенностью </a:t>
            </a:r>
            <a:r>
              <a:rPr lang="ru-RU" sz="1800" dirty="0" err="1"/>
              <a:t>numpy</a:t>
            </a:r>
            <a:r>
              <a:rPr lang="ru-RU" sz="1800" dirty="0"/>
              <a:t> является объект </a:t>
            </a:r>
            <a:r>
              <a:rPr lang="ru-RU" sz="1800" dirty="0" err="1"/>
              <a:t>array</a:t>
            </a:r>
            <a:r>
              <a:rPr lang="ru-RU" sz="1800" dirty="0"/>
              <a:t>. Массивы схожи со списками в </a:t>
            </a:r>
            <a:r>
              <a:rPr lang="ru-RU" sz="1800" dirty="0" err="1"/>
              <a:t>python</a:t>
            </a:r>
            <a:r>
              <a:rPr lang="ru-RU" sz="1800" dirty="0"/>
              <a:t>, исключая тот факт, что элементы массива должны иметь одинаковый тип данных, как </a:t>
            </a:r>
            <a:r>
              <a:rPr lang="ru-RU" sz="1800" dirty="0" err="1"/>
              <a:t>float</a:t>
            </a:r>
            <a:r>
              <a:rPr lang="ru-RU" sz="1800" dirty="0"/>
              <a:t> и </a:t>
            </a:r>
            <a:r>
              <a:rPr lang="ru-RU" sz="1800" dirty="0" err="1"/>
              <a:t>int</a:t>
            </a:r>
            <a:r>
              <a:rPr lang="ru-RU" sz="1800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Создание массива из списка: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Функция </a:t>
            </a:r>
            <a:r>
              <a:rPr lang="ru-RU" sz="1800" dirty="0" err="1"/>
              <a:t>array</a:t>
            </a:r>
            <a:r>
              <a:rPr lang="ru-RU" sz="1800" dirty="0"/>
              <a:t>() трансформирует вложенные последовательности в многомерные массивы. 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([[1.5, 2, 3], [4, 5, 6]])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Функция </a:t>
            </a:r>
            <a:r>
              <a:rPr lang="ru-RU" sz="1800" dirty="0" err="1"/>
              <a:t>zeros</a:t>
            </a:r>
            <a:r>
              <a:rPr lang="ru-RU" sz="1800" dirty="0"/>
              <a:t>() создает массив из нулей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((3, 5))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Функция </a:t>
            </a:r>
            <a:r>
              <a:rPr lang="ru-RU" sz="1800" dirty="0" err="1"/>
              <a:t>ones</a:t>
            </a:r>
            <a:r>
              <a:rPr lang="ru-RU" sz="1800" dirty="0"/>
              <a:t>() — массив из единиц: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((2, 2, 2))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Функция </a:t>
            </a:r>
            <a:r>
              <a:rPr lang="ru-RU" sz="1800" dirty="0" err="1"/>
              <a:t>empty</a:t>
            </a:r>
            <a:r>
              <a:rPr lang="ru-RU" sz="1800" dirty="0"/>
              <a:t>() создает массив без его заполнения: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((3, 3))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Функция </a:t>
            </a:r>
            <a:r>
              <a:rPr lang="ru-RU" sz="1800" dirty="0" err="1"/>
              <a:t>linspace</a:t>
            </a:r>
            <a:r>
              <a:rPr lang="ru-RU" sz="1800" dirty="0"/>
              <a:t>() принимает в качестве одного из аргументов число, равное количеству нужных элементов: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2, 9)  # 9 чисел от 0 до 2 включительно</a:t>
            </a:r>
          </a:p>
        </p:txBody>
      </p:sp>
    </p:spTree>
    <p:extLst>
      <p:ext uri="{BB962C8B-B14F-4D97-AF65-F5344CB8AC3E}">
        <p14:creationId xmlns:p14="http://schemas.microsoft.com/office/powerpoint/2010/main" val="3020875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3735452" y="548683"/>
            <a:ext cx="472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Базовые операции над массивами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Математические операции над массивами выполняются поэлементно</a:t>
            </a:r>
            <a:endParaRPr lang="en-US" sz="1800" dirty="0"/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([20, 30, 40, 50])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([0, 1, 2, 3])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– b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* b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/ b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** b 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Математические операции между массивом и числом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/>
              <a:t>a + 1</a:t>
            </a:r>
            <a:endParaRPr lang="ru-RU" sz="1400" dirty="0"/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/>
              <a:t>a *</a:t>
            </a:r>
            <a:r>
              <a:rPr lang="ru-RU" sz="1400" dirty="0"/>
              <a:t> </a:t>
            </a:r>
            <a:r>
              <a:rPr lang="en-US" sz="1400" dirty="0"/>
              <a:t>3</a:t>
            </a:r>
            <a:endParaRPr lang="ru-RU" sz="1400" dirty="0"/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/>
              <a:t>a ** 3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sz="1800" dirty="0"/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010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3735452" y="548683"/>
            <a:ext cx="472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Базовые операции над массивами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Перемножение матриц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np.dot(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((5,3)),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((3,2)))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Унарные операции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([[1, 2, 3], [4, 5, 6]])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a.min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a.max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a.min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(axis=0)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a.min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(axis=1)# </a:t>
            </a:r>
            <a:r>
              <a:rPr lang="ru-RU" sz="1400" i="1" dirty="0"/>
              <a:t>Наименьшее число в каждом столбце</a:t>
            </a:r>
            <a:r>
              <a:rPr lang="en-US" sz="1400" i="1" dirty="0"/>
              <a:t> | </a:t>
            </a:r>
            <a:r>
              <a:rPr lang="ru-RU" sz="1400" i="1" dirty="0"/>
              <a:t>каждой строке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a.argmax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a.argmin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sz="1800" dirty="0"/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62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3734653" y="548683"/>
            <a:ext cx="4722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Базовые операции над массивами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Математические операции над массивами выполняются поэлементно</a:t>
            </a:r>
            <a:endParaRPr lang="en-US" sz="1800" dirty="0"/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(([[0, 1, 2], [10, 12, 13]], [[100, 101, 102], [110, 112, 113]]))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=&gt; (2, 2, 3)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a[1, ...]  # то же, что a[1, : , :] или a[1]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array([[100, 101, 102],</a:t>
            </a:r>
          </a:p>
          <a:p>
            <a:pPr marL="4000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[110, 112, 113]])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[... ,2]  # то же, что a[: , : ,2]</a:t>
            </a:r>
          </a:p>
          <a:p>
            <a:pPr marL="400050" lvl="2" indent="0">
              <a:buNone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([[  2,  13],</a:t>
            </a:r>
          </a:p>
          <a:p>
            <a:pPr marL="400050" lvl="2" indent="0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[102, 113]])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Итерирование многомерных массивов начинается с первой оси</a:t>
            </a:r>
            <a:endParaRPr lang="en-US" sz="1800" dirty="0"/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row in a: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print(row)</a:t>
            </a:r>
          </a:p>
          <a:p>
            <a:pPr marL="4000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[[ 0  1  2]</a:t>
            </a:r>
          </a:p>
          <a:p>
            <a:pPr marL="4000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[10 12 13]]</a:t>
            </a:r>
          </a:p>
          <a:p>
            <a:pPr marL="4000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[[100 101 102]</a:t>
            </a:r>
          </a:p>
          <a:p>
            <a:pPr marL="4000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[110 112 113]]</a:t>
            </a:r>
            <a:endParaRPr lang="ru-RU" sz="1800" dirty="0"/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94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3734653" y="548683"/>
            <a:ext cx="4722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Базовые операции над массивами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Если нужно перебрать поэлементно весь массив, как если бы он был одномерным, для этого можно использовать атрибут </a:t>
            </a:r>
            <a:r>
              <a:rPr lang="ru-RU" sz="1800" dirty="0" err="1"/>
              <a:t>flat</a:t>
            </a:r>
            <a:r>
              <a:rPr lang="ru-RU" sz="18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(([[0, 1, 2], [10, 12, 13]], [[100, 101, 102], [110, 112, 113]]))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el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a.flat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print(el)</a:t>
            </a:r>
          </a:p>
          <a:p>
            <a:pPr marL="400050" lvl="2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400050" lvl="2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400050" lvl="2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00050" lvl="2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400050" lvl="2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400050" lvl="2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400050" lvl="2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400050" lvl="2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pPr marL="400050" lvl="2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pPr marL="400050" lvl="2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pPr marL="400050" lvl="2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pPr marL="400050" lvl="2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2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3786205" y="548683"/>
            <a:ext cx="4619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Установка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</a:rPr>
              <a:t>Python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 и его библиотек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python-3.8.6-amd64</a:t>
            </a:r>
            <a:endParaRPr lang="en-US" sz="1800" dirty="0">
              <a:hlinkClick r:id="rId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hlinkClick r:id="rId4"/>
              </a:rPr>
              <a:t>https://www.python.org/ftp/python/3.8.6/python-3.8.6-amd64.exe</a:t>
            </a:r>
            <a:endParaRPr lang="en-US" sz="1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6" y="2852936"/>
            <a:ext cx="4578077" cy="2517264"/>
          </a:xfrm>
          <a:prstGeom prst="rect">
            <a:avLst/>
          </a:prstGeom>
        </p:spPr>
      </p:pic>
      <p:pic>
        <p:nvPicPr>
          <p:cNvPr id="10" name="Picture 2" descr="https://hackware.ru/wp-content/uploads/2019/11/python-windows-1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764" y="4068151"/>
            <a:ext cx="3971578" cy="245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hackware.ru/wp-content/uploads/2019/11/python-windows-install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218" y="4068151"/>
            <a:ext cx="3937422" cy="243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630D0D-AD0D-4933-A426-7ACDE819947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4035258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3772484" y="548683"/>
            <a:ext cx="464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Манипуляции с формой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массивов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Форма массива может быть изменена с помощью различных команд</a:t>
            </a:r>
            <a:endParaRPr lang="en-US" sz="1800" dirty="0"/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#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Делает массив плоским</a:t>
            </a:r>
          </a:p>
          <a:p>
            <a:pPr marL="4000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array([  0,   1,   2,  10,  12,  13, 100, 101, 102, 110, 112, 113])</a:t>
            </a:r>
          </a:p>
          <a:p>
            <a:pPr marL="400050" lvl="2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(6, 2)  #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Изменение формы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4000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array([[  0,   1],</a:t>
            </a:r>
          </a:p>
          <a:p>
            <a:pPr marL="4000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  2,  10],</a:t>
            </a:r>
          </a:p>
          <a:p>
            <a:pPr marL="4000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[ 12,  13],</a:t>
            </a:r>
          </a:p>
          <a:p>
            <a:pPr marL="4000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[100, 101],</a:t>
            </a:r>
          </a:p>
          <a:p>
            <a:pPr marL="4000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[102, 110],</a:t>
            </a:r>
          </a:p>
          <a:p>
            <a:pPr marL="4000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[112, 113]])</a:t>
            </a:r>
          </a:p>
          <a:p>
            <a:pPr marL="400050" lvl="2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a.transpose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Транспонирование</a:t>
            </a:r>
          </a:p>
          <a:p>
            <a:pPr marL="4000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array([[  0,   2,  12, 100, 102, 112],</a:t>
            </a:r>
          </a:p>
          <a:p>
            <a:pPr marL="4000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  1,  10,  13, 101, 110, 113]])</a:t>
            </a:r>
          </a:p>
          <a:p>
            <a:pPr marL="400050" lvl="2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((3, 4))  #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Изменение формы</a:t>
            </a:r>
          </a:p>
          <a:p>
            <a:pPr marL="4000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array([[  0,   1,   2,  10],</a:t>
            </a:r>
          </a:p>
          <a:p>
            <a:pPr marL="4000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[ 12,  13, 100, 101],</a:t>
            </a:r>
          </a:p>
          <a:p>
            <a:pPr marL="4000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[102, 110, 112, 113]])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86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340652" y="548683"/>
            <a:ext cx="351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Выбор и перемешивание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Перемешать </a:t>
            </a:r>
            <a:r>
              <a:rPr lang="ru-RU" sz="1800" dirty="0" err="1"/>
              <a:t>NumPy</a:t>
            </a:r>
            <a:r>
              <a:rPr lang="ru-RU" sz="1800" dirty="0"/>
              <a:t> массив можно с помощью функции </a:t>
            </a:r>
            <a:r>
              <a:rPr lang="ru-RU" sz="1800" dirty="0" err="1"/>
              <a:t>shuffle</a:t>
            </a:r>
            <a:r>
              <a:rPr lang="ru-RU" sz="1800" dirty="0"/>
              <a:t>:</a:t>
            </a:r>
            <a:endParaRPr lang="en-US" sz="1800" dirty="0"/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4000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array([0, 1, 2, 3, 4, 5, 6, 7, 8, 9])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np.random.shuffle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4000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array([2, 8, 7, 3, 5, 0, 4, 9, 1, 6])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Также перемешать массив с помощью функции </a:t>
            </a:r>
            <a:r>
              <a:rPr lang="ru-RU" sz="1800" dirty="0" err="1"/>
              <a:t>permutation</a:t>
            </a:r>
            <a:r>
              <a:rPr lang="ru-RU" sz="1800" dirty="0"/>
              <a:t>:</a:t>
            </a:r>
            <a:endParaRPr lang="en-US" sz="1800" dirty="0"/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np.random.permutation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marL="4000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array([1, 2, 3, 8, 7, 9, 4, 6, 5, 0])</a:t>
            </a:r>
          </a:p>
          <a:p>
            <a:pPr marL="400050" lvl="2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Сделать случайную выборку из массива можно с помощью функции </a:t>
            </a:r>
            <a:r>
              <a:rPr lang="en-US" sz="1800" dirty="0" err="1"/>
              <a:t>numpy.random.choice</a:t>
            </a:r>
            <a:r>
              <a:rPr lang="en-US" sz="1800" dirty="0"/>
              <a:t>(a, size=None, replace=True, p=None)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array([0, 1, 2, 3, 4, 5, 6, 7, 8, 9])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 10, p=[0.5, 0.25, 0.25, 0, 0, 0, 0, 0, 0, 0])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array([0, 0, 0, 0, 1, 2, 0, 0, 1, 1])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50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008112"/>
            <a:ext cx="12192000" cy="3501008"/>
          </a:xfrm>
          <a:prstGeom prst="rect">
            <a:avLst/>
          </a:prstGeom>
          <a:solidFill>
            <a:srgbClr val="004F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209800" y="2204864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Matpltlib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10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39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5015740" y="548683"/>
            <a:ext cx="2160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Начало работы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ru-R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4, 5], [1, 2, 3, 4, 5])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https://devpractice.ru/wp-content/uploads/2019/08/matplotlib.lesson1.pic1_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2138138"/>
            <a:ext cx="44577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380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093276" y="548683"/>
            <a:ext cx="4005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Основные элементы графика</a:t>
            </a:r>
          </a:p>
        </p:txBody>
      </p:sp>
      <p:pic>
        <p:nvPicPr>
          <p:cNvPr id="6146" name="Picture 2" descr="https://devpractice.ru/wp-content/uploads/2019/08/matplotlib.lesson1.pic8_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358979"/>
            <a:ext cx="8064896" cy="516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40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093276" y="548683"/>
            <a:ext cx="4005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Основные элементы графика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925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matplotlib.ticker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MultipleLocator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FormatStrFormatter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AutoMinorLocator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fontAlgn="base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fontAlgn="base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(0, 10, 10)</a:t>
            </a:r>
          </a:p>
          <a:p>
            <a:pPr fontAlgn="base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y1 = 4*x</a:t>
            </a:r>
          </a:p>
          <a:p>
            <a:pPr fontAlgn="base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y2 = 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**2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x]</a:t>
            </a:r>
          </a:p>
          <a:p>
            <a:pPr fontAlgn="base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fig, ax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=(8, 6))</a:t>
            </a:r>
          </a:p>
          <a:p>
            <a:pPr fontAlgn="base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Графики зависимостей: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y1=4*x, y2=x^2",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pPr fontAlgn="base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("x",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=14) </a:t>
            </a:r>
          </a:p>
          <a:p>
            <a:pPr fontAlgn="base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("y1, y2",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pPr fontAlgn="base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(which="major", linewidth=1.2)</a:t>
            </a:r>
          </a:p>
          <a:p>
            <a:pPr fontAlgn="base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(which="minor",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="--", color="gray", linewidth=0.5)</a:t>
            </a:r>
          </a:p>
          <a:p>
            <a:pPr fontAlgn="base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y1, c="red", label="y1 = 4*x")</a:t>
            </a:r>
          </a:p>
          <a:p>
            <a:pPr fontAlgn="base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y2, label="y2 = x^2")</a:t>
            </a:r>
          </a:p>
          <a:p>
            <a:pPr fontAlgn="base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ax.legend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fontAlgn="base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ax.xaxis.set_minor_locator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AutoMinorLocator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fontAlgn="base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ax.yaxis.set_minor_locator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AutoMinorLocator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fontAlgn="base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ax.tick_params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(which='major', length=10, width=2)</a:t>
            </a:r>
          </a:p>
          <a:p>
            <a:pPr fontAlgn="base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ax.tick_params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(which='minor', length=5, width=1)</a:t>
            </a:r>
          </a:p>
          <a:p>
            <a:pPr fontAlgn="base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18340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656988" y="548683"/>
            <a:ext cx="287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Построение графика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 График линейной зависимости с названием, подписью осей и координатной сеткой: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Независимая (x) и зависимая (y) переменные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(0, 10, 50)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Построение графика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Линейная зависимость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x") #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("x") #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ось абсцисс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("y") #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ось ординат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#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включение отображение сетки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y)  #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построение графика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Изменение типа линии и ее цвета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y, "r--")  # построение график</a:t>
            </a:r>
          </a:p>
        </p:txBody>
      </p:sp>
      <p:pic>
        <p:nvPicPr>
          <p:cNvPr id="4098" name="Picture 2" descr="https://devpractice.ru/wp-content/uploads/2019/08/matplotlib.lesson1.pic3_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933178"/>
            <a:ext cx="3096344" cy="223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devpractice.ru/wp-content/uploads/2019/08/matplotlib.lesson1.pic4_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4437112"/>
            <a:ext cx="309945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534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2580142" y="548683"/>
            <a:ext cx="7031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Построение нескольких графиков на одном рисунке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Линейная зависимость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(0, 10, 50)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y1 = x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Квадратичная зависимость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y2 = 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**2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x]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Построение графика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Зависимости: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y1 = x, y2 = x^2") #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("x")         #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ось абсцисс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("y1, y2")    #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ось ординат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    #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включение отображение сетки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y1, x, y2)  #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построение графика</a:t>
            </a:r>
          </a:p>
        </p:txBody>
      </p:sp>
      <p:pic>
        <p:nvPicPr>
          <p:cNvPr id="5122" name="Picture 2" descr="https://devpractice.ru/wp-content/uploads/2019/08/matplotlib.lesson1.pic5_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382713"/>
            <a:ext cx="37338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588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3133466" y="548683"/>
            <a:ext cx="592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Несколько разделенных полей с графиками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135284"/>
            <a:ext cx="5630424" cy="3517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Линейная зависимость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(0, 10, 50)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y1 = 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Квадратичная зависимость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y2 =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**2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x]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Построение графиков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=(5, 10))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(2, 1, 1)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(x, y1)               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построение графика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Зависимости: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y1 = x, y2 = x^2") 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("y1",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=14) 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ось ординат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(True)                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включение отображение сетки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(2, 1, 2)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(x, y2)               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построение графика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("x",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=14)  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ось абсцисс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("y2",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=14) 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ось ординат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(True)                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включение отображение сетки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75529"/>
            <a:ext cx="1224480" cy="206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240024" y="1124744"/>
            <a:ext cx="5616616" cy="3528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Линейная зависимость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(0, 10, 50)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y1 = 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Квадратичная зависимость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y2 =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**2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x]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Построение графиков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=(10, 5))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(1, 2, 1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(x, y1)               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построение графика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Зависимость: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y1 = x") 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("y1",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=14) 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ось ординат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("x",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=14)  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ось абсцисс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(True)                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включение отображение сетки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(1, 2, 2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(x, y2)               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построение графика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Зависимость: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y2 = x^2") 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("x",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=14)  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ось абсцисс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("y2",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=14) 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ось ординат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(True)                #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включение отображение сетки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911" y="4812039"/>
            <a:ext cx="2350385" cy="128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9767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044064" y="548683"/>
            <a:ext cx="4103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Работа с инструментом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pyplot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Заголовок графика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Наименование осей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Легенда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Текстовое примечание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[1, 5, 10, 15, 20]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[1, 7, 3, 5, 11]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y, label='steel price')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('Chart price',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('Day',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=12, color='blue')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('Price',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=12, color='blue')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(15, 4, 'grow up!')</a:t>
            </a:r>
            <a:endParaRPr lang="ru-RU" sz="1800" dirty="0"/>
          </a:p>
        </p:txBody>
      </p:sp>
      <p:pic>
        <p:nvPicPr>
          <p:cNvPr id="2050" name="Picture 2" descr="https://devpractice.ru/wp-content/uploads/2019/09/matplotlib.lesson2.pic4_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34" y="1556792"/>
            <a:ext cx="4901658" cy="356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3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3786205" y="548683"/>
            <a:ext cx="4619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Установка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</a:rPr>
              <a:t>Python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 и его библиотек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Средства сборки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C++</a:t>
            </a:r>
            <a:endParaRPr lang="en-US" sz="1800" dirty="0">
              <a:hlinkClick r:id="rId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hlinkClick r:id="rId5"/>
              </a:rPr>
              <a:t>https://aka.ms/vs/16/release/vs_buildtools.exe</a:t>
            </a:r>
            <a:endParaRPr lang="en-US" sz="1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01" y="2636913"/>
            <a:ext cx="3294934" cy="194421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6993" y="2636913"/>
            <a:ext cx="7770659" cy="38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05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3972545" y="548683"/>
            <a:ext cx="4246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Построение графиков функций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93576" y="1600203"/>
            <a:ext cx="35421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ru-R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(-8,2,1000)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(which="major", linewidth=1.2)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(which="minor",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="--", color="gray", linewidth=0.5)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252900" y="1600203"/>
            <a:ext cx="35421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Сигмоида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(-8,8,1000)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1/(1 +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(-x))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(which="major", linewidth=1.2)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(which="minor",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="--", color="gray", linewidth=0.5)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112224" y="1600202"/>
            <a:ext cx="38637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Гиперболический тангенс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ru-R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(-8,8,1000)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(-x))/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(x)+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(-x))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(which="major", linewidth=1.2)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(which="minor",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="--", color="gray", linewidth=0.5)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750" y="4077072"/>
            <a:ext cx="2738810" cy="170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87" y="4077072"/>
            <a:ext cx="2551727" cy="171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2" y="4077071"/>
            <a:ext cx="2570364" cy="170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523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269" y="1484784"/>
            <a:ext cx="2920379" cy="197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3104138" y="548683"/>
            <a:ext cx="598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Построение касательной к графику функции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41182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b="1" dirty="0"/>
              <a:t>Касательная</a:t>
            </a:r>
            <a:r>
              <a:rPr lang="ru-RU" sz="1800" dirty="0"/>
              <a:t> - прямая, имеющая общую точку с кривой, но не пересекающая её.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101" name="Picture 5" descr="Как найти уравнение касательной к графику функци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757026"/>
            <a:ext cx="4320480" cy="283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4151784" y="1639341"/>
            <a:ext cx="7488832" cy="48860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f(x,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=False):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(f(x+.001)-f(x))/.001    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1/(1+np.exp(-x))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(-10,10,100)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x1 = -1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y1 = f(x1)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line(x, x1, y1):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f(x1,True)*(x - x1) + y1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(x1-3, x1+3, 10)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f(x))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(x1, y1, color='C1', s=50)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line(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x1, y1), 'C1--', linewidth = 2)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74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299803" y="548683"/>
            <a:ext cx="3592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Сохранение изображения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Для сохранение изображений можно использовать  команду </a:t>
            </a:r>
            <a:r>
              <a:rPr lang="en-US" sz="1800" dirty="0" err="1"/>
              <a:t>fig.savefig</a:t>
            </a:r>
            <a:r>
              <a:rPr lang="ru-RU" sz="1800" dirty="0"/>
              <a:t>():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(-3, 3, 200)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x*(x + 2)*(x - 2)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fig, ax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fig.savefig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мой график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dpi 600.png', dpi = 600)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53" y="177281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6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5105986" y="548683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GIF </a:t>
            </a:r>
            <a:r>
              <a:rPr lang="ru-RU" sz="2400" dirty="0"/>
              <a:t>анимация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010348"/>
            <a:ext cx="10972800" cy="55870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Импортируем модуль для работы с анимацией: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matplotlib.animation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animation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(-4, 4, 300)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fig, ax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Создаем функцию, генерирующую картинки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 для последующей "склейки":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animate(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ax.clear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*t))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line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Создаем объект анимации: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sin_animation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animation.FuncAnimation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(fig,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animate,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frames=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(2, 4, 30),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interval = 10,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repeat = False)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Сохраняем анимацию в виде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gif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файла: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sin_animation.save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моя анимация.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gif',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writer='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imagemagick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fps=30)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100" name="Picture 4" descr="Matplotlib gif анимация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530" y="1302668"/>
            <a:ext cx="4114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7489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369185" y="548683"/>
            <a:ext cx="345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Построение 3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 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графиков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Необходимые модули для работы с </a:t>
            </a:r>
            <a:r>
              <a:rPr lang="en-US" sz="1800" dirty="0"/>
              <a:t>3D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mpl_toolkits.mplot3d import Axes3D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Линейный график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(111, projection='3d')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y, z, label='parametric curve')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Точечный график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(-5, 5, 40)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(0, 10, 40)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(-5, 5, 40)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(10, 100, 20)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(111, projection='3d')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y, z, s=s)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 descr="https://devpractice.ru/wp-content/uploads/2019/10/matplotlib-lesson-5-1-pic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99" y="4293096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devpractice.ru/wp-content/uploads/2019/10/matplotlib-lesson-5-1-pic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41" y="1988840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550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devpractice.ru/wp-content/uploads/2019/10/matplotlib-lesson-5-1-pic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381" y="1268760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devpractice.ru/wp-content/uploads/2019/10/matplotlib-lesson-5-1-pic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99" y="3789040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369185" y="548683"/>
            <a:ext cx="345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Построение 3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 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графиков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Каркасная поверхность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u, v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[0:2*np.pi:20j, 0:np.pi:10j]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(u)*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(u)*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(111, projection='3d')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ax.plot_wireframe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y, z)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ax.legend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y, z, label='parametric curve')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Поверхность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u, v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[0:2*np.pi:20j, 0:np.pi:10j]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(u)*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(u)*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(111, projection='3d')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ax.plot_surface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y, z,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='inferno')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ax.legend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9581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371813" y="548683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Обработка изображений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Изображение является </a:t>
            </a:r>
            <a:r>
              <a:rPr lang="ru-RU" sz="1800" b="1" dirty="0"/>
              <a:t>матрицей пикселей</a:t>
            </a:r>
            <a:r>
              <a:rPr lang="ru-RU" sz="1800" dirty="0"/>
              <a:t> по размеру (высота х ширина).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Если изображение черно-белое, то есть представленное в полутонах, каждый пиксель может быть представлен как единственное число. Обычно между 0 (черный) и 255 (белый). </a:t>
            </a:r>
            <a:endParaRPr lang="en-US" sz="1800" dirty="0"/>
          </a:p>
        </p:txBody>
      </p:sp>
      <p:pic>
        <p:nvPicPr>
          <p:cNvPr id="1026" name="Picture 2" descr="Черно-белое изображение Num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9" y="3068960"/>
            <a:ext cx="71437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1454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Цветная картинка Num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704306"/>
            <a:ext cx="71437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371813" y="548683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Обработка изображений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Если изображение цветное, каждый пиксель представлен тремя числами. Здесь за основу берется </a:t>
            </a:r>
            <a:r>
              <a:rPr lang="ru-RU" sz="1800" b="1" dirty="0"/>
              <a:t>цветовая модель RGB</a:t>
            </a:r>
            <a:r>
              <a:rPr lang="ru-RU" sz="1800" dirty="0"/>
              <a:t> — красный (R), зеленый (G) и синий (B). Таким образом, цветная картинка будет представлена массивом </a:t>
            </a:r>
            <a:r>
              <a:rPr lang="ru-RU" sz="1800" dirty="0" err="1"/>
              <a:t>ndarray</a:t>
            </a:r>
            <a:r>
              <a:rPr lang="ru-RU" sz="1800" dirty="0"/>
              <a:t> с размерностями: (высота х ширина х 3).</a:t>
            </a:r>
            <a:endParaRPr lang="en-US" sz="1800" dirty="0"/>
          </a:p>
        </p:txBody>
      </p:sp>
      <p:pic>
        <p:nvPicPr>
          <p:cNvPr id="1026" name="Picture 2" descr="Цветовая модель RGB – HiSoUR История культуры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3068960"/>
            <a:ext cx="2537521" cy="253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2075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3647221" y="548683"/>
            <a:ext cx="489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Генерация изображения из массива</a:t>
            </a:r>
            <a:endParaRPr lang="ru-RU" sz="24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997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Двумерный массив пикселей: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smile = [[0, 0, 1, 1, 1, 1, 1, 1, 0, 0],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[0, 1, 0, 0, 0, 0, 0, 0, 1, 0],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[1, 0, 0, 0, 0, 0, 0, 0, 0, 1],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[1, 0, 0, 1, 0, 0, 1, 0, 0, 1],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[1, 0, 0, 0, 0, 0, 0, 0, 0, 1],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[1, 0, 0, 0, 0, 0, 0, 0, 0, 1],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[1, 0, 1, 0, 0, 0, 0, 1, 0, 1],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[1, 0, 0, 1, 1, 1, 1, 0, 0, 1],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[0, 1, 0, 0, 0, 0, 0, 0, 1, 0],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[0, 0, 1, 1, 1, 1, 1, 1, 0, 0]]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fig, ax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ax.imshow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(smile)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fig.set_figwidth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(6)    # 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ширина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fig.set_figheight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(6)   # 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высота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Figure"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6" name="Picture 2" descr="Matplotlib imshow: генерация изображений из массива значений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2276872"/>
            <a:ext cx="340042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2228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2903043" y="548683"/>
            <a:ext cx="6385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Чтение изображения из файлы и запись в файл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Чтение изображения из </a:t>
            </a:r>
            <a:r>
              <a:rPr lang="en-US" sz="1800" dirty="0"/>
              <a:t>PNG </a:t>
            </a:r>
            <a:r>
              <a:rPr lang="ru-RU" sz="1800" dirty="0"/>
              <a:t>файла: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matplotlib.image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imsave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orig_img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('data/ai.png')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orig_img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orig_img.shape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orig_img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Сохранение изображения</a:t>
            </a:r>
            <a:r>
              <a:rPr lang="en-US" sz="1800" dirty="0"/>
              <a:t> (PNG </a:t>
            </a:r>
            <a:r>
              <a:rPr lang="ru-RU" sz="1800" dirty="0"/>
              <a:t>файл</a:t>
            </a:r>
            <a:r>
              <a:rPr lang="en-US" sz="1800" dirty="0"/>
              <a:t>)</a:t>
            </a:r>
            <a:r>
              <a:rPr lang="ru-RU" sz="18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('data/ai_new.png',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orig_img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870" y="1124744"/>
            <a:ext cx="3478060" cy="571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22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3786205" y="548683"/>
            <a:ext cx="4619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Установка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</a:rPr>
              <a:t>Python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 и его библиотек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60" y="1052736"/>
            <a:ext cx="5256584" cy="43543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623" y="4103971"/>
            <a:ext cx="4820041" cy="2565389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6206480" cy="49251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>
                <a:latin typeface="Courier New"/>
                <a:cs typeface="Courier New"/>
              </a:rPr>
              <a:t>python -m pip install --upgrade pip</a:t>
            </a: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--upgrade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==1.19.3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>
                <a:latin typeface="Courier New"/>
                <a:cs typeface="Courier New"/>
              </a:rPr>
              <a:t>pip install matplotlib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opencv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-python</a:t>
            </a:r>
            <a:endParaRPr lang="ru-RU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torch===1.7.0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torchvision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===0.8.1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torchaudio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===0.7.0 -f https://download.pytorch.org/whl/torch_stable.html</a:t>
            </a:r>
            <a:endParaRPr lang="ru-RU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383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3033184" y="548683"/>
            <a:ext cx="612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Обработка изображения как массива данных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Горизонтальное отражение: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img_fliph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orig_img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[:,::-1,:].copy()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img_fliph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Вертикальное отражение: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img_flipv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orig_img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[::-1,:,:].copy()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img_flipv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424784"/>
            <a:ext cx="3810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3933056"/>
            <a:ext cx="37719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4130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3033184" y="548683"/>
            <a:ext cx="612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Обработка изображения как массива данных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Обрезка изображения: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img_crop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orig_img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[:200,50:250,:].copy()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img_crop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Изменение цветового канала: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img_crop_g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img_crop.copy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img_crop_g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[:,:,0] =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img_crop_g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[:,:,2] =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img_crop_g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img_crop_g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119984"/>
            <a:ext cx="27336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3863184"/>
            <a:ext cx="28003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9079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3033184" y="548683"/>
            <a:ext cx="612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Обработка изображения как массива данных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996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Замена строк и столбцов пикселей: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img_lines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orig_img.copy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img_lines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[:,350:370,:]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img_lines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[50:100,:,:] =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img_lines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[50:100,:,3]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img_lines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Добавление шума: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noise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orig_img.copy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noise[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noise.shape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noise.shape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[1])] = \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[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np.random.uniform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(0,1),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np.random.uniform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(0,1),\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np.random.uniform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(0,1),1]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(noise)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1383906"/>
            <a:ext cx="41529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743" y="4004808"/>
            <a:ext cx="40957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9202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3033184" y="548683"/>
            <a:ext cx="612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Обработка изображения как массива данных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99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Инверсия цветов: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img_inv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orig_img.copy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img_inv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[:,:,0] = 1 -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img_inv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[:,:,0]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img_inv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[:,:,1] = 1 -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img_inv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[:,:,1]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img_inv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[:,:,2] = 1 -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img_inv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[:,:,2]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img_inv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1419380"/>
            <a:ext cx="4514901" cy="301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8224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3033184" y="548683"/>
            <a:ext cx="612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Обработка изображения как массива данных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10972800" cy="499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Подумайте, как с помощью обработки массивов можно скрыть часть изображения  пиксельной маской?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pic>
        <p:nvPicPr>
          <p:cNvPr id="1026" name="Picture 2" descr="Как размыть лицо на видео? - Видеомонтаж: захват, редактирование, вывод  фильмов - 1DV.ru - Цифровое виде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20888"/>
            <a:ext cx="408285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53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008112"/>
            <a:ext cx="12192000" cy="3501008"/>
          </a:xfrm>
          <a:prstGeom prst="rect">
            <a:avLst/>
          </a:prstGeom>
          <a:solidFill>
            <a:srgbClr val="004F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209800" y="2204864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Pygame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10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396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788402" y="548683"/>
            <a:ext cx="261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Что такое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Pygame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?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1600203"/>
            <a:ext cx="524188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 err="1"/>
              <a:t>Pygame</a:t>
            </a:r>
            <a:r>
              <a:rPr lang="ru-RU" sz="1800" dirty="0"/>
              <a:t> — это «игровая библиотека», набор инструментов, помогающих программистам создавать игры. К ним относятся: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latin typeface="+mj-lt"/>
                <a:cs typeface="Courier New" panose="02070309020205020404" pitchFamily="49" charset="0"/>
              </a:rPr>
              <a:t>Графика и анимация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latin typeface="+mj-lt"/>
                <a:cs typeface="Courier New" panose="02070309020205020404" pitchFamily="49" charset="0"/>
              </a:rPr>
              <a:t>Звук (включая музыку)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latin typeface="+mj-lt"/>
                <a:cs typeface="Courier New" panose="02070309020205020404" pitchFamily="49" charset="0"/>
              </a:rPr>
              <a:t>Управление (мышь, клавиатура, </a:t>
            </a:r>
            <a:r>
              <a:rPr lang="ru-RU" sz="1800" dirty="0" err="1">
                <a:latin typeface="+mj-lt"/>
                <a:cs typeface="Courier New" panose="02070309020205020404" pitchFamily="49" charset="0"/>
              </a:rPr>
              <a:t>геймпад</a:t>
            </a:r>
            <a:r>
              <a:rPr lang="ru-RU" sz="1800" dirty="0">
                <a:latin typeface="+mj-lt"/>
                <a:cs typeface="Courier New" panose="02070309020205020404" pitchFamily="49" charset="0"/>
              </a:rPr>
              <a:t> …)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ru-RU" sz="14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ru-RU" sz="14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ru-RU" sz="14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ru-RU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Игровой цикл: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latin typeface="+mj-lt"/>
                <a:cs typeface="Courier New" panose="02070309020205020404" pitchFamily="49" charset="0"/>
              </a:rPr>
              <a:t>Обработка ввода (события)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latin typeface="+mj-lt"/>
                <a:cs typeface="Courier New" panose="02070309020205020404" pitchFamily="49" charset="0"/>
              </a:rPr>
              <a:t>Обновление игры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latin typeface="+mj-lt"/>
                <a:cs typeface="Courier New" panose="02070309020205020404" pitchFamily="49" charset="0"/>
              </a:rPr>
              <a:t>Рендеринг (прорисовка)</a:t>
            </a:r>
          </a:p>
        </p:txBody>
      </p:sp>
      <p:pic>
        <p:nvPicPr>
          <p:cNvPr id="3074" name="Picture 2" descr="How to Learn Pyga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489" y="1484784"/>
            <a:ext cx="5715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6239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234726" y="548683"/>
            <a:ext cx="372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Минимальный код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Pygame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5136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(width, height) = (640, 480) #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размеры окна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background_color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(255,255,255) #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цвет фона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screen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pygame.display.set_mode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((width, height))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Окно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') #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screen.fill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background_color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pygame.display.flip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Цикл отображения окна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running = True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while running: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Обработка пользовательских событий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for event in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running = False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3356992"/>
            <a:ext cx="3696925" cy="295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987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3621457" y="548683"/>
            <a:ext cx="4949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err="1">
                <a:solidFill>
                  <a:schemeClr val="tx2">
                    <a:lumMod val="50000"/>
                  </a:schemeClr>
                </a:solidFill>
              </a:rPr>
              <a:t>Отрисовка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 графических примитивов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5136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background_color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(255,255,255)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(width, height) = (640, 480)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screen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pygame.display.set_mode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((width, height))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Геометрические примитивы')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running = True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running: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event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running = False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screen.fill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background_color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pygame.draw.circle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(screen, (255,0,0), (200, 200), 100, 8)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pygame.draw.circle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(screen, (0,255,0), (200, 200),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0, 0)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pygame.display.flip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720" y="1593988"/>
            <a:ext cx="3900680" cy="319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197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3962572" y="548683"/>
            <a:ext cx="4266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Случайное движение объектов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5136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(150,300,2)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background_color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(255,255,255)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(width, height) = (640, 480)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screen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pygame.display.set_mode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((width, height))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running = True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running: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event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running = False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(150,300,2)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screen.fill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background_color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pygame.draw.circle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(screen, (255,0,0), (200, 200), 100, 8)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pygame.draw.circle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(screen, (0,255,0),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(x[0], x[1])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20, 0)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pygame.display.flip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229" y="1105714"/>
            <a:ext cx="4616355" cy="373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0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476361" y="548683"/>
            <a:ext cx="323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Работа в среде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</a:rPr>
              <a:t>Jupyter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notebook --notebook-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Путь до рабочей директории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ython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–m notebook --notebook-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Путь до рабочей директории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20" y="2492896"/>
            <a:ext cx="4742775" cy="25202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067" y="2474487"/>
            <a:ext cx="6568507" cy="433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271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274205" y="548683"/>
            <a:ext cx="364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Обработка событий мыши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5136935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/>
                <a:cs typeface="Courier New"/>
              </a:rPr>
              <a:t>import </a:t>
            </a:r>
            <a:r>
              <a:rPr lang="en-US" sz="1400" err="1">
                <a:latin typeface="Courier New"/>
                <a:cs typeface="Courier New"/>
              </a:rPr>
              <a:t>pygame</a:t>
            </a:r>
            <a:endParaRPr lang="en-US" sz="1400">
              <a:latin typeface="Courier New"/>
              <a:cs typeface="Courier New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/>
                <a:cs typeface="Courier New"/>
              </a:rPr>
              <a:t>import </a:t>
            </a:r>
            <a:r>
              <a:rPr lang="en-US" sz="1400" err="1">
                <a:latin typeface="Courier New"/>
                <a:cs typeface="Courier New"/>
              </a:rPr>
              <a:t>numpy</a:t>
            </a:r>
            <a:r>
              <a:rPr lang="en-US" sz="1400" dirty="0">
                <a:latin typeface="Courier New"/>
                <a:cs typeface="Courier New"/>
              </a:rPr>
              <a:t> as np</a:t>
            </a:r>
            <a:endParaRPr lang="en-US">
              <a:latin typeface="Courier New"/>
              <a:cs typeface="Courier New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/>
                <a:cs typeface="Courier New"/>
              </a:rPr>
              <a:t>data = </a:t>
            </a:r>
            <a:r>
              <a:rPr lang="en-US" sz="1400" b="1" err="1">
                <a:latin typeface="Courier New"/>
                <a:cs typeface="Courier New"/>
              </a:rPr>
              <a:t>np.empty</a:t>
            </a:r>
            <a:r>
              <a:rPr lang="en-US" sz="1400" b="1" dirty="0">
                <a:latin typeface="Courier New"/>
                <a:cs typeface="Courier New"/>
              </a:rPr>
              <a:t>((0,2), </a:t>
            </a:r>
            <a:r>
              <a:rPr lang="en-US" sz="1400" b="1" err="1">
                <a:latin typeface="Courier New"/>
                <a:cs typeface="Courier New"/>
              </a:rPr>
              <a:t>dtype</a:t>
            </a:r>
            <a:r>
              <a:rPr lang="en-US" sz="1400" b="1" dirty="0">
                <a:latin typeface="Courier New"/>
                <a:cs typeface="Courier New"/>
              </a:rPr>
              <a:t>='f')</a:t>
            </a:r>
            <a:endParaRPr lang="en-US">
              <a:latin typeface="Courier New"/>
              <a:cs typeface="Courier New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err="1">
                <a:latin typeface="Courier New"/>
                <a:cs typeface="Courier New"/>
              </a:rPr>
              <a:t>def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err="1">
                <a:latin typeface="Courier New"/>
                <a:cs typeface="Courier New"/>
              </a:rPr>
              <a:t>createData</a:t>
            </a:r>
            <a:r>
              <a:rPr lang="en-US" sz="1400" b="1" dirty="0">
                <a:latin typeface="Courier New"/>
                <a:cs typeface="Courier New"/>
              </a:rPr>
              <a:t>(position):</a:t>
            </a:r>
            <a:endParaRPr lang="en-US">
              <a:latin typeface="Courier New"/>
              <a:cs typeface="Courier New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(x, y) = position</a:t>
            </a: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/>
                <a:cs typeface="Courier New"/>
              </a:rPr>
              <a:t>    </a:t>
            </a:r>
            <a:r>
              <a:rPr lang="en-US" sz="1400" b="1" err="1">
                <a:latin typeface="Courier New"/>
                <a:cs typeface="Courier New"/>
              </a:rPr>
              <a:t>coord</a:t>
            </a:r>
            <a:r>
              <a:rPr lang="en-US" sz="1400" b="1" dirty="0">
                <a:latin typeface="Courier New"/>
                <a:cs typeface="Courier New"/>
              </a:rPr>
              <a:t> = [x, y]</a:t>
            </a:r>
            <a:endParaRPr lang="en-US">
              <a:latin typeface="Courier New"/>
              <a:cs typeface="Courier New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global data</a:t>
            </a: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/>
                <a:cs typeface="Courier New"/>
              </a:rPr>
              <a:t>    data = </a:t>
            </a:r>
            <a:r>
              <a:rPr lang="en-US" sz="1400" b="1" err="1">
                <a:latin typeface="Courier New"/>
                <a:cs typeface="Courier New"/>
              </a:rPr>
              <a:t>np.append</a:t>
            </a:r>
            <a:r>
              <a:rPr lang="en-US" sz="1400" b="1" dirty="0">
                <a:latin typeface="Courier New"/>
                <a:cs typeface="Courier New"/>
              </a:rPr>
              <a:t>(data, [</a:t>
            </a:r>
            <a:r>
              <a:rPr lang="en-US" sz="1400" b="1" err="1">
                <a:latin typeface="Courier New"/>
                <a:cs typeface="Courier New"/>
              </a:rPr>
              <a:t>coord</a:t>
            </a:r>
            <a:r>
              <a:rPr lang="en-US" sz="1400" b="1" dirty="0">
                <a:latin typeface="Courier New"/>
                <a:cs typeface="Courier New"/>
              </a:rPr>
              <a:t>], axis=0)</a:t>
            </a:r>
            <a:endParaRPr lang="en-US">
              <a:latin typeface="Courier New"/>
              <a:cs typeface="Courier New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radius = 2</a:t>
            </a: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color = (0,0,255)</a:t>
            </a: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thickness = 0 </a:t>
            </a: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err="1">
                <a:latin typeface="Courier New"/>
                <a:cs typeface="Courier New"/>
              </a:rPr>
              <a:t>bg_color</a:t>
            </a:r>
            <a:r>
              <a:rPr lang="en-US" sz="1400" dirty="0">
                <a:latin typeface="Courier New"/>
                <a:cs typeface="Courier New"/>
              </a:rPr>
              <a:t> = (255,255,255)</a:t>
            </a:r>
            <a:endParaRPr lang="en-US">
              <a:latin typeface="Courier New"/>
              <a:cs typeface="Courier New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err="1">
                <a:latin typeface="Courier New"/>
                <a:cs typeface="Courier New"/>
              </a:rPr>
              <a:t>width,height</a:t>
            </a:r>
            <a:r>
              <a:rPr lang="en-US" sz="1400" dirty="0">
                <a:latin typeface="Courier New"/>
                <a:cs typeface="Courier New"/>
              </a:rPr>
              <a:t>) = (640,480)</a:t>
            </a:r>
            <a:endParaRPr lang="en-US">
              <a:latin typeface="Courier New"/>
              <a:cs typeface="Courier New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/>
                <a:cs typeface="Courier New"/>
              </a:rPr>
              <a:t>screen = </a:t>
            </a:r>
            <a:r>
              <a:rPr lang="en-US" sz="1400" err="1">
                <a:latin typeface="Courier New"/>
                <a:cs typeface="Courier New"/>
              </a:rPr>
              <a:t>pygame.display.set_mode</a:t>
            </a:r>
            <a:r>
              <a:rPr lang="en-US" sz="1400" dirty="0">
                <a:latin typeface="Courier New"/>
                <a:cs typeface="Courier New"/>
              </a:rPr>
              <a:t>((</a:t>
            </a:r>
            <a:r>
              <a:rPr lang="en-US" sz="1400" err="1">
                <a:latin typeface="Courier New"/>
                <a:cs typeface="Courier New"/>
              </a:rPr>
              <a:t>width,height</a:t>
            </a:r>
            <a:r>
              <a:rPr lang="en-US" sz="1400" dirty="0">
                <a:latin typeface="Courier New"/>
                <a:cs typeface="Courier New"/>
              </a:rPr>
              <a:t>))</a:t>
            </a:r>
            <a:endParaRPr lang="en-US">
              <a:latin typeface="Courier New"/>
              <a:cs typeface="Courier New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err="1">
                <a:latin typeface="Courier New"/>
                <a:cs typeface="Courier New"/>
              </a:rPr>
              <a:t>pygame.display.set_caption</a:t>
            </a:r>
            <a:r>
              <a:rPr lang="en-US" sz="1400" dirty="0">
                <a:latin typeface="Courier New"/>
                <a:cs typeface="Courier New"/>
              </a:rPr>
              <a:t>("</a:t>
            </a:r>
            <a:r>
              <a:rPr lang="en-US" sz="1400" err="1">
                <a:latin typeface="Courier New"/>
                <a:cs typeface="Courier New"/>
              </a:rPr>
              <a:t>Pygame</a:t>
            </a:r>
            <a:r>
              <a:rPr lang="en-US" sz="1400" dirty="0">
                <a:latin typeface="Courier New"/>
                <a:cs typeface="Courier New"/>
              </a:rPr>
              <a:t>")</a:t>
            </a:r>
            <a:endParaRPr lang="en-US">
              <a:latin typeface="Courier New"/>
              <a:cs typeface="Courier New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running = True</a:t>
            </a: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pushing = False</a:t>
            </a: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running:</a:t>
            </a: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/>
                <a:cs typeface="Courier New"/>
              </a:rPr>
              <a:t>    for event in </a:t>
            </a:r>
            <a:r>
              <a:rPr lang="en-US" sz="1400" err="1">
                <a:latin typeface="Courier New"/>
                <a:cs typeface="Courier New"/>
              </a:rPr>
              <a:t>pygame.event.get</a:t>
            </a:r>
            <a:r>
              <a:rPr lang="en-US" sz="1400" dirty="0">
                <a:latin typeface="Courier New"/>
                <a:cs typeface="Courier New"/>
              </a:rPr>
              <a:t>():</a:t>
            </a:r>
            <a:endParaRPr lang="en-US">
              <a:latin typeface="Courier New"/>
              <a:cs typeface="Courier New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/>
                <a:cs typeface="Courier New"/>
              </a:rPr>
              <a:t>        if </a:t>
            </a:r>
            <a:r>
              <a:rPr lang="en-US" sz="1400" err="1">
                <a:latin typeface="Courier New"/>
                <a:cs typeface="Courier New"/>
              </a:rPr>
              <a:t>event.type</a:t>
            </a:r>
            <a:r>
              <a:rPr lang="en-US" sz="1400" dirty="0">
                <a:latin typeface="Courier New"/>
                <a:cs typeface="Courier New"/>
              </a:rPr>
              <a:t> == </a:t>
            </a:r>
            <a:r>
              <a:rPr lang="en-US" sz="1400" err="1">
                <a:latin typeface="Courier New"/>
                <a:cs typeface="Courier New"/>
              </a:rPr>
              <a:t>pygame.QUIT</a:t>
            </a:r>
            <a:r>
              <a:rPr lang="en-US" sz="1400" dirty="0">
                <a:latin typeface="Courier New"/>
                <a:cs typeface="Courier New"/>
              </a:rPr>
              <a:t>:</a:t>
            </a:r>
            <a:endParaRPr lang="en-US">
              <a:latin typeface="Courier New"/>
              <a:cs typeface="Courier New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 running = False</a:t>
            </a: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/>
                <a:cs typeface="Courier New"/>
              </a:rPr>
              <a:t>        </a:t>
            </a:r>
            <a:r>
              <a:rPr lang="en-US" sz="1400" b="1" err="1">
                <a:latin typeface="Courier New"/>
                <a:cs typeface="Courier New"/>
              </a:rPr>
              <a:t>elif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err="1">
                <a:latin typeface="Courier New"/>
                <a:cs typeface="Courier New"/>
              </a:rPr>
              <a:t>event.type</a:t>
            </a:r>
            <a:r>
              <a:rPr lang="en-US" sz="1400" b="1" dirty="0">
                <a:latin typeface="Courier New"/>
                <a:cs typeface="Courier New"/>
              </a:rPr>
              <a:t> == </a:t>
            </a:r>
            <a:r>
              <a:rPr lang="en-US" sz="1400" b="1" err="1">
                <a:latin typeface="Courier New"/>
                <a:cs typeface="Courier New"/>
              </a:rPr>
              <a:t>pygame.MOUSEBUTTONDOWN</a:t>
            </a:r>
            <a:r>
              <a:rPr lang="en-US" sz="1400" b="1" dirty="0">
                <a:latin typeface="Courier New"/>
                <a:cs typeface="Courier New"/>
              </a:rPr>
              <a:t>:</a:t>
            </a:r>
            <a:endParaRPr lang="en-US">
              <a:latin typeface="Courier New"/>
              <a:cs typeface="Courier New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 pushing = True</a:t>
            </a: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/>
                <a:cs typeface="Courier New"/>
              </a:rPr>
              <a:t>        </a:t>
            </a:r>
            <a:r>
              <a:rPr lang="en-US" sz="1400" b="1" err="1">
                <a:latin typeface="Courier New"/>
                <a:cs typeface="Courier New"/>
              </a:rPr>
              <a:t>elif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err="1">
                <a:latin typeface="Courier New"/>
                <a:cs typeface="Courier New"/>
              </a:rPr>
              <a:t>event.type</a:t>
            </a:r>
            <a:r>
              <a:rPr lang="en-US" sz="1400" b="1" dirty="0">
                <a:latin typeface="Courier New"/>
                <a:cs typeface="Courier New"/>
              </a:rPr>
              <a:t> == </a:t>
            </a:r>
            <a:r>
              <a:rPr lang="en-US" sz="1400" b="1" err="1">
                <a:latin typeface="Courier New"/>
                <a:cs typeface="Courier New"/>
              </a:rPr>
              <a:t>pygame.MOUSEBUTTONUP</a:t>
            </a:r>
            <a:r>
              <a:rPr lang="en-US" sz="1400" b="1" dirty="0">
                <a:latin typeface="Courier New"/>
                <a:cs typeface="Courier New"/>
              </a:rPr>
              <a:t>:</a:t>
            </a:r>
            <a:endParaRPr lang="en-US">
              <a:latin typeface="Courier New"/>
              <a:cs typeface="Courier New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 pushing = False</a:t>
            </a: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pushing:</a:t>
            </a: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/>
                <a:cs typeface="Courier New"/>
              </a:rPr>
              <a:t>        </a:t>
            </a:r>
            <a:r>
              <a:rPr lang="en-US" sz="1400" b="1" err="1">
                <a:latin typeface="Courier New"/>
                <a:cs typeface="Courier New"/>
              </a:rPr>
              <a:t>createData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err="1">
                <a:latin typeface="Courier New"/>
                <a:cs typeface="Courier New"/>
              </a:rPr>
              <a:t>pygame.mouse.get_pos</a:t>
            </a:r>
            <a:r>
              <a:rPr lang="en-US" sz="1400" b="1" dirty="0">
                <a:latin typeface="Courier New"/>
                <a:cs typeface="Courier New"/>
              </a:rPr>
              <a:t>())</a:t>
            </a:r>
            <a:endParaRPr lang="en-US">
              <a:latin typeface="Courier New"/>
              <a:cs typeface="Courier New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/>
                <a:cs typeface="Courier New"/>
              </a:rPr>
              <a:t>    </a:t>
            </a:r>
            <a:r>
              <a:rPr lang="en-US" sz="1400" err="1">
                <a:latin typeface="Courier New"/>
                <a:cs typeface="Courier New"/>
              </a:rPr>
              <a:t>screen.fill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err="1">
                <a:latin typeface="Courier New"/>
                <a:cs typeface="Courier New"/>
              </a:rPr>
              <a:t>bg_color</a:t>
            </a:r>
            <a:r>
              <a:rPr lang="en-US" sz="1400" dirty="0">
                <a:latin typeface="Courier New"/>
                <a:cs typeface="Courier New"/>
              </a:rPr>
              <a:t>)</a:t>
            </a:r>
            <a:endParaRPr lang="en-US">
              <a:latin typeface="Courier New"/>
              <a:cs typeface="Courier New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 for point in data:</a:t>
            </a: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/>
                <a:cs typeface="Courier New"/>
              </a:rPr>
              <a:t>        </a:t>
            </a:r>
            <a:r>
              <a:rPr lang="en-US" sz="1400" err="1">
                <a:latin typeface="Courier New"/>
                <a:cs typeface="Courier New"/>
              </a:rPr>
              <a:t>pygame.draw.circle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err="1">
                <a:latin typeface="Courier New"/>
                <a:cs typeface="Courier New"/>
              </a:rPr>
              <a:t>screen,color</a:t>
            </a:r>
            <a:r>
              <a:rPr lang="en-US" sz="1400" b="1" dirty="0">
                <a:latin typeface="Courier New"/>
                <a:cs typeface="Courier New"/>
              </a:rPr>
              <a:t>,(</a:t>
            </a:r>
            <a:r>
              <a:rPr lang="en-US" sz="1400" b="1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(point[0]),</a:t>
            </a:r>
            <a:r>
              <a:rPr lang="en-US" sz="1400" b="1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(point[1]))</a:t>
            </a:r>
            <a:r>
              <a:rPr lang="en-US" sz="1400" dirty="0">
                <a:latin typeface="Courier New"/>
                <a:cs typeface="Courier New"/>
              </a:rPr>
              <a:t>,</a:t>
            </a:r>
            <a:r>
              <a:rPr lang="en-US" sz="1400" err="1">
                <a:latin typeface="Courier New"/>
                <a:cs typeface="Courier New"/>
              </a:rPr>
              <a:t>radius,thickness</a:t>
            </a:r>
            <a:r>
              <a:rPr lang="en-US" sz="1400" dirty="0">
                <a:latin typeface="Courier New"/>
                <a:cs typeface="Courier New"/>
              </a:rPr>
              <a:t>)</a:t>
            </a:r>
            <a:endParaRPr lang="en-US">
              <a:latin typeface="Courier New"/>
              <a:cs typeface="Courier New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/>
                <a:cs typeface="Courier New"/>
              </a:rPr>
              <a:t>    </a:t>
            </a:r>
            <a:r>
              <a:rPr lang="en-US" sz="1400" err="1">
                <a:latin typeface="Courier New"/>
                <a:cs typeface="Courier New"/>
              </a:rPr>
              <a:t>pygame.display.flip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endParaRPr lang="en-US">
              <a:latin typeface="Courier New"/>
              <a:cs typeface="Courier New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err="1">
                <a:latin typeface="Courier New"/>
                <a:cs typeface="Courier New"/>
              </a:rPr>
              <a:t>pygame.quit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endParaRPr lang="ru-RU"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5010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274205" y="548683"/>
            <a:ext cx="364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Обработка событий мыши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5136935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((0,2),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='f')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(position):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(x, y) = position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[x, y]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global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np.append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axis=0)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radius =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color = (0,0,255)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thickness = 0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bg_color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(255,255,255)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width,height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(640,480)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screen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pygame.display.set_mode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width,height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running = True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pushing = False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running: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event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running = False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pygame.MOUSEBUTTONDOWN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pushing = True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pygame.MOUSEBUTTONUP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pushing = False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pushing: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pygame.mouse.get_pos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screen.fill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bg_color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point in data: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pygame.draw.circle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screen,color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(point[0]),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(point[1]))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radius,thickness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pygame.display.flip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37" y="1600203"/>
            <a:ext cx="63341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40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092174" y="548683"/>
            <a:ext cx="4007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Одноцветный пульверизатор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513693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(x, y) = position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np.random.uniform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(0,20)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phi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np.random.uniform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(0,2*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[x + r*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(phi), y + r*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(phi)]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global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(data,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axis=0)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pushing and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np.random.uniform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(0,1)&gt;.5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pygame.mouse.get_pos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15" y="2636912"/>
            <a:ext cx="4465685" cy="363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997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848389" y="548683"/>
            <a:ext cx="24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Полезные ссылки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https://python-scripts.com/numpy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https://pythonworld.ru/numpy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https://habr.com/ru/post/352678/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https://devpractice.ru/matplotlib-lessons/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https://pyprog.pro/mpl/mpl_short_guide.html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9"/>
              </a:rPr>
              <a:t>https://www.tutorialspoint.com/matplotlib/index.htm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10"/>
              </a:rPr>
              <a:t>https://younglinux.info/pygame/pygame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11"/>
              </a:rPr>
              <a:t>https://pythonru.com/uroki/biblioteka-pygame-chast-1-vvedenie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12"/>
              </a:rPr>
              <a:t>https://www.pygame.org/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13"/>
              </a:rPr>
              <a:t>https://opensource.com/article/17/12/game-framework-python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985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8536" y="3111354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Спасибо за внимание!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7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476361" y="548683"/>
            <a:ext cx="323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Работа в среде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</a:rPr>
              <a:t>Jupyter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cmd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/k 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notebook"</a:t>
            </a:r>
            <a:endParaRPr lang="ru-R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03" y="2114793"/>
            <a:ext cx="3816424" cy="28937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760" y="2362915"/>
            <a:ext cx="5074319" cy="376325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2207" y="1449364"/>
            <a:ext cx="45053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5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38" y="4941168"/>
            <a:ext cx="1498926" cy="1795970"/>
          </a:xfrm>
        </p:spPr>
      </p:pic>
      <p:sp>
        <p:nvSpPr>
          <p:cNvPr id="5" name="TextBox 4"/>
          <p:cNvSpPr txBox="1"/>
          <p:nvPr/>
        </p:nvSpPr>
        <p:spPr>
          <a:xfrm>
            <a:off x="4644196" y="548683"/>
            <a:ext cx="290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Работа в среде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</a:rPr>
              <a:t>Colab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hlinkClick r:id="rId4"/>
              </a:rPr>
              <a:t>https://colab.research.google.com/</a:t>
            </a: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132856"/>
            <a:ext cx="6906737" cy="436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7976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695DC53F829CC4294930F934DC47667" ma:contentTypeVersion="8" ma:contentTypeDescription="Создание документа." ma:contentTypeScope="" ma:versionID="7cc7e3dc8cd6ea578a3e3e4dc3925196">
  <xsd:schema xmlns:xsd="http://www.w3.org/2001/XMLSchema" xmlns:xs="http://www.w3.org/2001/XMLSchema" xmlns:p="http://schemas.microsoft.com/office/2006/metadata/properties" xmlns:ns2="9e71155b-64a3-4078-8dcd-fe46e91880d0" targetNamespace="http://schemas.microsoft.com/office/2006/metadata/properties" ma:root="true" ma:fieldsID="1975bf4c0d1881b115474c92b4c6ee44" ns2:_="">
    <xsd:import namespace="9e71155b-64a3-4078-8dcd-fe46e91880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1155b-64a3-4078-8dcd-fe46e91880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0EC5EE-490A-49DC-BFA3-7162BDD43E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2E1D9AD-9082-4DDA-ACA9-9AE95ACAA8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2F997E-39CC-40CD-9652-6EBFBF71A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71155b-64a3-4078-8dcd-fe46e91880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5224</Words>
  <Application>Microsoft Office PowerPoint</Application>
  <PresentationFormat>Широкоэкранный</PresentationFormat>
  <Paragraphs>1063</Paragraphs>
  <Slides>74</Slides>
  <Notes>70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74</vt:i4>
      </vt:variant>
    </vt:vector>
  </HeadingPairs>
  <TitlesOfParts>
    <vt:vector size="7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Агафонов Александр Алексеевич</cp:lastModifiedBy>
  <cp:revision>83</cp:revision>
  <dcterms:created xsi:type="dcterms:W3CDTF">2020-09-01T12:34:06Z</dcterms:created>
  <dcterms:modified xsi:type="dcterms:W3CDTF">2021-11-04T20:10:22Z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0x0101003695DC53F829CC4294930F934DC47667</vt:lpwstr>
  </property>
</Properties>
</file>