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15"/>
  </p:notesMasterIdLst>
  <p:sldIdLst>
    <p:sldId id="260" r:id="rId6"/>
    <p:sldId id="323" r:id="rId7"/>
    <p:sldId id="322" r:id="rId8"/>
    <p:sldId id="324" r:id="rId9"/>
    <p:sldId id="325" r:id="rId10"/>
    <p:sldId id="326" r:id="rId11"/>
    <p:sldId id="327" r:id="rId12"/>
    <p:sldId id="328" r:id="rId13"/>
    <p:sldId id="32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6" autoAdjust="0"/>
    <p:restoredTop sz="62292" autoAdjust="0"/>
  </p:normalViewPr>
  <p:slideViewPr>
    <p:cSldViewPr snapToGrid="0" snapToObjects="1">
      <p:cViewPr varScale="1">
        <p:scale>
          <a:sx n="77" d="100"/>
          <a:sy n="77" d="100"/>
        </p:scale>
        <p:origin x="2188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2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8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3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7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1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6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5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ala-lang.org/overviews/core/string-interpolatio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2" y="597411"/>
            <a:ext cx="9143998" cy="15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Scala Crash Course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197378" y="263311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What is </a:t>
            </a:r>
            <a:r>
              <a:rPr lang="en-US" sz="2800" b="1" dirty="0">
                <a:solidFill>
                  <a:srgbClr val="70AD47"/>
                </a:solidFill>
                <a:latin typeface="Roboto Black"/>
                <a:ea typeface="Roboto Black"/>
                <a:cs typeface="Roboto Black"/>
                <a:sym typeface="Roboto Black"/>
              </a:rPr>
              <a:t>Scala?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30E26C2-AFF0-497D-BC6A-84375900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5" y="1139581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Functional programming language (passing functions around)</a:t>
            </a:r>
          </a:p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Object oriented language</a:t>
            </a:r>
          </a:p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Runs on top of JVM</a:t>
            </a:r>
          </a:p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Write less code</a:t>
            </a:r>
          </a:p>
        </p:txBody>
      </p:sp>
    </p:spTree>
    <p:extLst>
      <p:ext uri="{BB962C8B-B14F-4D97-AF65-F5344CB8AC3E}">
        <p14:creationId xmlns:p14="http://schemas.microsoft.com/office/powerpoint/2010/main" val="22247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215155" y="280192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lang="en-US" sz="2800" b="1" dirty="0">
                <a:solidFill>
                  <a:srgbClr val="70AD47"/>
                </a:solidFill>
                <a:latin typeface="Roboto Black"/>
                <a:ea typeface="Roboto Black"/>
                <a:cs typeface="Roboto Black"/>
                <a:sym typeface="Roboto Black"/>
              </a:rPr>
              <a:t>Scala REPL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DE275-F508-491A-9CC9-22C66C780DAC}"/>
              </a:ext>
            </a:extLst>
          </p:cNvPr>
          <p:cNvSpPr txBox="1"/>
          <p:nvPr/>
        </p:nvSpPr>
        <p:spPr>
          <a:xfrm>
            <a:off x="5685182" y="727538"/>
            <a:ext cx="3522429" cy="197938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Roboto Black"/>
              </a:rPr>
              <a:t>Q&amp;A</a:t>
            </a:r>
            <a:endParaRPr lang="en-US" sz="60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5EF0C-EDEC-4354-AF1B-01D08912040B}"/>
              </a:ext>
            </a:extLst>
          </p:cNvPr>
          <p:cNvSpPr/>
          <p:nvPr/>
        </p:nvSpPr>
        <p:spPr>
          <a:xfrm>
            <a:off x="2689548" y="456264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4215312-DDEE-4175-8EE7-37C212AE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50" y="1029549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900" dirty="0"/>
              <a:t>Binaries from </a:t>
            </a:r>
            <a:r>
              <a:rPr lang="en-US" sz="1900" dirty="0">
                <a:hlinkClick r:id="rId3"/>
              </a:rPr>
              <a:t>https://www.scala-lang.org/download/</a:t>
            </a:r>
            <a:endParaRPr lang="en-US" sz="1900" dirty="0"/>
          </a:p>
          <a:p>
            <a:pPr>
              <a:buFontTx/>
              <a:buChar char="-"/>
            </a:pPr>
            <a:r>
              <a:rPr lang="en-US" sz="1900" dirty="0"/>
              <a:t>Set </a:t>
            </a:r>
            <a:r>
              <a:rPr lang="en-US" sz="1900" b="1" dirty="0"/>
              <a:t>SCALA_HOME </a:t>
            </a:r>
            <a:r>
              <a:rPr lang="en-US" sz="1900" dirty="0"/>
              <a:t>+ </a:t>
            </a:r>
            <a:r>
              <a:rPr lang="en-US" sz="1900" b="1" dirty="0"/>
              <a:t>PATH</a:t>
            </a:r>
            <a:r>
              <a:rPr lang="en-US" sz="1900" dirty="0"/>
              <a:t> environment variables</a:t>
            </a:r>
          </a:p>
          <a:p>
            <a:pPr>
              <a:buFontTx/>
              <a:buChar char="-"/>
            </a:pPr>
            <a:r>
              <a:rPr lang="en-US" sz="1900" dirty="0"/>
              <a:t>Type </a:t>
            </a:r>
            <a:r>
              <a:rPr lang="en-US" sz="1900" b="1" dirty="0" err="1"/>
              <a:t>scala</a:t>
            </a:r>
            <a:r>
              <a:rPr lang="en-US" sz="1900" dirty="0"/>
              <a:t> from a command line.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745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7CD6-967F-41B0-9779-D9FCB5B9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D9204-FE46-4B1B-A613-E8BDFFB9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4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939574-5047-42F5-AA4A-5BB33132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starting code from GitHub:</a:t>
            </a:r>
          </a:p>
          <a:p>
            <a:pPr lvl="1"/>
            <a:r>
              <a:rPr lang="en-US" b="1" dirty="0"/>
              <a:t>git clone https://github.com/bogdannb/scala_spark_course.git</a:t>
            </a:r>
          </a:p>
          <a:p>
            <a:r>
              <a:rPr lang="en-US" b="1" dirty="0"/>
              <a:t>Scala Worksheets </a:t>
            </a:r>
            <a:r>
              <a:rPr lang="en-US" dirty="0"/>
              <a:t>in </a:t>
            </a:r>
            <a:r>
              <a:rPr lang="en-US" dirty="0" err="1"/>
              <a:t>Intelijj</a:t>
            </a:r>
            <a:r>
              <a:rPr lang="en-US" dirty="0"/>
              <a:t>. Set Scala SDK </a:t>
            </a:r>
            <a:r>
              <a:rPr lang="en-US"/>
              <a:t>to Scala 2.11</a:t>
            </a:r>
            <a:endParaRPr lang="en-US" b="1" dirty="0"/>
          </a:p>
          <a:p>
            <a:r>
              <a:rPr lang="en-US" b="1" dirty="0"/>
              <a:t>var</a:t>
            </a:r>
            <a:r>
              <a:rPr lang="en-US" dirty="0"/>
              <a:t> (mutable) vs </a:t>
            </a:r>
            <a:r>
              <a:rPr lang="en-US" b="1" dirty="0" err="1"/>
              <a:t>val</a:t>
            </a:r>
            <a:r>
              <a:rPr lang="en-US" dirty="0"/>
              <a:t> (immutable) </a:t>
            </a:r>
          </a:p>
          <a:p>
            <a:r>
              <a:rPr lang="en-US" dirty="0"/>
              <a:t>Types: </a:t>
            </a:r>
            <a:r>
              <a:rPr lang="en-US" b="1" dirty="0"/>
              <a:t>String, Int, Boolean, Char, Double, Float, Long, Byte</a:t>
            </a:r>
          </a:p>
        </p:txBody>
      </p:sp>
    </p:spTree>
    <p:extLst>
      <p:ext uri="{BB962C8B-B14F-4D97-AF65-F5344CB8AC3E}">
        <p14:creationId xmlns:p14="http://schemas.microsoft.com/office/powerpoint/2010/main" val="36355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D046-4FA1-4F5D-9227-D32EA784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Type Hierarchy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A509F2-C1DF-4EF3-99C4-158C8FED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5</a:t>
            </a:fld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2CE5F4-60E6-45B5-9EB8-6212144C2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7945" y="1150938"/>
            <a:ext cx="7608748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4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43A6-5672-4EB6-B760-7848403B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910DF-708A-4FEB-BBAF-113F7F01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E67B4C-8155-4AAD-9F92-492A7BCD0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Formatting</a:t>
            </a:r>
          </a:p>
          <a:p>
            <a:r>
              <a:rPr lang="en-US" dirty="0"/>
              <a:t>Padding</a:t>
            </a:r>
          </a:p>
          <a:p>
            <a:r>
              <a:rPr lang="en-US" dirty="0"/>
              <a:t>Interpolation (substitution)</a:t>
            </a:r>
          </a:p>
          <a:p>
            <a:r>
              <a:rPr lang="en-US" dirty="0"/>
              <a:t>See also </a:t>
            </a:r>
            <a:r>
              <a:rPr lang="en-US" dirty="0">
                <a:hlinkClick r:id="rId3"/>
              </a:rPr>
              <a:t>https://docs.scala-lang.org/overviews/core/string-interpolation.html</a:t>
            </a:r>
            <a:r>
              <a:rPr lang="en-US" dirty="0"/>
              <a:t> for more documentation</a:t>
            </a:r>
          </a:p>
          <a:p>
            <a:r>
              <a:rPr lang="en-US" dirty="0"/>
              <a:t>Regex -  a bit weird, as weird as Scala gets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r>
              <a:rPr lang="en-US" dirty="0"/>
              <a:t>Boolean operators</a:t>
            </a:r>
          </a:p>
          <a:p>
            <a:r>
              <a:rPr lang="en-US" b="1" dirty="0"/>
              <a:t>Exercise + solution</a:t>
            </a:r>
          </a:p>
        </p:txBody>
      </p:sp>
    </p:spTree>
    <p:extLst>
      <p:ext uri="{BB962C8B-B14F-4D97-AF65-F5344CB8AC3E}">
        <p14:creationId xmlns:p14="http://schemas.microsoft.com/office/powerpoint/2010/main" val="282298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2DF9-7076-4450-8390-5CFBEEE8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Flow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8F6FF6-713C-4363-AC11-E140547A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205BF3-A5AA-4CC4-9ED8-72C33397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if, if-else</a:t>
            </a:r>
          </a:p>
          <a:p>
            <a:r>
              <a:rPr lang="en-US" dirty="0"/>
              <a:t>match</a:t>
            </a:r>
          </a:p>
          <a:p>
            <a:r>
              <a:rPr lang="en-US" dirty="0"/>
              <a:t>for loops with range operator</a:t>
            </a:r>
          </a:p>
          <a:p>
            <a:r>
              <a:rPr lang="en-US" dirty="0"/>
              <a:t>while loops</a:t>
            </a:r>
          </a:p>
          <a:p>
            <a:r>
              <a:rPr lang="en-US" dirty="0"/>
              <a:t>do-while</a:t>
            </a:r>
          </a:p>
          <a:p>
            <a:r>
              <a:rPr lang="en-US" dirty="0"/>
              <a:t>automatic return + first example of a function passed to another function</a:t>
            </a:r>
          </a:p>
          <a:p>
            <a:r>
              <a:rPr lang="en-US" b="1" dirty="0" err="1"/>
              <a:t>Fibonnaci</a:t>
            </a:r>
            <a:r>
              <a:rPr lang="en-US" b="1" dirty="0"/>
              <a:t> exercise + solution</a:t>
            </a:r>
          </a:p>
        </p:txBody>
      </p:sp>
    </p:spTree>
    <p:extLst>
      <p:ext uri="{BB962C8B-B14F-4D97-AF65-F5344CB8AC3E}">
        <p14:creationId xmlns:p14="http://schemas.microsoft.com/office/powerpoint/2010/main" val="164915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6427-5714-4601-83C0-3C7E66DF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8572B6-C2C6-4AD5-9C95-706728FC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0298A-F638-4687-B3E3-E0C4C97B7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Anatomy of a function</a:t>
            </a:r>
          </a:p>
          <a:p>
            <a:r>
              <a:rPr lang="en-US" dirty="0"/>
              <a:t>Passing functions as parameters</a:t>
            </a:r>
          </a:p>
          <a:p>
            <a:r>
              <a:rPr lang="en-US" dirty="0"/>
              <a:t>Lambda functions (anonymous function, function literals)</a:t>
            </a:r>
          </a:p>
          <a:p>
            <a:r>
              <a:rPr lang="en-US" b="1" dirty="0"/>
              <a:t>Exercise + solution</a:t>
            </a:r>
          </a:p>
        </p:txBody>
      </p:sp>
    </p:spTree>
    <p:extLst>
      <p:ext uri="{BB962C8B-B14F-4D97-AF65-F5344CB8AC3E}">
        <p14:creationId xmlns:p14="http://schemas.microsoft.com/office/powerpoint/2010/main" val="217586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EBAD-B155-42A9-84CA-BB211E91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66B8C9-F47B-4BA1-8EA1-BC4DC936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4BEC0-2304-42E6-BE3D-6A901B64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Tuples = immutable lists</a:t>
            </a:r>
          </a:p>
          <a:p>
            <a:r>
              <a:rPr lang="en-US" dirty="0"/>
              <a:t>Tuples are used a lot in Spark</a:t>
            </a:r>
          </a:p>
          <a:p>
            <a:r>
              <a:rPr lang="en-US" dirty="0"/>
              <a:t>Fields of tuples are 1-based</a:t>
            </a:r>
          </a:p>
          <a:p>
            <a:r>
              <a:rPr lang="en-US" dirty="0"/>
              <a:t>List, functions over lists, lost of functions in Scala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Maps</a:t>
            </a:r>
          </a:p>
          <a:p>
            <a:r>
              <a:rPr lang="en-US" dirty="0">
                <a:sym typeface="Wingdings" panose="05000000000000000000" pitchFamily="2" charset="2"/>
              </a:rPr>
              <a:t>Try syntax</a:t>
            </a:r>
          </a:p>
          <a:p>
            <a:r>
              <a:rPr lang="en-US" dirty="0">
                <a:sym typeface="Wingdings" panose="05000000000000000000" pitchFamily="2" charset="2"/>
              </a:rPr>
              <a:t>Other structures – during the course</a:t>
            </a:r>
          </a:p>
          <a:p>
            <a:r>
              <a:rPr lang="en-US" b="1" dirty="0">
                <a:sym typeface="Wingdings" panose="05000000000000000000" pitchFamily="2" charset="2"/>
              </a:rPr>
              <a:t>Exercise + solution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8750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customXml/itemProps3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Scala Basics</vt:lpstr>
      <vt:lpstr>Scala Type Hierarchy</vt:lpstr>
      <vt:lpstr>Scala Basics</vt:lpstr>
      <vt:lpstr>Scala Flow Control</vt:lpstr>
      <vt:lpstr>Scala Functions</vt:lpstr>
      <vt:lpstr>Data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154</cp:revision>
  <cp:lastPrinted>2018-12-13T17:38:42Z</cp:lastPrinted>
  <dcterms:modified xsi:type="dcterms:W3CDTF">2019-10-26T08:16:37Z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